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12192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35" d="100"/>
          <a:sy n="35" d="100"/>
        </p:scale>
        <p:origin x="2166" y="66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Staffing Mix impact on Labor Expense and NIBD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8EA1E5-7325-4227-BF07-A3A7AA87BB67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C1113-94B0-4FB5-BD47-95C174F25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548199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r>
              <a:rPr lang="en-US" smtClean="0"/>
              <a:t>Staffing Mix impact on Labor Expense and NIBD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2D0D1C0-C97C-4842-B8E6-75397AFA99F2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22550" y="1162050"/>
            <a:ext cx="176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64E931C-9E51-45B8-A84F-00EDD900D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63406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E931C-9E51-45B8-A84F-00EDD900D581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Staffing Mix impact on Labor Expense and NIBD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290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095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C3B9-7E4D-42E7-B2DE-B90AFF711FBC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3B30-90B5-45C6-96B8-1FA7F7A2B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015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C3B9-7E4D-42E7-B2DE-B90AFF711FBC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3B30-90B5-45C6-96B8-1FA7F7A2B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856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C3B9-7E4D-42E7-B2DE-B90AFF711FBC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3B30-90B5-45C6-96B8-1FA7F7A2B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891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C3B9-7E4D-42E7-B2DE-B90AFF711FBC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3B30-90B5-45C6-96B8-1FA7F7A2B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261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C3B9-7E4D-42E7-B2DE-B90AFF711FBC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3B30-90B5-45C6-96B8-1FA7F7A2B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351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C3B9-7E4D-42E7-B2DE-B90AFF711FBC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3B30-90B5-45C6-96B8-1FA7F7A2B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904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C3B9-7E4D-42E7-B2DE-B90AFF711FBC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3B30-90B5-45C6-96B8-1FA7F7A2B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40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C3B9-7E4D-42E7-B2DE-B90AFF711FBC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3B30-90B5-45C6-96B8-1FA7F7A2B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06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C3B9-7E4D-42E7-B2DE-B90AFF711FBC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3B30-90B5-45C6-96B8-1FA7F7A2B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74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EC3B9-7E4D-42E7-B2DE-B90AFF711FBC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B3B30-90B5-45C6-96B8-1FA7F7A2B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50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EC3B9-7E4D-42E7-B2DE-B90AFF711FBC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B3B30-90B5-45C6-96B8-1FA7F7A2B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783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7211" y="1442953"/>
            <a:ext cx="3590085" cy="2381230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1788178" y="5113681"/>
            <a:ext cx="41956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1600" b="1" dirty="0" smtClean="0"/>
              <a:t>My Program Labor Standard: ______%</a:t>
            </a:r>
          </a:p>
          <a:p>
            <a:r>
              <a:rPr lang="en-US" sz="1600" b="1" dirty="0" smtClean="0"/>
              <a:t>My Budgeted YTD Revenue:  $_______</a:t>
            </a:r>
          </a:p>
          <a:p>
            <a:r>
              <a:rPr lang="en-US" sz="1600" b="1" dirty="0" smtClean="0"/>
              <a:t>My Program NIBD Standard: _______%</a:t>
            </a:r>
          </a:p>
          <a:p>
            <a:r>
              <a:rPr lang="en-US" sz="1600" b="1" dirty="0" smtClean="0"/>
              <a:t>My Budgeted YTD NIBD: $_______</a:t>
            </a:r>
          </a:p>
          <a:p>
            <a:endParaRPr lang="en-US" b="1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588" y="1792678"/>
            <a:ext cx="1359926" cy="1892200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5794285" y="3024904"/>
            <a:ext cx="693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Total</a:t>
            </a:r>
            <a:endParaRPr lang="en-US" b="1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63002" y="3887146"/>
            <a:ext cx="6084185" cy="3477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3001" y="4365377"/>
            <a:ext cx="6084186" cy="754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63002" y="4858710"/>
            <a:ext cx="6084185" cy="570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40838" y="3478459"/>
            <a:ext cx="1298693" cy="338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Benefits?</a:t>
            </a:r>
            <a:endParaRPr lang="en-US" sz="1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90334" y="3960024"/>
            <a:ext cx="1761483" cy="338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Minimum?</a:t>
            </a:r>
            <a:endParaRPr lang="en-US" sz="16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71284" y="4432460"/>
            <a:ext cx="1512261" cy="338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Maximum?</a:t>
            </a:r>
            <a:endParaRPr lang="en-US" sz="1600" b="1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432004" y="5305502"/>
            <a:ext cx="6115183" cy="2229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86124" y="4923358"/>
            <a:ext cx="1236981" cy="338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Rate?</a:t>
            </a:r>
            <a:endParaRPr lang="en-US" sz="1600" b="1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193899" y="3364434"/>
            <a:ext cx="0" cy="196336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566452" y="3381633"/>
            <a:ext cx="7757" cy="19382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879939" y="3381633"/>
            <a:ext cx="21920" cy="195409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440199" y="3381632"/>
            <a:ext cx="22052" cy="194617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078930" y="3381630"/>
            <a:ext cx="2884" cy="195409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729200" y="3381630"/>
            <a:ext cx="0" cy="1954097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432004" y="3364435"/>
            <a:ext cx="2761895" cy="43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770123" y="3364436"/>
            <a:ext cx="777064" cy="1006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547187" y="3374598"/>
            <a:ext cx="0" cy="197381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432004" y="3374505"/>
            <a:ext cx="7757" cy="19382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83342" y="1395613"/>
            <a:ext cx="61638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/>
              <a:t>Staffing Mix Impact </a:t>
            </a:r>
            <a:r>
              <a:rPr lang="en-US" sz="2200" b="1" dirty="0"/>
              <a:t>o</a:t>
            </a:r>
            <a:r>
              <a:rPr lang="en-US" sz="2200" b="1" dirty="0" smtClean="0"/>
              <a:t>n Labor Expense and NIBD</a:t>
            </a:r>
            <a:endParaRPr lang="en-US" sz="2200" b="1" dirty="0"/>
          </a:p>
        </p:txBody>
      </p:sp>
      <p:grpSp>
        <p:nvGrpSpPr>
          <p:cNvPr id="67" name="Group 66"/>
          <p:cNvGrpSpPr/>
          <p:nvPr/>
        </p:nvGrpSpPr>
        <p:grpSpPr>
          <a:xfrm>
            <a:off x="563745" y="6557897"/>
            <a:ext cx="6070774" cy="4225133"/>
            <a:chOff x="563745" y="6688523"/>
            <a:chExt cx="6070774" cy="4225133"/>
          </a:xfrm>
        </p:grpSpPr>
        <p:sp>
          <p:nvSpPr>
            <p:cNvPr id="48" name="TextBox 47"/>
            <p:cNvSpPr txBox="1"/>
            <p:nvPr/>
          </p:nvSpPr>
          <p:spPr>
            <a:xfrm>
              <a:off x="595669" y="7281893"/>
              <a:ext cx="6038850" cy="36317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AutoNum type="arabicPlain"/>
              </a:pPr>
              <a:r>
                <a:rPr lang="en-US" sz="1600" dirty="0" smtClean="0"/>
                <a:t>Net Sales				$   5,000.00</a:t>
              </a:r>
            </a:p>
            <a:p>
              <a:pPr marL="342900" indent="-342900">
                <a:buAutoNum type="arabicPlain"/>
              </a:pPr>
              <a:r>
                <a:rPr lang="en-US" sz="1600" dirty="0" smtClean="0"/>
                <a:t>- Cost of Goods Sold			$   2,500.00</a:t>
              </a:r>
            </a:p>
            <a:p>
              <a:pPr marL="342900" indent="-342900">
                <a:buAutoNum type="arabicPlain"/>
              </a:pPr>
              <a:r>
                <a:rPr lang="en-US" sz="1600" dirty="0" smtClean="0"/>
                <a:t>= Gross Income from Sales			$   2,500.00</a:t>
              </a:r>
            </a:p>
            <a:p>
              <a:r>
                <a:rPr lang="en-US" sz="1600" dirty="0" smtClean="0"/>
                <a:t>       + Other Operating Income			$ 10,000.00</a:t>
              </a:r>
            </a:p>
            <a:p>
              <a:pPr marL="342900" indent="-342900">
                <a:buAutoNum type="arabicPlain" startAt="4"/>
              </a:pPr>
              <a:r>
                <a:rPr lang="en-US" sz="1600" dirty="0" smtClean="0"/>
                <a:t>= Gross Income from Operations		$ 12,500.00</a:t>
              </a:r>
            </a:p>
            <a:p>
              <a:pPr marL="342900" indent="-342900">
                <a:buAutoNum type="arabicPlain" startAt="4"/>
              </a:pPr>
              <a:r>
                <a:rPr lang="en-US" sz="1600" dirty="0" smtClean="0"/>
                <a:t> - Labor</a:t>
              </a:r>
              <a:r>
                <a:rPr lang="en-US" dirty="0" smtClean="0"/>
                <a:t>				</a:t>
              </a:r>
              <a:r>
                <a:rPr lang="en-US" sz="1600" dirty="0" smtClean="0"/>
                <a:t>$   3,500.00</a:t>
              </a:r>
            </a:p>
            <a:p>
              <a:r>
                <a:rPr lang="en-US" sz="1600" dirty="0"/>
                <a:t> </a:t>
              </a:r>
              <a:r>
                <a:rPr lang="en-US" sz="1600" dirty="0" smtClean="0"/>
                <a:t>       - Other Operating Expenses			$   2,000.00</a:t>
              </a:r>
            </a:p>
            <a:p>
              <a:pPr marL="342900" indent="-342900">
                <a:buAutoNum type="arabicPlain" startAt="6"/>
              </a:pPr>
              <a:r>
                <a:rPr lang="en-US" sz="1600" dirty="0" smtClean="0"/>
                <a:t>= Net Income/Loss from Operations		$   7,000.00</a:t>
              </a:r>
            </a:p>
            <a:p>
              <a:r>
                <a:rPr lang="en-US" sz="1600" dirty="0"/>
                <a:t> </a:t>
              </a:r>
              <a:r>
                <a:rPr lang="en-US" sz="1600" dirty="0" smtClean="0"/>
                <a:t>       + Other Income				$      500.00</a:t>
              </a:r>
            </a:p>
            <a:p>
              <a:r>
                <a:rPr lang="en-US" sz="1600" dirty="0"/>
                <a:t> </a:t>
              </a:r>
              <a:r>
                <a:rPr lang="en-US" sz="1600" dirty="0" smtClean="0"/>
                <a:t>       -  Other Expenses				$      100.00</a:t>
              </a:r>
            </a:p>
            <a:p>
              <a:pPr marL="342900" indent="-342900">
                <a:buAutoNum type="arabicPlain" startAt="7"/>
              </a:pPr>
              <a:r>
                <a:rPr lang="en-US" sz="1600" dirty="0" smtClean="0"/>
                <a:t>=  Net Income/Loss before Depreciation (NIBD)  	$   7,400.00</a:t>
              </a:r>
            </a:p>
            <a:p>
              <a:r>
                <a:rPr lang="en-US" sz="1600" dirty="0"/>
                <a:t> </a:t>
              </a:r>
              <a:r>
                <a:rPr lang="en-US" sz="1600" dirty="0" smtClean="0"/>
                <a:t>       -  Depreciation				$      400.00</a:t>
              </a:r>
            </a:p>
            <a:p>
              <a:r>
                <a:rPr lang="en-US" sz="1600" dirty="0"/>
                <a:t> </a:t>
              </a:r>
              <a:r>
                <a:rPr lang="en-US" sz="1600" dirty="0" smtClean="0"/>
                <a:t>       =  Net Income/Loss after Depreciation (NIAD)	$   7,000.00</a:t>
              </a:r>
              <a:r>
                <a:rPr lang="en-US" dirty="0" smtClean="0"/>
                <a:t>			</a:t>
              </a:r>
              <a:endParaRPr 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76001" y="6688523"/>
              <a:ext cx="5724202" cy="3931920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579707" y="7238061"/>
              <a:ext cx="572420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579707" y="7829313"/>
              <a:ext cx="5724202" cy="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2344940" y="6783293"/>
              <a:ext cx="32027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smtClean="0"/>
                <a:t>Income Statement</a:t>
              </a:r>
              <a:endParaRPr lang="en-US" sz="2000" b="1" dirty="0"/>
            </a:p>
          </p:txBody>
        </p:sp>
        <p:cxnSp>
          <p:nvCxnSpPr>
            <p:cNvPr id="59" name="Straight Connector 58"/>
            <p:cNvCxnSpPr/>
            <p:nvPr/>
          </p:nvCxnSpPr>
          <p:spPr>
            <a:xfrm>
              <a:off x="595669" y="8317423"/>
              <a:ext cx="5724202" cy="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563745" y="9079347"/>
              <a:ext cx="5724202" cy="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579707" y="9795292"/>
              <a:ext cx="5724202" cy="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563745" y="10283480"/>
              <a:ext cx="5724202" cy="7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52636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351</TotalTime>
  <Words>54</Words>
  <Application>Microsoft Office PowerPoint</Application>
  <PresentationFormat>Widescreen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United States Army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Clark, Rosemary A Ms CIV USA IMCOM HQ</dc:creator>
  <cp:lastModifiedBy>Jobe, Matthew C Mr CIV USA IMCOM G 3/5/7</cp:lastModifiedBy>
  <cp:revision>33</cp:revision>
  <cp:lastPrinted>2019-04-18T19:46:39Z</cp:lastPrinted>
  <dcterms:created xsi:type="dcterms:W3CDTF">2019-04-17T14:25:10Z</dcterms:created>
  <dcterms:modified xsi:type="dcterms:W3CDTF">2019-04-23T12:56:43Z</dcterms:modified>
</cp:coreProperties>
</file>