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376" r:id="rId6"/>
    <p:sldId id="257" r:id="rId7"/>
    <p:sldId id="417" r:id="rId8"/>
    <p:sldId id="359" r:id="rId9"/>
    <p:sldId id="427" r:id="rId10"/>
    <p:sldId id="420" r:id="rId11"/>
    <p:sldId id="403" r:id="rId12"/>
    <p:sldId id="429" r:id="rId13"/>
    <p:sldId id="423" r:id="rId14"/>
    <p:sldId id="409" r:id="rId15"/>
    <p:sldId id="426" r:id="rId16"/>
    <p:sldId id="442" r:id="rId17"/>
    <p:sldId id="362" r:id="rId18"/>
    <p:sldId id="430" r:id="rId19"/>
    <p:sldId id="431" r:id="rId20"/>
    <p:sldId id="432" r:id="rId21"/>
    <p:sldId id="406" r:id="rId22"/>
    <p:sldId id="435" r:id="rId23"/>
    <p:sldId id="436" r:id="rId24"/>
    <p:sldId id="405" r:id="rId25"/>
    <p:sldId id="424" r:id="rId26"/>
    <p:sldId id="413" r:id="rId27"/>
    <p:sldId id="390" r:id="rId28"/>
    <p:sldId id="372" r:id="rId29"/>
    <p:sldId id="443" r:id="rId30"/>
    <p:sldId id="378" r:id="rId31"/>
    <p:sldId id="353" r:id="rId32"/>
    <p:sldId id="419" r:id="rId33"/>
    <p:sldId id="374" r:id="rId34"/>
    <p:sldId id="357" r:id="rId35"/>
    <p:sldId id="358" r:id="rId36"/>
    <p:sldId id="375" r:id="rId37"/>
    <p:sldId id="373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verstreet, Christina M CIV USARMY HQDA ACSIM (US)" initials="OCMCUHA(" lastIdx="3" clrIdx="0">
    <p:extLst>
      <p:ext uri="{19B8F6BF-5375-455C-9EA6-DF929625EA0E}">
        <p15:presenceInfo xmlns:p15="http://schemas.microsoft.com/office/powerpoint/2012/main" userId="S-1-5-21-412667653-668731278-4213794525-32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547"/>
    <a:srgbClr val="FFFFFF"/>
    <a:srgbClr val="3975BD"/>
    <a:srgbClr val="FFFF99"/>
    <a:srgbClr val="FFFF66"/>
    <a:srgbClr val="BBA276"/>
    <a:srgbClr val="916F04"/>
    <a:srgbClr val="3F4339"/>
    <a:srgbClr val="BF9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5" autoAdjust="0"/>
    <p:restoredTop sz="94394" autoAdjust="0"/>
  </p:normalViewPr>
  <p:slideViewPr>
    <p:cSldViewPr snapToGrid="0">
      <p:cViewPr varScale="1">
        <p:scale>
          <a:sx n="108" d="100"/>
          <a:sy n="108" d="100"/>
        </p:scale>
        <p:origin x="1716" y="96"/>
      </p:cViewPr>
      <p:guideLst>
        <p:guide orient="horz" pos="31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.miller2\AppData\Local\Microsoft\Windows\Temporary%20Internet%20Files\Content.Outlook\11FOHYMK\CP-29%20Monthly%20Report%20v3%20-%20Employee%20Data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rmy.deps.mil/Army/CMDS/OACSIM/cp29IM/CP29%20File%20Exchange/CP29%20Briefs/Copy%20of%20CP%2029%20Demographics%20Report%201029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.miller2\AppData\Local\Microsoft\Windows\Temporary%20Internet%20Files\Content.Outlook\11FOHYMK\CP-29%20Monthly%20Report%20v3%20-%20Employee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CP 29 Demographics Report 10292018.xlsx]Sheet1!PivotTable1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FE-4A0E-B814-14004E9D7F5A}"/>
              </c:ext>
            </c:extLst>
          </c:dPt>
          <c:dPt>
            <c:idx val="1"/>
            <c:bubble3D val="0"/>
            <c:spPr>
              <a:solidFill>
                <a:srgbClr val="9CC547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FE-4A0E-B814-14004E9D7F5A}"/>
              </c:ext>
            </c:extLst>
          </c:dPt>
          <c:dPt>
            <c:idx val="2"/>
            <c:bubble3D val="0"/>
            <c:spPr>
              <a:solidFill>
                <a:srgbClr val="3975BD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FE-4A0E-B814-14004E9D7F5A}"/>
              </c:ext>
            </c:extLst>
          </c:dPt>
          <c:dLbls>
            <c:dLbl>
              <c:idx val="0"/>
              <c:layout>
                <c:manualLayout>
                  <c:x val="0.17453628143046454"/>
                  <c:y val="2.92744995289955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APF</a:t>
                    </a:r>
                    <a:r>
                      <a:rPr lang="en-US" baseline="0" dirty="0"/>
                      <a:t>
</a:t>
                    </a:r>
                    <a:fld id="{C4542955-5AEF-4413-A0F9-FD95CAC0DF4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FE-4A0E-B814-14004E9D7F5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49466071169981E-2"/>
                  <c:y val="0.131735247880480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FE-4A0E-B814-14004E9D7F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685781502869871"/>
                  <c:y val="-0.107339831606317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FE-4A0E-B814-14004E9D7F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Sheet1!$A$4:$A$7</c:f>
              <c:strCache>
                <c:ptCount val="3"/>
                <c:pt idx="0">
                  <c:v>APPR</c:v>
                </c:pt>
                <c:pt idx="1">
                  <c:v>LN</c:v>
                </c:pt>
                <c:pt idx="2">
                  <c:v>NAF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3"/>
                <c:pt idx="0">
                  <c:v>5919</c:v>
                </c:pt>
                <c:pt idx="1">
                  <c:v>1314</c:v>
                </c:pt>
                <c:pt idx="2">
                  <c:v>11196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FE-4A0E-B814-14004E9D7F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3F4339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rgbClr val="3F4339"/>
                </a:solidFill>
                <a:latin typeface=" Arial"/>
              </a:rPr>
              <a:t># of CP29 careerist</a:t>
            </a:r>
            <a:r>
              <a:rPr lang="en-US" sz="1400" b="1" baseline="0" dirty="0" smtClean="0">
                <a:solidFill>
                  <a:srgbClr val="3F4339"/>
                </a:solidFill>
                <a:latin typeface=" Arial"/>
              </a:rPr>
              <a:t>s by occupational series</a:t>
            </a:r>
            <a:endParaRPr lang="en-US" sz="1400" b="1" dirty="0">
              <a:solidFill>
                <a:srgbClr val="3F4339"/>
              </a:solidFill>
              <a:latin typeface=" Arial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3F433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281566034067126E-2"/>
          <c:y val="0"/>
          <c:w val="0.95110155219312087"/>
          <c:h val="0.6113179770295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Careerists assigned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3F43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Education</c:v>
                </c:pt>
                <c:pt idx="1">
                  <c:v>Sports/Rec (030 included)</c:v>
                </c:pt>
                <c:pt idx="2">
                  <c:v>General Admin</c:v>
                </c:pt>
                <c:pt idx="3">
                  <c:v>General Services &amp; Support Work</c:v>
                </c:pt>
                <c:pt idx="4">
                  <c:v>Painting &amp; Paperhandling</c:v>
                </c:pt>
                <c:pt idx="5">
                  <c:v>Electrical</c:v>
                </c:pt>
                <c:pt idx="6">
                  <c:v>Woodwork</c:v>
                </c:pt>
                <c:pt idx="7">
                  <c:v>Plumbing &amp; Pipefitting</c:v>
                </c:pt>
                <c:pt idx="8">
                  <c:v>General Maintenance</c:v>
                </c:pt>
                <c:pt idx="9">
                  <c:v>Social Science</c:v>
                </c:pt>
                <c:pt idx="10">
                  <c:v>Plant &amp; Animal Work</c:v>
                </c:pt>
                <c:pt idx="11">
                  <c:v>Structural &amp; Finishing</c:v>
                </c:pt>
                <c:pt idx="12">
                  <c:v>Equipment, Facilities &amp; Services</c:v>
                </c:pt>
                <c:pt idx="13">
                  <c:v>General Equipment Maintenance</c:v>
                </c:pt>
                <c:pt idx="14">
                  <c:v>Info &amp; Arts</c:v>
                </c:pt>
                <c:pt idx="15">
                  <c:v>Printing</c:v>
                </c:pt>
                <c:pt idx="16">
                  <c:v>Metal Work</c:v>
                </c:pt>
                <c:pt idx="17">
                  <c:v>General Student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4791</c:v>
                </c:pt>
                <c:pt idx="1">
                  <c:v>4399</c:v>
                </c:pt>
                <c:pt idx="2">
                  <c:v>3498</c:v>
                </c:pt>
                <c:pt idx="3">
                  <c:v>1887</c:v>
                </c:pt>
                <c:pt idx="4">
                  <c:v>894</c:v>
                </c:pt>
                <c:pt idx="5">
                  <c:v>632</c:v>
                </c:pt>
                <c:pt idx="6">
                  <c:v>454</c:v>
                </c:pt>
                <c:pt idx="7">
                  <c:v>378</c:v>
                </c:pt>
                <c:pt idx="8">
                  <c:v>260</c:v>
                </c:pt>
                <c:pt idx="9">
                  <c:v>224</c:v>
                </c:pt>
                <c:pt idx="10">
                  <c:v>215</c:v>
                </c:pt>
                <c:pt idx="11">
                  <c:v>171</c:v>
                </c:pt>
                <c:pt idx="12">
                  <c:v>115</c:v>
                </c:pt>
                <c:pt idx="13">
                  <c:v>81</c:v>
                </c:pt>
                <c:pt idx="14">
                  <c:v>45</c:v>
                </c:pt>
                <c:pt idx="15">
                  <c:v>19</c:v>
                </c:pt>
                <c:pt idx="16">
                  <c:v>16</c:v>
                </c:pt>
                <c:pt idx="1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3-4668-B0AD-FB9B206DA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81096"/>
        <c:axId val="322581488"/>
      </c:barChart>
      <c:catAx>
        <c:axId val="32258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3F43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2581488"/>
        <c:crosses val="autoZero"/>
        <c:auto val="1"/>
        <c:lblAlgn val="ctr"/>
        <c:lblOffset val="100"/>
        <c:noMultiLvlLbl val="0"/>
      </c:catAx>
      <c:valAx>
        <c:axId val="32258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258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EC201-F463-44D6-AB4E-8FB3514C3DD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05D181-9FE2-4633-AD2C-C08AE47B2182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CP29 careerist submits application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AFC5C-5E1D-4744-9A98-D21F97BE5A2D}" type="parTrans" cxnId="{355C3F83-EE2A-4467-A3C1-9E822079F182}">
      <dgm:prSet/>
      <dgm:spPr/>
      <dgm:t>
        <a:bodyPr/>
        <a:lstStyle/>
        <a:p>
          <a:endParaRPr lang="en-US"/>
        </a:p>
      </dgm:t>
    </dgm:pt>
    <dgm:pt modelId="{DE62F64F-BF8E-4BD7-B3E5-063C0D2550B3}" type="sibTrans" cxnId="{355C3F83-EE2A-4467-A3C1-9E822079F182}">
      <dgm:prSet/>
      <dgm:spPr/>
      <dgm:t>
        <a:bodyPr/>
        <a:lstStyle/>
        <a:p>
          <a:endParaRPr lang="en-US"/>
        </a:p>
      </dgm:t>
    </dgm:pt>
    <dgm:pt modelId="{01567C14-B329-4165-B81F-C9257F67F833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ACPM receives applications and creates OML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82AB5-FACC-4F40-84D5-08E8604BF901}" type="parTrans" cxnId="{1FC788DA-9C2F-4BD2-83AB-ED0FDE7FAB20}">
      <dgm:prSet/>
      <dgm:spPr/>
      <dgm:t>
        <a:bodyPr/>
        <a:lstStyle/>
        <a:p>
          <a:endParaRPr lang="en-US"/>
        </a:p>
      </dgm:t>
    </dgm:pt>
    <dgm:pt modelId="{F5E425B9-B6DE-41A5-81E4-EC057057FF56}" type="sibTrans" cxnId="{1FC788DA-9C2F-4BD2-83AB-ED0FDE7FAB20}">
      <dgm:prSet/>
      <dgm:spPr/>
      <dgm:t>
        <a:bodyPr/>
        <a:lstStyle/>
        <a:p>
          <a:endParaRPr lang="en-US"/>
        </a:p>
      </dgm:t>
    </dgm:pt>
    <dgm:pt modelId="{8B6610A2-637C-486E-8362-BFC3E8C54BDC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ACPM forwards OML to CP29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0FAEC-66B7-4480-883A-DF384EC39647}" type="parTrans" cxnId="{55FA2804-DF7D-4B61-8256-E0E102ECD71E}">
      <dgm:prSet/>
      <dgm:spPr/>
      <dgm:t>
        <a:bodyPr/>
        <a:lstStyle/>
        <a:p>
          <a:endParaRPr lang="en-US"/>
        </a:p>
      </dgm:t>
    </dgm:pt>
    <dgm:pt modelId="{BA10EEDA-0AFF-457C-AB79-7F148095FF99}" type="sibTrans" cxnId="{55FA2804-DF7D-4B61-8256-E0E102ECD71E}">
      <dgm:prSet/>
      <dgm:spPr/>
      <dgm:t>
        <a:bodyPr/>
        <a:lstStyle/>
        <a:p>
          <a:endParaRPr lang="en-US"/>
        </a:p>
      </dgm:t>
    </dgm:pt>
    <dgm:pt modelId="{6569B0C5-D219-4671-9E1A-A637EB838716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CP29 makes selections &amp; notifies ACPM, careerist and careerist’s supervisor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1A859-2143-4FE9-9A55-C68248FF7E82}" type="parTrans" cxnId="{665FC880-CD1A-43C7-99A7-DB1EC3DF3644}">
      <dgm:prSet/>
      <dgm:spPr/>
      <dgm:t>
        <a:bodyPr/>
        <a:lstStyle/>
        <a:p>
          <a:endParaRPr lang="en-US"/>
        </a:p>
      </dgm:t>
    </dgm:pt>
    <dgm:pt modelId="{18EAA48D-CD20-41D8-8024-41769762D6A0}" type="sibTrans" cxnId="{665FC880-CD1A-43C7-99A7-DB1EC3DF3644}">
      <dgm:prSet/>
      <dgm:spPr/>
      <dgm:t>
        <a:bodyPr/>
        <a:lstStyle/>
        <a:p>
          <a:endParaRPr lang="en-US"/>
        </a:p>
      </dgm:t>
    </dgm:pt>
    <dgm:pt modelId="{6FC74E5A-4A47-4BDE-952B-9F7A973DAC43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CP29 coordinates with careerist for training registration and travel, if applicable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99359-11E2-4568-BC6E-DFB003760668}" type="parTrans" cxnId="{DEDDED78-153F-493A-9294-F7194F8ADB6A}">
      <dgm:prSet/>
      <dgm:spPr/>
      <dgm:t>
        <a:bodyPr/>
        <a:lstStyle/>
        <a:p>
          <a:endParaRPr lang="en-US"/>
        </a:p>
      </dgm:t>
    </dgm:pt>
    <dgm:pt modelId="{019C6580-F8F0-4207-B8B9-5F7A0764B46B}" type="sibTrans" cxnId="{DEDDED78-153F-493A-9294-F7194F8ADB6A}">
      <dgm:prSet/>
      <dgm:spPr/>
      <dgm:t>
        <a:bodyPr/>
        <a:lstStyle/>
        <a:p>
          <a:endParaRPr lang="en-US"/>
        </a:p>
      </dgm:t>
    </dgm:pt>
    <dgm:pt modelId="{58C1B6BB-7014-42F3-B71E-62DAB9BCBEFD}" type="pres">
      <dgm:prSet presAssocID="{15AEC201-F463-44D6-AB4E-8FB3514C3D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9CA38-39AA-4E0D-9014-239894DBE847}" type="pres">
      <dgm:prSet presAssocID="{15AEC201-F463-44D6-AB4E-8FB3514C3DD2}" presName="dummyMaxCanvas" presStyleCnt="0">
        <dgm:presLayoutVars/>
      </dgm:prSet>
      <dgm:spPr/>
    </dgm:pt>
    <dgm:pt modelId="{0E5CE2F2-B0A2-40A5-9564-E58886E83724}" type="pres">
      <dgm:prSet presAssocID="{15AEC201-F463-44D6-AB4E-8FB3514C3DD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15163-87B2-462D-8723-1184729CB8DE}" type="pres">
      <dgm:prSet presAssocID="{15AEC201-F463-44D6-AB4E-8FB3514C3DD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89B27-C69A-4FE1-AE9F-44043F9FAEDF}" type="pres">
      <dgm:prSet presAssocID="{15AEC201-F463-44D6-AB4E-8FB3514C3DD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2D62D-9489-4307-8402-28C9AFDB1D74}" type="pres">
      <dgm:prSet presAssocID="{15AEC201-F463-44D6-AB4E-8FB3514C3DD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4FFB-0BF5-468F-9EA7-8123606A5AB7}" type="pres">
      <dgm:prSet presAssocID="{15AEC201-F463-44D6-AB4E-8FB3514C3DD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C5677-A75D-42BC-8CE7-A1BC5664BB17}" type="pres">
      <dgm:prSet presAssocID="{15AEC201-F463-44D6-AB4E-8FB3514C3DD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D655A-6DE3-40F5-BEED-7FB825757D3F}" type="pres">
      <dgm:prSet presAssocID="{15AEC201-F463-44D6-AB4E-8FB3514C3DD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482D5-46C5-44BC-81F9-527D42834B66}" type="pres">
      <dgm:prSet presAssocID="{15AEC201-F463-44D6-AB4E-8FB3514C3DD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D2F7C-1AE1-42EE-9312-8A118465E5B7}" type="pres">
      <dgm:prSet presAssocID="{15AEC201-F463-44D6-AB4E-8FB3514C3DD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71227-0838-43DF-BAA4-DFF5192EC0FC}" type="pres">
      <dgm:prSet presAssocID="{15AEC201-F463-44D6-AB4E-8FB3514C3D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671D7-6CED-4170-8063-BDFEEDFEC6E4}" type="pres">
      <dgm:prSet presAssocID="{15AEC201-F463-44D6-AB4E-8FB3514C3D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A6B8-5105-414C-B699-44C95A4E5E14}" type="pres">
      <dgm:prSet presAssocID="{15AEC201-F463-44D6-AB4E-8FB3514C3D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C69AF-CC50-4C03-AF8E-AF047E7113CC}" type="pres">
      <dgm:prSet presAssocID="{15AEC201-F463-44D6-AB4E-8FB3514C3D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DF0C7-1109-48C8-92D8-024E2D11FAF2}" type="pres">
      <dgm:prSet presAssocID="{15AEC201-F463-44D6-AB4E-8FB3514C3D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DED78-153F-493A-9294-F7194F8ADB6A}" srcId="{15AEC201-F463-44D6-AB4E-8FB3514C3DD2}" destId="{6FC74E5A-4A47-4BDE-952B-9F7A973DAC43}" srcOrd="4" destOrd="0" parTransId="{97F99359-11E2-4568-BC6E-DFB003760668}" sibTransId="{019C6580-F8F0-4207-B8B9-5F7A0764B46B}"/>
    <dgm:cxn modelId="{F911F081-39D3-469A-9451-745E0BB7A978}" type="presOf" srcId="{01567C14-B329-4165-B81F-C9257F67F833}" destId="{36F15163-87B2-462D-8723-1184729CB8DE}" srcOrd="0" destOrd="0" presId="urn:microsoft.com/office/officeart/2005/8/layout/vProcess5"/>
    <dgm:cxn modelId="{6814EA6E-6CC8-4074-AB8B-AF237761A64B}" type="presOf" srcId="{15AEC201-F463-44D6-AB4E-8FB3514C3DD2}" destId="{58C1B6BB-7014-42F3-B71E-62DAB9BCBEFD}" srcOrd="0" destOrd="0" presId="urn:microsoft.com/office/officeart/2005/8/layout/vProcess5"/>
    <dgm:cxn modelId="{7F9D2804-7E7F-4032-845E-742ED1155C36}" type="presOf" srcId="{6569B0C5-D219-4671-9E1A-A637EB838716}" destId="{9D42D62D-9489-4307-8402-28C9AFDB1D74}" srcOrd="0" destOrd="0" presId="urn:microsoft.com/office/officeart/2005/8/layout/vProcess5"/>
    <dgm:cxn modelId="{29770C64-8EC0-4BC8-960C-5DA23AC1766B}" type="presOf" srcId="{B205D181-9FE2-4633-AD2C-C08AE47B2182}" destId="{DA971227-0838-43DF-BAA4-DFF5192EC0FC}" srcOrd="1" destOrd="0" presId="urn:microsoft.com/office/officeart/2005/8/layout/vProcess5"/>
    <dgm:cxn modelId="{773D24BF-2048-42AF-8DE6-463B5E334ED6}" type="presOf" srcId="{DE62F64F-BF8E-4BD7-B3E5-063C0D2550B3}" destId="{E67C5677-A75D-42BC-8CE7-A1BC5664BB17}" srcOrd="0" destOrd="0" presId="urn:microsoft.com/office/officeart/2005/8/layout/vProcess5"/>
    <dgm:cxn modelId="{59E6439D-4B8C-46E2-8C90-60FCF64D306A}" type="presOf" srcId="{8B6610A2-637C-486E-8362-BFC3E8C54BDC}" destId="{C3D89B27-C69A-4FE1-AE9F-44043F9FAEDF}" srcOrd="0" destOrd="0" presId="urn:microsoft.com/office/officeart/2005/8/layout/vProcess5"/>
    <dgm:cxn modelId="{85A69067-22D4-4FDF-8957-C46B031CB533}" type="presOf" srcId="{B205D181-9FE2-4633-AD2C-C08AE47B2182}" destId="{0E5CE2F2-B0A2-40A5-9564-E58886E83724}" srcOrd="0" destOrd="0" presId="urn:microsoft.com/office/officeart/2005/8/layout/vProcess5"/>
    <dgm:cxn modelId="{13A3EF27-7802-4FDD-A93E-BC7B9E0584CE}" type="presOf" srcId="{6FC74E5A-4A47-4BDE-952B-9F7A973DAC43}" destId="{63ADF0C7-1109-48C8-92D8-024E2D11FAF2}" srcOrd="1" destOrd="0" presId="urn:microsoft.com/office/officeart/2005/8/layout/vProcess5"/>
    <dgm:cxn modelId="{9009207C-D9D3-427E-BD8D-5A073D64AD82}" type="presOf" srcId="{18EAA48D-CD20-41D8-8024-41769762D6A0}" destId="{6BAD2F7C-1AE1-42EE-9312-8A118465E5B7}" srcOrd="0" destOrd="0" presId="urn:microsoft.com/office/officeart/2005/8/layout/vProcess5"/>
    <dgm:cxn modelId="{1FC788DA-9C2F-4BD2-83AB-ED0FDE7FAB20}" srcId="{15AEC201-F463-44D6-AB4E-8FB3514C3DD2}" destId="{01567C14-B329-4165-B81F-C9257F67F833}" srcOrd="1" destOrd="0" parTransId="{B6982AB5-FACC-4F40-84D5-08E8604BF901}" sibTransId="{F5E425B9-B6DE-41A5-81E4-EC057057FF56}"/>
    <dgm:cxn modelId="{C4AE243F-0551-4168-A3B5-A7E5918D81EF}" type="presOf" srcId="{F5E425B9-B6DE-41A5-81E4-EC057057FF56}" destId="{8A3D655A-6DE3-40F5-BEED-7FB825757D3F}" srcOrd="0" destOrd="0" presId="urn:microsoft.com/office/officeart/2005/8/layout/vProcess5"/>
    <dgm:cxn modelId="{C4CECC0E-39C2-40F9-BEE0-9B2941E11B1F}" type="presOf" srcId="{6569B0C5-D219-4671-9E1A-A637EB838716}" destId="{287C69AF-CC50-4C03-AF8E-AF047E7113CC}" srcOrd="1" destOrd="0" presId="urn:microsoft.com/office/officeart/2005/8/layout/vProcess5"/>
    <dgm:cxn modelId="{665FC880-CD1A-43C7-99A7-DB1EC3DF3644}" srcId="{15AEC201-F463-44D6-AB4E-8FB3514C3DD2}" destId="{6569B0C5-D219-4671-9E1A-A637EB838716}" srcOrd="3" destOrd="0" parTransId="{0861A859-2143-4FE9-9A55-C68248FF7E82}" sibTransId="{18EAA48D-CD20-41D8-8024-41769762D6A0}"/>
    <dgm:cxn modelId="{E3B44A6D-7EDB-4C69-919C-D65C3CD9A002}" type="presOf" srcId="{BA10EEDA-0AFF-457C-AB79-7F148095FF99}" destId="{F71482D5-46C5-44BC-81F9-527D42834B66}" srcOrd="0" destOrd="0" presId="urn:microsoft.com/office/officeart/2005/8/layout/vProcess5"/>
    <dgm:cxn modelId="{55FA2804-DF7D-4B61-8256-E0E102ECD71E}" srcId="{15AEC201-F463-44D6-AB4E-8FB3514C3DD2}" destId="{8B6610A2-637C-486E-8362-BFC3E8C54BDC}" srcOrd="2" destOrd="0" parTransId="{8A20FAEC-66B7-4480-883A-DF384EC39647}" sibTransId="{BA10EEDA-0AFF-457C-AB79-7F148095FF99}"/>
    <dgm:cxn modelId="{D1BB3D58-600D-49FC-B83B-0C0A5F3B01B4}" type="presOf" srcId="{01567C14-B329-4165-B81F-C9257F67F833}" destId="{AD6671D7-6CED-4170-8063-BDFEEDFEC6E4}" srcOrd="1" destOrd="0" presId="urn:microsoft.com/office/officeart/2005/8/layout/vProcess5"/>
    <dgm:cxn modelId="{6A897F72-D870-490B-8B56-9BA49427D701}" type="presOf" srcId="{6FC74E5A-4A47-4BDE-952B-9F7A973DAC43}" destId="{44AE4FFB-0BF5-468F-9EA7-8123606A5AB7}" srcOrd="0" destOrd="0" presId="urn:microsoft.com/office/officeart/2005/8/layout/vProcess5"/>
    <dgm:cxn modelId="{355C3F83-EE2A-4467-A3C1-9E822079F182}" srcId="{15AEC201-F463-44D6-AB4E-8FB3514C3DD2}" destId="{B205D181-9FE2-4633-AD2C-C08AE47B2182}" srcOrd="0" destOrd="0" parTransId="{3ADAFC5C-5E1D-4744-9A98-D21F97BE5A2D}" sibTransId="{DE62F64F-BF8E-4BD7-B3E5-063C0D2550B3}"/>
    <dgm:cxn modelId="{F36DD931-F6D7-4B77-93CA-8C665385B30C}" type="presOf" srcId="{8B6610A2-637C-486E-8362-BFC3E8C54BDC}" destId="{DB12A6B8-5105-414C-B699-44C95A4E5E14}" srcOrd="1" destOrd="0" presId="urn:microsoft.com/office/officeart/2005/8/layout/vProcess5"/>
    <dgm:cxn modelId="{EF877DFB-296E-4092-B4A2-A017ECCE1722}" type="presParOf" srcId="{58C1B6BB-7014-42F3-B71E-62DAB9BCBEFD}" destId="{4829CA38-39AA-4E0D-9014-239894DBE847}" srcOrd="0" destOrd="0" presId="urn:microsoft.com/office/officeart/2005/8/layout/vProcess5"/>
    <dgm:cxn modelId="{4A760EA9-B5BC-4F2E-AF14-049B2C3696F6}" type="presParOf" srcId="{58C1B6BB-7014-42F3-B71E-62DAB9BCBEFD}" destId="{0E5CE2F2-B0A2-40A5-9564-E58886E83724}" srcOrd="1" destOrd="0" presId="urn:microsoft.com/office/officeart/2005/8/layout/vProcess5"/>
    <dgm:cxn modelId="{053CC46B-FD44-4465-95B2-7C36625FB48C}" type="presParOf" srcId="{58C1B6BB-7014-42F3-B71E-62DAB9BCBEFD}" destId="{36F15163-87B2-462D-8723-1184729CB8DE}" srcOrd="2" destOrd="0" presId="urn:microsoft.com/office/officeart/2005/8/layout/vProcess5"/>
    <dgm:cxn modelId="{73CA3E3D-64EE-4560-9DAB-FEE574535D36}" type="presParOf" srcId="{58C1B6BB-7014-42F3-B71E-62DAB9BCBEFD}" destId="{C3D89B27-C69A-4FE1-AE9F-44043F9FAEDF}" srcOrd="3" destOrd="0" presId="urn:microsoft.com/office/officeart/2005/8/layout/vProcess5"/>
    <dgm:cxn modelId="{29F59D28-97AE-4D51-AFA8-6B864A22C70F}" type="presParOf" srcId="{58C1B6BB-7014-42F3-B71E-62DAB9BCBEFD}" destId="{9D42D62D-9489-4307-8402-28C9AFDB1D74}" srcOrd="4" destOrd="0" presId="urn:microsoft.com/office/officeart/2005/8/layout/vProcess5"/>
    <dgm:cxn modelId="{047C0DC1-272E-46E6-B5A8-1BC2B8D31806}" type="presParOf" srcId="{58C1B6BB-7014-42F3-B71E-62DAB9BCBEFD}" destId="{44AE4FFB-0BF5-468F-9EA7-8123606A5AB7}" srcOrd="5" destOrd="0" presId="urn:microsoft.com/office/officeart/2005/8/layout/vProcess5"/>
    <dgm:cxn modelId="{810775EA-9122-4864-AD4A-BBE331BAFC65}" type="presParOf" srcId="{58C1B6BB-7014-42F3-B71E-62DAB9BCBEFD}" destId="{E67C5677-A75D-42BC-8CE7-A1BC5664BB17}" srcOrd="6" destOrd="0" presId="urn:microsoft.com/office/officeart/2005/8/layout/vProcess5"/>
    <dgm:cxn modelId="{76F46728-1697-48B5-B93A-400B6E5612EB}" type="presParOf" srcId="{58C1B6BB-7014-42F3-B71E-62DAB9BCBEFD}" destId="{8A3D655A-6DE3-40F5-BEED-7FB825757D3F}" srcOrd="7" destOrd="0" presId="urn:microsoft.com/office/officeart/2005/8/layout/vProcess5"/>
    <dgm:cxn modelId="{84FB1743-23E5-4B56-8FEA-25323DDE874B}" type="presParOf" srcId="{58C1B6BB-7014-42F3-B71E-62DAB9BCBEFD}" destId="{F71482D5-46C5-44BC-81F9-527D42834B66}" srcOrd="8" destOrd="0" presId="urn:microsoft.com/office/officeart/2005/8/layout/vProcess5"/>
    <dgm:cxn modelId="{8BB925FE-589B-48BA-906C-81BB10D70CBE}" type="presParOf" srcId="{58C1B6BB-7014-42F3-B71E-62DAB9BCBEFD}" destId="{6BAD2F7C-1AE1-42EE-9312-8A118465E5B7}" srcOrd="9" destOrd="0" presId="urn:microsoft.com/office/officeart/2005/8/layout/vProcess5"/>
    <dgm:cxn modelId="{C9E240FB-54E0-4233-B295-5074897C5FAD}" type="presParOf" srcId="{58C1B6BB-7014-42F3-B71E-62DAB9BCBEFD}" destId="{DA971227-0838-43DF-BAA4-DFF5192EC0FC}" srcOrd="10" destOrd="0" presId="urn:microsoft.com/office/officeart/2005/8/layout/vProcess5"/>
    <dgm:cxn modelId="{797ECB51-1B31-4F72-B797-936F98AA33D2}" type="presParOf" srcId="{58C1B6BB-7014-42F3-B71E-62DAB9BCBEFD}" destId="{AD6671D7-6CED-4170-8063-BDFEEDFEC6E4}" srcOrd="11" destOrd="0" presId="urn:microsoft.com/office/officeart/2005/8/layout/vProcess5"/>
    <dgm:cxn modelId="{BA92C685-0BEC-4942-B2F7-3F71E6410B85}" type="presParOf" srcId="{58C1B6BB-7014-42F3-B71E-62DAB9BCBEFD}" destId="{DB12A6B8-5105-414C-B699-44C95A4E5E14}" srcOrd="12" destOrd="0" presId="urn:microsoft.com/office/officeart/2005/8/layout/vProcess5"/>
    <dgm:cxn modelId="{6D37FAB2-E0DE-4B78-B6AA-A50E7D5A3DDB}" type="presParOf" srcId="{58C1B6BB-7014-42F3-B71E-62DAB9BCBEFD}" destId="{287C69AF-CC50-4C03-AF8E-AF047E7113CC}" srcOrd="13" destOrd="0" presId="urn:microsoft.com/office/officeart/2005/8/layout/vProcess5"/>
    <dgm:cxn modelId="{4EF7730C-1E64-4870-99A9-944431FB06A4}" type="presParOf" srcId="{58C1B6BB-7014-42F3-B71E-62DAB9BCBEFD}" destId="{63ADF0C7-1109-48C8-92D8-024E2D11FA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EEAFB-8E07-4739-8BBB-A34776334BE9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</dgm:pt>
    <dgm:pt modelId="{75E6FDF7-9961-41C6-9D87-DC49AEB031E5}">
      <dgm:prSet phldrT="[Text]"/>
      <dgm:spPr/>
      <dgm:t>
        <a:bodyPr/>
        <a:lstStyle/>
        <a:p>
          <a:r>
            <a:rPr lang="en-US" dirty="0" smtClean="0"/>
            <a:t>Pre-Planning</a:t>
          </a:r>
          <a:endParaRPr lang="en-US" dirty="0"/>
        </a:p>
      </dgm:t>
    </dgm:pt>
    <dgm:pt modelId="{C16F0C22-2407-45A1-83EA-6DBFBFDFA815}" type="parTrans" cxnId="{2D1AC8C2-6B41-47A6-93B4-886D3802B3DB}">
      <dgm:prSet/>
      <dgm:spPr/>
      <dgm:t>
        <a:bodyPr/>
        <a:lstStyle/>
        <a:p>
          <a:endParaRPr lang="en-US"/>
        </a:p>
      </dgm:t>
    </dgm:pt>
    <dgm:pt modelId="{F23FD796-E0A4-444D-A16E-CFF6E6B96D22}" type="sibTrans" cxnId="{2D1AC8C2-6B41-47A6-93B4-886D3802B3DB}">
      <dgm:prSet/>
      <dgm:spPr/>
      <dgm:t>
        <a:bodyPr/>
        <a:lstStyle/>
        <a:p>
          <a:endParaRPr lang="en-US"/>
        </a:p>
      </dgm:t>
    </dgm:pt>
    <dgm:pt modelId="{E1B29E13-0D9C-4DD4-A6CF-43E8BC4613F8}">
      <dgm:prSet phldrT="[Text]"/>
      <dgm:spPr/>
      <dgm:t>
        <a:bodyPr/>
        <a:lstStyle/>
        <a:p>
          <a:r>
            <a:rPr lang="en-US" dirty="0" smtClean="0"/>
            <a:t>Employee-Supervisor Dialog</a:t>
          </a:r>
          <a:endParaRPr lang="en-US" dirty="0"/>
        </a:p>
      </dgm:t>
    </dgm:pt>
    <dgm:pt modelId="{4C926726-1B26-4429-BF92-3D4CE83B02D8}" type="parTrans" cxnId="{B92EFCB4-9956-4D25-8FFA-547C865C0F27}">
      <dgm:prSet/>
      <dgm:spPr/>
      <dgm:t>
        <a:bodyPr/>
        <a:lstStyle/>
        <a:p>
          <a:endParaRPr lang="en-US"/>
        </a:p>
      </dgm:t>
    </dgm:pt>
    <dgm:pt modelId="{2FA7206D-52B4-47EF-90F1-84F6D819A8AA}" type="sibTrans" cxnId="{B92EFCB4-9956-4D25-8FFA-547C865C0F27}">
      <dgm:prSet/>
      <dgm:spPr/>
      <dgm:t>
        <a:bodyPr/>
        <a:lstStyle/>
        <a:p>
          <a:endParaRPr lang="en-US"/>
        </a:p>
      </dgm:t>
    </dgm:pt>
    <dgm:pt modelId="{E0C3BCBF-D177-4528-8F2F-DCF8D0FEE9BD}">
      <dgm:prSet phldrT="[Text]"/>
      <dgm:spPr/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976AE91C-9C59-4D96-B3AB-70EAE5B3213D}" type="parTrans" cxnId="{A1EDA9F1-3D06-49ED-A2CB-6538FEFCF9D1}">
      <dgm:prSet/>
      <dgm:spPr/>
      <dgm:t>
        <a:bodyPr/>
        <a:lstStyle/>
        <a:p>
          <a:endParaRPr lang="en-US"/>
        </a:p>
      </dgm:t>
    </dgm:pt>
    <dgm:pt modelId="{2258E335-7A71-4525-A421-B5800BD55F28}" type="sibTrans" cxnId="{A1EDA9F1-3D06-49ED-A2CB-6538FEFCF9D1}">
      <dgm:prSet/>
      <dgm:spPr/>
      <dgm:t>
        <a:bodyPr/>
        <a:lstStyle/>
        <a:p>
          <a:endParaRPr lang="en-US"/>
        </a:p>
      </dgm:t>
    </dgm:pt>
    <dgm:pt modelId="{A4DA2BF9-1DC2-4DA9-AB9B-CF501DE30BDD}">
      <dgm:prSet phldrT="[Text]"/>
      <dgm:spPr/>
      <dgm:t>
        <a:bodyPr/>
        <a:lstStyle/>
        <a:p>
          <a:r>
            <a:rPr lang="en-US" dirty="0" smtClean="0"/>
            <a:t>Implement &amp; Refine</a:t>
          </a:r>
          <a:endParaRPr lang="en-US" dirty="0"/>
        </a:p>
      </dgm:t>
    </dgm:pt>
    <dgm:pt modelId="{7C75D3F0-22E3-4E16-9C72-06488AAA7266}" type="parTrans" cxnId="{3D0A8022-78BC-468B-95C9-34E3517D5D3E}">
      <dgm:prSet/>
      <dgm:spPr/>
      <dgm:t>
        <a:bodyPr/>
        <a:lstStyle/>
        <a:p>
          <a:endParaRPr lang="en-US"/>
        </a:p>
      </dgm:t>
    </dgm:pt>
    <dgm:pt modelId="{3FF5C15E-B566-4442-8AAC-C86C6EDE980C}" type="sibTrans" cxnId="{3D0A8022-78BC-468B-95C9-34E3517D5D3E}">
      <dgm:prSet/>
      <dgm:spPr/>
      <dgm:t>
        <a:bodyPr/>
        <a:lstStyle/>
        <a:p>
          <a:endParaRPr lang="en-US"/>
        </a:p>
      </dgm:t>
    </dgm:pt>
    <dgm:pt modelId="{5256A5A5-0D38-460D-9BD1-158D2F6971C8}">
      <dgm:prSet phldrT="[Text]"/>
      <dgm:spPr/>
      <dgm:t>
        <a:bodyPr/>
        <a:lstStyle/>
        <a:p>
          <a:r>
            <a:rPr lang="en-US" dirty="0" smtClean="0"/>
            <a:t>Evaluate Outcomes</a:t>
          </a:r>
          <a:endParaRPr lang="en-US" dirty="0"/>
        </a:p>
      </dgm:t>
    </dgm:pt>
    <dgm:pt modelId="{693DD675-284C-4B25-BEF8-931F72AED11B}" type="parTrans" cxnId="{E0C20357-8DE8-42DC-844F-8A9A7DB2756F}">
      <dgm:prSet/>
      <dgm:spPr/>
      <dgm:t>
        <a:bodyPr/>
        <a:lstStyle/>
        <a:p>
          <a:endParaRPr lang="en-US"/>
        </a:p>
      </dgm:t>
    </dgm:pt>
    <dgm:pt modelId="{B9BFBA6C-2D3F-4594-80B8-98FC33331C4E}" type="sibTrans" cxnId="{E0C20357-8DE8-42DC-844F-8A9A7DB2756F}">
      <dgm:prSet/>
      <dgm:spPr/>
      <dgm:t>
        <a:bodyPr/>
        <a:lstStyle/>
        <a:p>
          <a:endParaRPr lang="en-US"/>
        </a:p>
      </dgm:t>
    </dgm:pt>
    <dgm:pt modelId="{E00F8FE4-16CD-4161-B668-38F571278154}" type="pres">
      <dgm:prSet presAssocID="{926EEAFB-8E07-4739-8BBB-A34776334BE9}" presName="compositeShape" presStyleCnt="0">
        <dgm:presLayoutVars>
          <dgm:chMax val="7"/>
          <dgm:dir/>
          <dgm:resizeHandles val="exact"/>
        </dgm:presLayoutVars>
      </dgm:prSet>
      <dgm:spPr/>
    </dgm:pt>
    <dgm:pt modelId="{C4E4EBB6-F76F-42E5-9ED1-67D031C5403F}" type="pres">
      <dgm:prSet presAssocID="{926EEAFB-8E07-4739-8BBB-A34776334BE9}" presName="wedge1" presStyleLbl="node1" presStyleIdx="0" presStyleCnt="5"/>
      <dgm:spPr/>
      <dgm:t>
        <a:bodyPr/>
        <a:lstStyle/>
        <a:p>
          <a:endParaRPr lang="en-US"/>
        </a:p>
      </dgm:t>
    </dgm:pt>
    <dgm:pt modelId="{97C2EE6B-DC71-48ED-AB64-C92034AF8130}" type="pres">
      <dgm:prSet presAssocID="{926EEAFB-8E07-4739-8BBB-A34776334BE9}" presName="dummy1a" presStyleCnt="0"/>
      <dgm:spPr/>
    </dgm:pt>
    <dgm:pt modelId="{7C445303-4C5E-440E-8CE3-0DB3219D0928}" type="pres">
      <dgm:prSet presAssocID="{926EEAFB-8E07-4739-8BBB-A34776334BE9}" presName="dummy1b" presStyleCnt="0"/>
      <dgm:spPr/>
    </dgm:pt>
    <dgm:pt modelId="{DF7DF931-302E-42CB-9293-11E42453C87F}" type="pres">
      <dgm:prSet presAssocID="{926EEAFB-8E07-4739-8BBB-A34776334BE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805F1-10C2-4B47-B4AC-1302434FDD5F}" type="pres">
      <dgm:prSet presAssocID="{926EEAFB-8E07-4739-8BBB-A34776334BE9}" presName="wedge2" presStyleLbl="node1" presStyleIdx="1" presStyleCnt="5"/>
      <dgm:spPr/>
      <dgm:t>
        <a:bodyPr/>
        <a:lstStyle/>
        <a:p>
          <a:endParaRPr lang="en-US"/>
        </a:p>
      </dgm:t>
    </dgm:pt>
    <dgm:pt modelId="{4FC2147B-408A-45B1-BB8E-6B95E2D1FB7F}" type="pres">
      <dgm:prSet presAssocID="{926EEAFB-8E07-4739-8BBB-A34776334BE9}" presName="dummy2a" presStyleCnt="0"/>
      <dgm:spPr/>
    </dgm:pt>
    <dgm:pt modelId="{505EA41C-D9E6-4A30-B74D-59764CC02C87}" type="pres">
      <dgm:prSet presAssocID="{926EEAFB-8E07-4739-8BBB-A34776334BE9}" presName="dummy2b" presStyleCnt="0"/>
      <dgm:spPr/>
    </dgm:pt>
    <dgm:pt modelId="{206CBDA6-5A56-4197-AF67-D8B53EDD39C8}" type="pres">
      <dgm:prSet presAssocID="{926EEAFB-8E07-4739-8BBB-A34776334BE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498FF-4519-419D-8788-024D0262D5A7}" type="pres">
      <dgm:prSet presAssocID="{926EEAFB-8E07-4739-8BBB-A34776334BE9}" presName="wedge3" presStyleLbl="node1" presStyleIdx="2" presStyleCnt="5"/>
      <dgm:spPr/>
      <dgm:t>
        <a:bodyPr/>
        <a:lstStyle/>
        <a:p>
          <a:endParaRPr lang="en-US"/>
        </a:p>
      </dgm:t>
    </dgm:pt>
    <dgm:pt modelId="{1F2E2FFE-F0E3-4CE8-ACCC-6AF7CA4CBDD8}" type="pres">
      <dgm:prSet presAssocID="{926EEAFB-8E07-4739-8BBB-A34776334BE9}" presName="dummy3a" presStyleCnt="0"/>
      <dgm:spPr/>
    </dgm:pt>
    <dgm:pt modelId="{844B28BF-3A60-42D8-9FE3-DBDE85A5AC3E}" type="pres">
      <dgm:prSet presAssocID="{926EEAFB-8E07-4739-8BBB-A34776334BE9}" presName="dummy3b" presStyleCnt="0"/>
      <dgm:spPr/>
    </dgm:pt>
    <dgm:pt modelId="{43319A20-F21D-4CF9-99B6-BACD458847F8}" type="pres">
      <dgm:prSet presAssocID="{926EEAFB-8E07-4739-8BBB-A34776334BE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4766F-FEDF-4124-94B7-55A711A691D2}" type="pres">
      <dgm:prSet presAssocID="{926EEAFB-8E07-4739-8BBB-A34776334BE9}" presName="wedge4" presStyleLbl="node1" presStyleIdx="3" presStyleCnt="5"/>
      <dgm:spPr/>
      <dgm:t>
        <a:bodyPr/>
        <a:lstStyle/>
        <a:p>
          <a:endParaRPr lang="en-US"/>
        </a:p>
      </dgm:t>
    </dgm:pt>
    <dgm:pt modelId="{09B7A51E-0A1F-4F27-AD10-467B4E6E002C}" type="pres">
      <dgm:prSet presAssocID="{926EEAFB-8E07-4739-8BBB-A34776334BE9}" presName="dummy4a" presStyleCnt="0"/>
      <dgm:spPr/>
    </dgm:pt>
    <dgm:pt modelId="{B7655503-7383-4F2D-86AC-3FE5F12CDF1C}" type="pres">
      <dgm:prSet presAssocID="{926EEAFB-8E07-4739-8BBB-A34776334BE9}" presName="dummy4b" presStyleCnt="0"/>
      <dgm:spPr/>
    </dgm:pt>
    <dgm:pt modelId="{EF9C1A1F-E0CA-4051-BACD-1AC67C4C64E6}" type="pres">
      <dgm:prSet presAssocID="{926EEAFB-8E07-4739-8BBB-A34776334BE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8791F-5A25-4DFB-9AC4-DAEC9359D76A}" type="pres">
      <dgm:prSet presAssocID="{926EEAFB-8E07-4739-8BBB-A34776334BE9}" presName="wedge5" presStyleLbl="node1" presStyleIdx="4" presStyleCnt="5"/>
      <dgm:spPr/>
      <dgm:t>
        <a:bodyPr/>
        <a:lstStyle/>
        <a:p>
          <a:endParaRPr lang="en-US"/>
        </a:p>
      </dgm:t>
    </dgm:pt>
    <dgm:pt modelId="{FE66CC7A-91EB-4F3C-829B-815299658064}" type="pres">
      <dgm:prSet presAssocID="{926EEAFB-8E07-4739-8BBB-A34776334BE9}" presName="dummy5a" presStyleCnt="0"/>
      <dgm:spPr/>
    </dgm:pt>
    <dgm:pt modelId="{76222BA9-6194-47D3-9738-3E0A790E72E0}" type="pres">
      <dgm:prSet presAssocID="{926EEAFB-8E07-4739-8BBB-A34776334BE9}" presName="dummy5b" presStyleCnt="0"/>
      <dgm:spPr/>
    </dgm:pt>
    <dgm:pt modelId="{DCD1DD76-EDD9-4020-9D7A-274C4445692F}" type="pres">
      <dgm:prSet presAssocID="{926EEAFB-8E07-4739-8BBB-A34776334BE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D17AF-E8A2-4EFB-B0BA-E36F1BE82AD8}" type="pres">
      <dgm:prSet presAssocID="{F23FD796-E0A4-444D-A16E-CFF6E6B96D22}" presName="arrowWedge1" presStyleLbl="fgSibTrans2D1" presStyleIdx="0" presStyleCnt="5"/>
      <dgm:spPr/>
    </dgm:pt>
    <dgm:pt modelId="{DD4387B0-C4C3-423B-98DE-81D65F5E9A56}" type="pres">
      <dgm:prSet presAssocID="{2FA7206D-52B4-47EF-90F1-84F6D819A8AA}" presName="arrowWedge2" presStyleLbl="fgSibTrans2D1" presStyleIdx="1" presStyleCnt="5"/>
      <dgm:spPr/>
    </dgm:pt>
    <dgm:pt modelId="{FD659517-5A1D-4124-BE16-38FFCFF9F710}" type="pres">
      <dgm:prSet presAssocID="{2258E335-7A71-4525-A421-B5800BD55F28}" presName="arrowWedge3" presStyleLbl="fgSibTrans2D1" presStyleIdx="2" presStyleCnt="5"/>
      <dgm:spPr/>
    </dgm:pt>
    <dgm:pt modelId="{A34262ED-4564-42C2-9231-B874D9428899}" type="pres">
      <dgm:prSet presAssocID="{3FF5C15E-B566-4442-8AAC-C86C6EDE980C}" presName="arrowWedge4" presStyleLbl="fgSibTrans2D1" presStyleIdx="3" presStyleCnt="5"/>
      <dgm:spPr/>
    </dgm:pt>
    <dgm:pt modelId="{2ED23BE1-F15A-4C95-9A25-17DE889EB94F}" type="pres">
      <dgm:prSet presAssocID="{B9BFBA6C-2D3F-4594-80B8-98FC33331C4E}" presName="arrowWedge5" presStyleLbl="fgSibTrans2D1" presStyleIdx="4" presStyleCnt="5"/>
      <dgm:spPr/>
    </dgm:pt>
  </dgm:ptLst>
  <dgm:cxnLst>
    <dgm:cxn modelId="{46CD0BC2-02F0-44CB-BB6B-C24E63A6DEBB}" type="presOf" srcId="{A4DA2BF9-1DC2-4DA9-AB9B-CF501DE30BDD}" destId="{EF9C1A1F-E0CA-4051-BACD-1AC67C4C64E6}" srcOrd="1" destOrd="0" presId="urn:microsoft.com/office/officeart/2005/8/layout/cycle8"/>
    <dgm:cxn modelId="{78CC1944-1104-4A09-8928-D5D1CDAD993F}" type="presOf" srcId="{75E6FDF7-9961-41C6-9D87-DC49AEB031E5}" destId="{C4E4EBB6-F76F-42E5-9ED1-67D031C5403F}" srcOrd="0" destOrd="0" presId="urn:microsoft.com/office/officeart/2005/8/layout/cycle8"/>
    <dgm:cxn modelId="{D84FE3EB-4E7F-4751-9460-F0B62ADAFDB4}" type="presOf" srcId="{5256A5A5-0D38-460D-9BD1-158D2F6971C8}" destId="{DCD1DD76-EDD9-4020-9D7A-274C4445692F}" srcOrd="1" destOrd="0" presId="urn:microsoft.com/office/officeart/2005/8/layout/cycle8"/>
    <dgm:cxn modelId="{E6CC4200-5E78-4D33-8713-F19E175A5765}" type="presOf" srcId="{E0C3BCBF-D177-4528-8F2F-DCF8D0FEE9BD}" destId="{492498FF-4519-419D-8788-024D0262D5A7}" srcOrd="0" destOrd="0" presId="urn:microsoft.com/office/officeart/2005/8/layout/cycle8"/>
    <dgm:cxn modelId="{E0C20357-8DE8-42DC-844F-8A9A7DB2756F}" srcId="{926EEAFB-8E07-4739-8BBB-A34776334BE9}" destId="{5256A5A5-0D38-460D-9BD1-158D2F6971C8}" srcOrd="4" destOrd="0" parTransId="{693DD675-284C-4B25-BEF8-931F72AED11B}" sibTransId="{B9BFBA6C-2D3F-4594-80B8-98FC33331C4E}"/>
    <dgm:cxn modelId="{2D1AC8C2-6B41-47A6-93B4-886D3802B3DB}" srcId="{926EEAFB-8E07-4739-8BBB-A34776334BE9}" destId="{75E6FDF7-9961-41C6-9D87-DC49AEB031E5}" srcOrd="0" destOrd="0" parTransId="{C16F0C22-2407-45A1-83EA-6DBFBFDFA815}" sibTransId="{F23FD796-E0A4-444D-A16E-CFF6E6B96D22}"/>
    <dgm:cxn modelId="{B6E008F4-F735-476D-BAD9-67FB148BE3DD}" type="presOf" srcId="{E1B29E13-0D9C-4DD4-A6CF-43E8BC4613F8}" destId="{E79805F1-10C2-4B47-B4AC-1302434FDD5F}" srcOrd="0" destOrd="0" presId="urn:microsoft.com/office/officeart/2005/8/layout/cycle8"/>
    <dgm:cxn modelId="{8D6CA0FE-CAD4-44AE-821A-F8242C8C4DB6}" type="presOf" srcId="{A4DA2BF9-1DC2-4DA9-AB9B-CF501DE30BDD}" destId="{0964766F-FEDF-4124-94B7-55A711A691D2}" srcOrd="0" destOrd="0" presId="urn:microsoft.com/office/officeart/2005/8/layout/cycle8"/>
    <dgm:cxn modelId="{B92EFCB4-9956-4D25-8FFA-547C865C0F27}" srcId="{926EEAFB-8E07-4739-8BBB-A34776334BE9}" destId="{E1B29E13-0D9C-4DD4-A6CF-43E8BC4613F8}" srcOrd="1" destOrd="0" parTransId="{4C926726-1B26-4429-BF92-3D4CE83B02D8}" sibTransId="{2FA7206D-52B4-47EF-90F1-84F6D819A8AA}"/>
    <dgm:cxn modelId="{3D0A8022-78BC-468B-95C9-34E3517D5D3E}" srcId="{926EEAFB-8E07-4739-8BBB-A34776334BE9}" destId="{A4DA2BF9-1DC2-4DA9-AB9B-CF501DE30BDD}" srcOrd="3" destOrd="0" parTransId="{7C75D3F0-22E3-4E16-9C72-06488AAA7266}" sibTransId="{3FF5C15E-B566-4442-8AAC-C86C6EDE980C}"/>
    <dgm:cxn modelId="{E15F76D5-7217-4B6A-B295-6B0A91F0D4C0}" type="presOf" srcId="{E0C3BCBF-D177-4528-8F2F-DCF8D0FEE9BD}" destId="{43319A20-F21D-4CF9-99B6-BACD458847F8}" srcOrd="1" destOrd="0" presId="urn:microsoft.com/office/officeart/2005/8/layout/cycle8"/>
    <dgm:cxn modelId="{9F4717CA-5084-44D4-B6E7-0AAC380479AB}" type="presOf" srcId="{926EEAFB-8E07-4739-8BBB-A34776334BE9}" destId="{E00F8FE4-16CD-4161-B668-38F571278154}" srcOrd="0" destOrd="0" presId="urn:microsoft.com/office/officeart/2005/8/layout/cycle8"/>
    <dgm:cxn modelId="{04B64577-286F-4190-8D0E-27E39366A7FB}" type="presOf" srcId="{75E6FDF7-9961-41C6-9D87-DC49AEB031E5}" destId="{DF7DF931-302E-42CB-9293-11E42453C87F}" srcOrd="1" destOrd="0" presId="urn:microsoft.com/office/officeart/2005/8/layout/cycle8"/>
    <dgm:cxn modelId="{582DD756-16A4-464A-BD7A-DBBA8A1020E8}" type="presOf" srcId="{5256A5A5-0D38-460D-9BD1-158D2F6971C8}" destId="{ABD8791F-5A25-4DFB-9AC4-DAEC9359D76A}" srcOrd="0" destOrd="0" presId="urn:microsoft.com/office/officeart/2005/8/layout/cycle8"/>
    <dgm:cxn modelId="{A1EDA9F1-3D06-49ED-A2CB-6538FEFCF9D1}" srcId="{926EEAFB-8E07-4739-8BBB-A34776334BE9}" destId="{E0C3BCBF-D177-4528-8F2F-DCF8D0FEE9BD}" srcOrd="2" destOrd="0" parTransId="{976AE91C-9C59-4D96-B3AB-70EAE5B3213D}" sibTransId="{2258E335-7A71-4525-A421-B5800BD55F28}"/>
    <dgm:cxn modelId="{8833C399-FAAA-41D4-AF56-2C06AE54388F}" type="presOf" srcId="{E1B29E13-0D9C-4DD4-A6CF-43E8BC4613F8}" destId="{206CBDA6-5A56-4197-AF67-D8B53EDD39C8}" srcOrd="1" destOrd="0" presId="urn:microsoft.com/office/officeart/2005/8/layout/cycle8"/>
    <dgm:cxn modelId="{A837AC09-0E45-48E6-801F-662038BB01B1}" type="presParOf" srcId="{E00F8FE4-16CD-4161-B668-38F571278154}" destId="{C4E4EBB6-F76F-42E5-9ED1-67D031C5403F}" srcOrd="0" destOrd="0" presId="urn:microsoft.com/office/officeart/2005/8/layout/cycle8"/>
    <dgm:cxn modelId="{7EF07D48-AD98-45B7-A1C6-A16B35309F28}" type="presParOf" srcId="{E00F8FE4-16CD-4161-B668-38F571278154}" destId="{97C2EE6B-DC71-48ED-AB64-C92034AF8130}" srcOrd="1" destOrd="0" presId="urn:microsoft.com/office/officeart/2005/8/layout/cycle8"/>
    <dgm:cxn modelId="{04B374B2-C0B1-42DC-8FEE-25155681D48B}" type="presParOf" srcId="{E00F8FE4-16CD-4161-B668-38F571278154}" destId="{7C445303-4C5E-440E-8CE3-0DB3219D0928}" srcOrd="2" destOrd="0" presId="urn:microsoft.com/office/officeart/2005/8/layout/cycle8"/>
    <dgm:cxn modelId="{2CEC6EA4-FA51-4702-B4EC-45DA11AD5B9E}" type="presParOf" srcId="{E00F8FE4-16CD-4161-B668-38F571278154}" destId="{DF7DF931-302E-42CB-9293-11E42453C87F}" srcOrd="3" destOrd="0" presId="urn:microsoft.com/office/officeart/2005/8/layout/cycle8"/>
    <dgm:cxn modelId="{F7AAA308-D4EC-4A15-A49A-2B8DC56BAC53}" type="presParOf" srcId="{E00F8FE4-16CD-4161-B668-38F571278154}" destId="{E79805F1-10C2-4B47-B4AC-1302434FDD5F}" srcOrd="4" destOrd="0" presId="urn:microsoft.com/office/officeart/2005/8/layout/cycle8"/>
    <dgm:cxn modelId="{994F3965-3CB1-4B38-BE44-FF8A67ABF143}" type="presParOf" srcId="{E00F8FE4-16CD-4161-B668-38F571278154}" destId="{4FC2147B-408A-45B1-BB8E-6B95E2D1FB7F}" srcOrd="5" destOrd="0" presId="urn:microsoft.com/office/officeart/2005/8/layout/cycle8"/>
    <dgm:cxn modelId="{BB0D22D7-8921-48D4-9220-3EC7C852C1EF}" type="presParOf" srcId="{E00F8FE4-16CD-4161-B668-38F571278154}" destId="{505EA41C-D9E6-4A30-B74D-59764CC02C87}" srcOrd="6" destOrd="0" presId="urn:microsoft.com/office/officeart/2005/8/layout/cycle8"/>
    <dgm:cxn modelId="{AECF449C-C516-4A46-AB78-23D647FC5416}" type="presParOf" srcId="{E00F8FE4-16CD-4161-B668-38F571278154}" destId="{206CBDA6-5A56-4197-AF67-D8B53EDD39C8}" srcOrd="7" destOrd="0" presId="urn:microsoft.com/office/officeart/2005/8/layout/cycle8"/>
    <dgm:cxn modelId="{4EC177D0-F420-4C6E-8B39-D6D33E1E1E71}" type="presParOf" srcId="{E00F8FE4-16CD-4161-B668-38F571278154}" destId="{492498FF-4519-419D-8788-024D0262D5A7}" srcOrd="8" destOrd="0" presId="urn:microsoft.com/office/officeart/2005/8/layout/cycle8"/>
    <dgm:cxn modelId="{979875C9-A065-42C4-84C9-6B04AD50B820}" type="presParOf" srcId="{E00F8FE4-16CD-4161-B668-38F571278154}" destId="{1F2E2FFE-F0E3-4CE8-ACCC-6AF7CA4CBDD8}" srcOrd="9" destOrd="0" presId="urn:microsoft.com/office/officeart/2005/8/layout/cycle8"/>
    <dgm:cxn modelId="{5631A007-C7D9-42FD-A234-79EB4CEE7DBE}" type="presParOf" srcId="{E00F8FE4-16CD-4161-B668-38F571278154}" destId="{844B28BF-3A60-42D8-9FE3-DBDE85A5AC3E}" srcOrd="10" destOrd="0" presId="urn:microsoft.com/office/officeart/2005/8/layout/cycle8"/>
    <dgm:cxn modelId="{6D7D5D21-90A9-401B-968B-C5354D4E5062}" type="presParOf" srcId="{E00F8FE4-16CD-4161-B668-38F571278154}" destId="{43319A20-F21D-4CF9-99B6-BACD458847F8}" srcOrd="11" destOrd="0" presId="urn:microsoft.com/office/officeart/2005/8/layout/cycle8"/>
    <dgm:cxn modelId="{5C25781D-2C6F-4724-994D-23B3DAE42F43}" type="presParOf" srcId="{E00F8FE4-16CD-4161-B668-38F571278154}" destId="{0964766F-FEDF-4124-94B7-55A711A691D2}" srcOrd="12" destOrd="0" presId="urn:microsoft.com/office/officeart/2005/8/layout/cycle8"/>
    <dgm:cxn modelId="{8B865413-9256-4415-9609-449DB6D8B0D9}" type="presParOf" srcId="{E00F8FE4-16CD-4161-B668-38F571278154}" destId="{09B7A51E-0A1F-4F27-AD10-467B4E6E002C}" srcOrd="13" destOrd="0" presId="urn:microsoft.com/office/officeart/2005/8/layout/cycle8"/>
    <dgm:cxn modelId="{CBF12B8B-0FB9-47F0-A00C-BA70018A17D3}" type="presParOf" srcId="{E00F8FE4-16CD-4161-B668-38F571278154}" destId="{B7655503-7383-4F2D-86AC-3FE5F12CDF1C}" srcOrd="14" destOrd="0" presId="urn:microsoft.com/office/officeart/2005/8/layout/cycle8"/>
    <dgm:cxn modelId="{6D8020E2-9A50-4FFA-95D0-825B926D8504}" type="presParOf" srcId="{E00F8FE4-16CD-4161-B668-38F571278154}" destId="{EF9C1A1F-E0CA-4051-BACD-1AC67C4C64E6}" srcOrd="15" destOrd="0" presId="urn:microsoft.com/office/officeart/2005/8/layout/cycle8"/>
    <dgm:cxn modelId="{24009303-9C72-4381-ADC5-41F85C2CE2E0}" type="presParOf" srcId="{E00F8FE4-16CD-4161-B668-38F571278154}" destId="{ABD8791F-5A25-4DFB-9AC4-DAEC9359D76A}" srcOrd="16" destOrd="0" presId="urn:microsoft.com/office/officeart/2005/8/layout/cycle8"/>
    <dgm:cxn modelId="{5DDC106E-E77E-4626-9801-AF010532F51B}" type="presParOf" srcId="{E00F8FE4-16CD-4161-B668-38F571278154}" destId="{FE66CC7A-91EB-4F3C-829B-815299658064}" srcOrd="17" destOrd="0" presId="urn:microsoft.com/office/officeart/2005/8/layout/cycle8"/>
    <dgm:cxn modelId="{EB538550-C56C-4627-8074-DA9F88FE18E3}" type="presParOf" srcId="{E00F8FE4-16CD-4161-B668-38F571278154}" destId="{76222BA9-6194-47D3-9738-3E0A790E72E0}" srcOrd="18" destOrd="0" presId="urn:microsoft.com/office/officeart/2005/8/layout/cycle8"/>
    <dgm:cxn modelId="{49678A5D-8DA9-47B5-AE41-3874F268A867}" type="presParOf" srcId="{E00F8FE4-16CD-4161-B668-38F571278154}" destId="{DCD1DD76-EDD9-4020-9D7A-274C4445692F}" srcOrd="19" destOrd="0" presId="urn:microsoft.com/office/officeart/2005/8/layout/cycle8"/>
    <dgm:cxn modelId="{CB57237E-E1AB-45D2-BECB-158D707036D5}" type="presParOf" srcId="{E00F8FE4-16CD-4161-B668-38F571278154}" destId="{ECDD17AF-E8A2-4EFB-B0BA-E36F1BE82AD8}" srcOrd="20" destOrd="0" presId="urn:microsoft.com/office/officeart/2005/8/layout/cycle8"/>
    <dgm:cxn modelId="{6DD533DF-A85A-4B0A-B7A3-53CD6259C3C5}" type="presParOf" srcId="{E00F8FE4-16CD-4161-B668-38F571278154}" destId="{DD4387B0-C4C3-423B-98DE-81D65F5E9A56}" srcOrd="21" destOrd="0" presId="urn:microsoft.com/office/officeart/2005/8/layout/cycle8"/>
    <dgm:cxn modelId="{D8D1C22B-55BC-4190-9516-EF839280D80D}" type="presParOf" srcId="{E00F8FE4-16CD-4161-B668-38F571278154}" destId="{FD659517-5A1D-4124-BE16-38FFCFF9F710}" srcOrd="22" destOrd="0" presId="urn:microsoft.com/office/officeart/2005/8/layout/cycle8"/>
    <dgm:cxn modelId="{F2FDD8AD-312A-48DE-B953-8E80A1A71A46}" type="presParOf" srcId="{E00F8FE4-16CD-4161-B668-38F571278154}" destId="{A34262ED-4564-42C2-9231-B874D9428899}" srcOrd="23" destOrd="0" presId="urn:microsoft.com/office/officeart/2005/8/layout/cycle8"/>
    <dgm:cxn modelId="{936DE4AA-20BE-4127-96E4-761C52EF1FE7}" type="presParOf" srcId="{E00F8FE4-16CD-4161-B668-38F571278154}" destId="{2ED23BE1-F15A-4C95-9A25-17DE889EB94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CE2F2-B0A2-40A5-9564-E58886E83724}">
      <dsp:nvSpPr>
        <dsp:cNvPr id="0" name=""/>
        <dsp:cNvSpPr/>
      </dsp:nvSpPr>
      <dsp:spPr>
        <a:xfrm>
          <a:off x="0" y="0"/>
          <a:ext cx="2447933" cy="778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CP29 careerist submits application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10" y="22810"/>
        <a:ext cx="1516441" cy="733168"/>
      </dsp:txXfrm>
    </dsp:sp>
    <dsp:sp modelId="{36F15163-87B2-462D-8723-1184729CB8DE}">
      <dsp:nvSpPr>
        <dsp:cNvPr id="0" name=""/>
        <dsp:cNvSpPr/>
      </dsp:nvSpPr>
      <dsp:spPr>
        <a:xfrm>
          <a:off x="182800" y="886953"/>
          <a:ext cx="2447933" cy="778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ACPM receives applications and creates OML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10" y="909763"/>
        <a:ext cx="1713300" cy="733168"/>
      </dsp:txXfrm>
    </dsp:sp>
    <dsp:sp modelId="{C3D89B27-C69A-4FE1-AE9F-44043F9FAEDF}">
      <dsp:nvSpPr>
        <dsp:cNvPr id="0" name=""/>
        <dsp:cNvSpPr/>
      </dsp:nvSpPr>
      <dsp:spPr>
        <a:xfrm>
          <a:off x="365600" y="1773907"/>
          <a:ext cx="2447933" cy="778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ACPM forwards OML to CP29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410" y="1796717"/>
        <a:ext cx="1713300" cy="733168"/>
      </dsp:txXfrm>
    </dsp:sp>
    <dsp:sp modelId="{9D42D62D-9489-4307-8402-28C9AFDB1D74}">
      <dsp:nvSpPr>
        <dsp:cNvPr id="0" name=""/>
        <dsp:cNvSpPr/>
      </dsp:nvSpPr>
      <dsp:spPr>
        <a:xfrm>
          <a:off x="548400" y="2660860"/>
          <a:ext cx="2447933" cy="778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CP29 makes selections &amp; notifies ACPM, careerist and careerist’s supervisor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210" y="2683670"/>
        <a:ext cx="1713300" cy="733168"/>
      </dsp:txXfrm>
    </dsp:sp>
    <dsp:sp modelId="{44AE4FFB-0BF5-468F-9EA7-8123606A5AB7}">
      <dsp:nvSpPr>
        <dsp:cNvPr id="0" name=""/>
        <dsp:cNvSpPr/>
      </dsp:nvSpPr>
      <dsp:spPr>
        <a:xfrm>
          <a:off x="731200" y="3547814"/>
          <a:ext cx="2447933" cy="778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CP29 coordinates with careerist for training registration and travel, if applicable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010" y="3570624"/>
        <a:ext cx="1713300" cy="733168"/>
      </dsp:txXfrm>
    </dsp:sp>
    <dsp:sp modelId="{E67C5677-A75D-42BC-8CE7-A1BC5664BB17}">
      <dsp:nvSpPr>
        <dsp:cNvPr id="0" name=""/>
        <dsp:cNvSpPr/>
      </dsp:nvSpPr>
      <dsp:spPr>
        <a:xfrm>
          <a:off x="1941720" y="568948"/>
          <a:ext cx="506212" cy="506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055618" y="568948"/>
        <a:ext cx="278416" cy="380925"/>
      </dsp:txXfrm>
    </dsp:sp>
    <dsp:sp modelId="{8A3D655A-6DE3-40F5-BEED-7FB825757D3F}">
      <dsp:nvSpPr>
        <dsp:cNvPr id="0" name=""/>
        <dsp:cNvSpPr/>
      </dsp:nvSpPr>
      <dsp:spPr>
        <a:xfrm>
          <a:off x="2124520" y="1455901"/>
          <a:ext cx="506212" cy="506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38418" y="1455901"/>
        <a:ext cx="278416" cy="380925"/>
      </dsp:txXfrm>
    </dsp:sp>
    <dsp:sp modelId="{F71482D5-46C5-44BC-81F9-527D42834B66}">
      <dsp:nvSpPr>
        <dsp:cNvPr id="0" name=""/>
        <dsp:cNvSpPr/>
      </dsp:nvSpPr>
      <dsp:spPr>
        <a:xfrm>
          <a:off x="2307321" y="2329875"/>
          <a:ext cx="506212" cy="506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421219" y="2329875"/>
        <a:ext cx="278416" cy="380925"/>
      </dsp:txXfrm>
    </dsp:sp>
    <dsp:sp modelId="{6BAD2F7C-1AE1-42EE-9312-8A118465E5B7}">
      <dsp:nvSpPr>
        <dsp:cNvPr id="0" name=""/>
        <dsp:cNvSpPr/>
      </dsp:nvSpPr>
      <dsp:spPr>
        <a:xfrm>
          <a:off x="2490121" y="3225482"/>
          <a:ext cx="506212" cy="506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604019" y="3225482"/>
        <a:ext cx="278416" cy="380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EBB6-F76F-42E5-9ED1-67D031C5403F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Pre-Planning</a:t>
          </a:r>
          <a:endParaRPr lang="en-US" sz="1700" kern="1200" dirty="0"/>
        </a:p>
      </dsp:txBody>
      <dsp:txXfrm>
        <a:off x="3169920" y="825398"/>
        <a:ext cx="1097280" cy="731520"/>
      </dsp:txXfrm>
    </dsp:sp>
    <dsp:sp modelId="{E79805F1-10C2-4B47-B4AC-1302434FDD5F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Employee-Supervisor Dialog</a:t>
          </a:r>
          <a:endParaRPr lang="en-US" sz="1700" kern="1200" dirty="0"/>
        </a:p>
      </dsp:txBody>
      <dsp:txXfrm>
        <a:off x="3616960" y="1902358"/>
        <a:ext cx="1016000" cy="812800"/>
      </dsp:txXfrm>
    </dsp:sp>
    <dsp:sp modelId="{492498FF-4519-419D-8788-024D0262D5A7}">
      <dsp:nvSpPr>
        <dsp:cNvPr id="0" name=""/>
        <dsp:cNvSpPr/>
      </dsp:nvSpPr>
      <dsp:spPr>
        <a:xfrm>
          <a:off x="1341119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Prepare</a:t>
          </a:r>
          <a:endParaRPr lang="en-US" sz="1700" kern="1200" dirty="0"/>
        </a:p>
      </dsp:txBody>
      <dsp:txXfrm>
        <a:off x="2560320" y="2796438"/>
        <a:ext cx="975360" cy="894080"/>
      </dsp:txXfrm>
    </dsp:sp>
    <dsp:sp modelId="{0964766F-FEDF-4124-94B7-55A711A691D2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Implement &amp; Refine</a:t>
          </a:r>
          <a:endParaRPr lang="en-US" sz="1700" kern="1200" dirty="0"/>
        </a:p>
      </dsp:txBody>
      <dsp:txXfrm>
        <a:off x="1463040" y="1902358"/>
        <a:ext cx="1016000" cy="812800"/>
      </dsp:txXfrm>
    </dsp:sp>
    <dsp:sp modelId="{ABD8791F-5A25-4DFB-9AC4-DAEC9359D76A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Evaluate Outcomes</a:t>
          </a:r>
          <a:endParaRPr lang="en-US" sz="1700" kern="1200" dirty="0"/>
        </a:p>
      </dsp:txBody>
      <dsp:txXfrm>
        <a:off x="1828800" y="825398"/>
        <a:ext cx="1097280" cy="731520"/>
      </dsp:txXfrm>
    </dsp:sp>
    <dsp:sp modelId="{ECDD17AF-E8A2-4EFB-B0BA-E36F1BE82AD8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387B0-C4C3-423B-98DE-81D65F5E9A56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59517-5A1D-4124-BE16-38FFCFF9F710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262ED-4564-42C2-9231-B874D9428899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23BE1-F15A-4C95-9A25-17DE889EB94F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1FB84638-CB95-4735-A963-06CF6859589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D7983A35-6A64-420D-8F43-F3861431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10ACF850-4CCA-4DD8-817E-5F71FAE776C0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4" tIns="46577" rIns="93154" bIns="465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27AE3140-A8FB-4A1C-88D4-40A04FD0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07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88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Christina will brief</a:t>
            </a:r>
          </a:p>
          <a:p>
            <a:endParaRPr lang="en-US" dirty="0" smtClean="0"/>
          </a:p>
          <a:p>
            <a:pPr marL="172650" indent="-172650">
              <a:buFont typeface="Arial" panose="020B0604020202020204" pitchFamily="34" charset="0"/>
              <a:buChar char="•"/>
            </a:pPr>
            <a:r>
              <a:rPr lang="en-US" dirty="0" smtClean="0"/>
              <a:t>SEI announce in Nov , selection in Feb-Mar</a:t>
            </a:r>
          </a:p>
          <a:p>
            <a:pPr marL="172650" indent="-172650">
              <a:buFont typeface="Arial" panose="020B0604020202020204" pitchFamily="34" charset="0"/>
              <a:buChar char="•"/>
            </a:pPr>
            <a:r>
              <a:rPr lang="en-US" dirty="0" smtClean="0"/>
              <a:t>CMSFP on</a:t>
            </a:r>
            <a:r>
              <a:rPr lang="en-US" baseline="0" dirty="0" smtClean="0"/>
              <a:t> ADT timeline</a:t>
            </a:r>
          </a:p>
          <a:p>
            <a:pPr marL="172650" indent="-172650">
              <a:buFont typeface="Arial" panose="020B0604020202020204" pitchFamily="34" charset="0"/>
              <a:buChar char="•"/>
            </a:pPr>
            <a:r>
              <a:rPr lang="en-US" baseline="0" dirty="0" smtClean="0"/>
              <a:t>Possible change of TE&amp;PD II announcement from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1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Christina will 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8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3143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811" y="4118641"/>
            <a:ext cx="5732949" cy="425310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9440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4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3143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813" y="4118642"/>
            <a:ext cx="5732949" cy="425310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216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3143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811" y="4118641"/>
            <a:ext cx="5732949" cy="425310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115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3143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811" y="4118641"/>
            <a:ext cx="5732949" cy="425310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04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3143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811" y="4118641"/>
            <a:ext cx="5732949" cy="425310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14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 little about career paths and professional growth.  While</a:t>
            </a:r>
            <a:r>
              <a:rPr lang="en-US" baseline="0" dirty="0" smtClean="0"/>
              <a:t> not every one aspires to be a Deputy to a Garrison Commander, a garrison manager or a MOT installation manager, using some examples of the career paths of a couple of our DGCs can provide some insight to professional development.  Senior leadership recognition of talent and action.  XO position.  CYSS to DPTMS.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0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move in and out of CPs.  CPs based on PD, not the individual.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0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17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3143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813" y="4118642"/>
            <a:ext cx="5732949" cy="425310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720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3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3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1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0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3140-A8FB-4A1C-88D4-40A04FD016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0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AC4-E06B-443C-BF51-B2254916232E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2E3-F79D-420F-A73C-F38D8296B7CF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744-D081-4B01-9923-71AD63172F06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23A-6EB6-4A68-AF06-E2571C7254D1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BAC-70BA-4B7A-99F5-82A25BFCD5B9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1C49-3AE6-4719-9998-D120EA955DAE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982-7C86-4715-BA79-078FC157ED97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622-1BAE-490D-95D4-9FAA5AFC0E96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BEB-1BED-42E6-B618-913AA762559B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 userDrawn="1">
            <p:ph type="title"/>
          </p:nvPr>
        </p:nvSpPr>
        <p:spPr>
          <a:xfrm>
            <a:off x="457200" y="49013"/>
            <a:ext cx="86868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sz="2400" b="1" dirty="0">
              <a:solidFill>
                <a:srgbClr val="3F43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7375"/>
            <a:ext cx="9144000" cy="76200"/>
          </a:xfrm>
          <a:prstGeom prst="rect">
            <a:avLst/>
          </a:prstGeom>
          <a:solidFill>
            <a:srgbClr val="3F4339"/>
          </a:solidFill>
          <a:ln>
            <a:solidFill>
              <a:srgbClr val="3F4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135577" y="3390898"/>
            <a:ext cx="6858001" cy="76201"/>
          </a:xfrm>
          <a:prstGeom prst="rect">
            <a:avLst/>
          </a:prstGeom>
          <a:solidFill>
            <a:srgbClr val="BF9305"/>
          </a:solidFill>
          <a:ln>
            <a:solidFill>
              <a:srgbClr val="BF9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9775"/>
            <a:ext cx="9144000" cy="45719"/>
          </a:xfrm>
          <a:prstGeom prst="rect">
            <a:avLst/>
          </a:prstGeom>
          <a:solidFill>
            <a:srgbClr val="BBA276"/>
          </a:solidFill>
          <a:ln>
            <a:solidFill>
              <a:srgbClr val="BBA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84" y="22025"/>
            <a:ext cx="920496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DBC-A032-4C44-9A7D-566B5A1D232A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6C0-8F3E-41A3-B05D-9EB0BFDA2293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EA39-9161-42D3-929E-13FC46929FAF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9963B-F194-4F8E-9893-546E08F26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w.thompson29.civ@mail.mil" TargetMode="External"/><Relationship Id="rId7" Type="http://schemas.openxmlformats.org/officeDocument/2006/relationships/hyperlink" Target="mailto:Christina.m.overstreet.civ@mail.mil" TargetMode="External"/><Relationship Id="rId2" Type="http://schemas.openxmlformats.org/officeDocument/2006/relationships/hyperlink" Target="mailto:timothy.a.weathersbee.civ@mail.mi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rge.l.milletcastillo.civ@mail.mil" TargetMode="External"/><Relationship Id="rId5" Type="http://schemas.openxmlformats.org/officeDocument/2006/relationships/hyperlink" Target="mailto:esther.c.otis.civ@mail.mil" TargetMode="External"/><Relationship Id="rId4" Type="http://schemas.openxmlformats.org/officeDocument/2006/relationships/hyperlink" Target="mailto:rebecca.r.silvas.civ@mail.mi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rmyCP29/" TargetMode="External"/><Relationship Id="rId2" Type="http://schemas.openxmlformats.org/officeDocument/2006/relationships/hyperlink" Target="https://army.deps.mil/Army/CMDS/OACSIM/cp29I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ce.disa.mil/index.cfm?fa=card&amp;sp=141311" TargetMode="External"/><Relationship Id="rId4" Type="http://schemas.openxmlformats.org/officeDocument/2006/relationships/hyperlink" Target="http://www.actnow.army.mi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ctnow.army.mi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armyed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sacac.army.mil/organizations/cace/amsc/cours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sc.army.mil/web/career-development/programs/dcelp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ks.harvard.edu/educational-programs/executive-education/senior-executive-fellow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usarmy.mkac.id-europe.mbx.resumes@mail.mi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https://hqamc.aep.army.mil/_catalogs/masterpage/_layouts/AMC.Branding/logos/hqamc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hqamc.aep.army.mil/" TargetMode="External"/><Relationship Id="rId10" Type="http://schemas.openxmlformats.org/officeDocument/2006/relationships/chart" Target="../charts/chart2.xml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1615" y="3759521"/>
            <a:ext cx="8269986" cy="18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21614" y="3759522"/>
            <a:ext cx="8229600" cy="18792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Career Program 29 Overview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February 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278881"/>
            <a:ext cx="9144000" cy="76200"/>
          </a:xfrm>
          <a:prstGeom prst="rect">
            <a:avLst/>
          </a:prstGeom>
          <a:solidFill>
            <a:srgbClr val="3F4339"/>
          </a:solidFill>
          <a:ln>
            <a:solidFill>
              <a:srgbClr val="3F4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-2933702" y="3390898"/>
            <a:ext cx="6858001" cy="762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1" y="381000"/>
            <a:ext cx="2577217" cy="25772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6463646"/>
            <a:ext cx="9144000" cy="45719"/>
          </a:xfrm>
          <a:prstGeom prst="rect">
            <a:avLst/>
          </a:prstGeom>
          <a:solidFill>
            <a:srgbClr val="FFC91D"/>
          </a:solidFill>
          <a:ln>
            <a:solidFill>
              <a:srgbClr val="E1A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151" y="1314074"/>
            <a:ext cx="2751372" cy="4883342"/>
          </a:xfrm>
          <a:prstGeom prst="rect">
            <a:avLst/>
          </a:prstGeom>
          <a:solidFill>
            <a:srgbClr val="FFFF66"/>
          </a:solidFill>
          <a:ln w="762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CAREER PROGRAM 29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Degree Training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Developmental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Assignments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On-site training</a:t>
            </a:r>
            <a:endParaRPr kumimoji="0" lang="en-US" sz="14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Public Manager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City-County Management Senior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Fellowship Program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Functional/competency-specific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courses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770" y="4835641"/>
            <a:ext cx="2258147" cy="90985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Enterprise-wide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Critical Skill Gaps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308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Civilian Training Sources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7807" y="1314074"/>
            <a:ext cx="2751372" cy="48833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HQDA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Civilian Education System (CES)</a:t>
            </a: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Senior Enterprise Talent Management/Enterprise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Talent Management (SETM/ETM)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Harvard University Senior Executive Fellows Program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Army Congressional Fellowship Program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Civilian Emerging Leader Program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9463" y="1314074"/>
            <a:ext cx="2751372" cy="4883342"/>
          </a:xfrm>
          <a:prstGeom prst="rect">
            <a:avLst/>
          </a:prstGeom>
          <a:solidFill>
            <a:srgbClr val="BBA276"/>
          </a:solidFill>
          <a:ln w="762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Functional/competency-specific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courses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Enterprise Leaders Program (EELP)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Command-specific training, e.g. Garrison Leader’s Course, School of FMWR courses, etc.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5082" y="4835641"/>
            <a:ext cx="2258147" cy="90985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Command requirements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492" y="1335634"/>
            <a:ext cx="421695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Required by AR 690-950, Career Program Management.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Signed by FCR Ms. Randon in June 2018; currently pending approval at AG1-CP.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Enables a proactive assessment of competencies </a:t>
            </a:r>
            <a:r>
              <a:rPr lang="en-US" sz="2000" dirty="0">
                <a:latin typeface=" Arial"/>
              </a:rPr>
              <a:t>needed for readiness within the Installation Management </a:t>
            </a:r>
            <a:r>
              <a:rPr lang="en-US" sz="2000" dirty="0" smtClean="0">
                <a:latin typeface=" Arial"/>
              </a:rPr>
              <a:t>community.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Intended as a living document that adapts to both the program’s objectives and its careerists’ requirements.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471"/>
            <a:ext cx="86868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Career Program* Plan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457" y="61562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*Formally referred to as the ACTEDS Plan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174" y="1476626"/>
            <a:ext cx="3792261" cy="47017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55" y="1285788"/>
            <a:ext cx="447461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 Arial"/>
              </a:rPr>
              <a:t>Catalog</a:t>
            </a:r>
          </a:p>
          <a:p>
            <a:pPr lvl="1" indent="-1682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 Arial"/>
              </a:rPr>
              <a:t>New Catalog to be released in Apr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471"/>
            <a:ext cx="86868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CP29-Funded Training Opportunities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818">
            <a:off x="1041300" y="2252212"/>
            <a:ext cx="3184430" cy="4126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83125"/>
            <a:ext cx="3224927" cy="41383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60414" y="1290243"/>
            <a:ext cx="447461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 Arial"/>
              </a:rPr>
              <a:t>Course Schedule</a:t>
            </a:r>
            <a:endParaRPr lang="en-US" sz="2000" dirty="0" smtClean="0">
              <a:latin typeface=" Arial"/>
            </a:endParaRPr>
          </a:p>
          <a:p>
            <a:pPr marL="342900" indent="-1682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 Arial"/>
              </a:rPr>
              <a:t>Schedules published bi-annually </a:t>
            </a:r>
            <a:br>
              <a:rPr lang="en-US" sz="1600" dirty="0" smtClean="0">
                <a:latin typeface=" Arial"/>
              </a:rPr>
            </a:br>
            <a:r>
              <a:rPr lang="en-US" sz="1600" dirty="0" smtClean="0">
                <a:latin typeface=" Arial"/>
              </a:rPr>
              <a:t>	Jul (Nov-Mar courses)</a:t>
            </a:r>
            <a:br>
              <a:rPr lang="en-US" sz="1600" dirty="0" smtClean="0">
                <a:latin typeface=" Arial"/>
              </a:rPr>
            </a:br>
            <a:r>
              <a:rPr lang="en-US" sz="1600" dirty="0" smtClean="0">
                <a:latin typeface=" Arial"/>
              </a:rPr>
              <a:t>	Nov (Apr-Sep courses)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375" y="1239253"/>
            <a:ext cx="4220280" cy="53966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12632" y="1248825"/>
            <a:ext cx="4268796" cy="5387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01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CP29-Funded Training Opportunities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949" y="1192013"/>
            <a:ext cx="829033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DEGREE TRAINING (ADT)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available to GS-09 through GS-15 (and equivalents) for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academic degrees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 accredited university.</a:t>
            </a:r>
          </a:p>
          <a:p>
            <a:pPr marL="40322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Applicants must have been accepted to university prior to application.</a:t>
            </a:r>
          </a:p>
          <a:p>
            <a:pPr marL="40322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meet Competitive Professional Development eligibility requirements to include serving two years (in any combination) of permanent, full-time Army civilian employment by the nomination deadline (per AR 350-1).</a:t>
            </a:r>
          </a:p>
          <a:p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Degree Training (ADT)</a:t>
            </a:r>
            <a:endParaRPr lang="en-US" sz="1000" dirty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92011"/>
              </p:ext>
            </p:extLst>
          </p:nvPr>
        </p:nvGraphicFramePr>
        <p:xfrm>
          <a:off x="3147171" y="4936435"/>
          <a:ext cx="302789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276">
                  <a:extLst>
                    <a:ext uri="{9D8B030D-6E8A-4147-A177-3AD203B41FA5}">
                      <a16:colId xmlns="" xmlns:a16="http://schemas.microsoft.com/office/drawing/2014/main" val="2134313308"/>
                    </a:ext>
                  </a:extLst>
                </a:gridCol>
                <a:gridCol w="808616">
                  <a:extLst>
                    <a:ext uri="{9D8B030D-6E8A-4147-A177-3AD203B41FA5}">
                      <a16:colId xmlns="" xmlns:a16="http://schemas.microsoft.com/office/drawing/2014/main" val="19838441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Announcement Cycle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681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 announcement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731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 selection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notification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61298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9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01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CP29-Funded Training Opportunities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949" y="1192013"/>
            <a:ext cx="829033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ASSIGNMENT PROGRAM (DAP)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Broadening experience for GS-09 through GS-14 (and equivalents) to close one or more identified competency gaps through a 60-90 day assignment outside the careerist’s organization.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opportunities have included: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Ft Huachuca Plans &amp; Ops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IMCOM HQ G-9 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81019"/>
              </p:ext>
            </p:extLst>
          </p:nvPr>
        </p:nvGraphicFramePr>
        <p:xfrm>
          <a:off x="2954789" y="4452729"/>
          <a:ext cx="3412655" cy="131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286">
                  <a:extLst>
                    <a:ext uri="{9D8B030D-6E8A-4147-A177-3AD203B41FA5}">
                      <a16:colId xmlns="" xmlns:a16="http://schemas.microsoft.com/office/drawing/2014/main" val="2134313308"/>
                    </a:ext>
                  </a:extLst>
                </a:gridCol>
                <a:gridCol w="911369">
                  <a:extLst>
                    <a:ext uri="{9D8B030D-6E8A-4147-A177-3AD203B41FA5}">
                      <a16:colId xmlns="" xmlns:a16="http://schemas.microsoft.com/office/drawing/2014/main" val="1983844183"/>
                    </a:ext>
                  </a:extLst>
                </a:gridCol>
              </a:tblGrid>
              <a:tr h="4383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Announcement Cycle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6819443"/>
                  </a:ext>
                </a:extLst>
              </a:tr>
              <a:tr h="4383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 announcement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731628"/>
                  </a:ext>
                </a:extLst>
              </a:tr>
              <a:tr h="4383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selections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61298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2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01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CP29-Funded Training Opportunities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948" y="1192013"/>
            <a:ext cx="851375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TRAINING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provided by approved vendor,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upon request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to CP29 careerists (and others on a space-available basis)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their duty location to address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b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competency gaps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39464"/>
              </p:ext>
            </p:extLst>
          </p:nvPr>
        </p:nvGraphicFramePr>
        <p:xfrm>
          <a:off x="2643640" y="4453314"/>
          <a:ext cx="425836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145">
                  <a:extLst>
                    <a:ext uri="{9D8B030D-6E8A-4147-A177-3AD203B41FA5}">
                      <a16:colId xmlns="" xmlns:a16="http://schemas.microsoft.com/office/drawing/2014/main" val="2134313308"/>
                    </a:ext>
                  </a:extLst>
                </a:gridCol>
                <a:gridCol w="1137220">
                  <a:extLst>
                    <a:ext uri="{9D8B030D-6E8A-4147-A177-3AD203B41FA5}">
                      <a16:colId xmlns="" xmlns:a16="http://schemas.microsoft.com/office/drawing/2014/main" val="19838441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Announcement Cycle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681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Call/suspense for requests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731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training events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Jan-Aug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61298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01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CP29-Funded Training Opportunities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948" y="1192013"/>
            <a:ext cx="855011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CITY-COUNTY MANAGEMENT SENIOR FELLOWSHIP PROGRAM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 for current, former or future Deputies to the Garrison Commander to gain a better understanding of city/county management.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program is offered in partnership with the International City-County Management Association (ICMA) and includes a week-long visit to a city/county and provides access to numerous ICMA resources.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40873"/>
              </p:ext>
            </p:extLst>
          </p:nvPr>
        </p:nvGraphicFramePr>
        <p:xfrm>
          <a:off x="2841053" y="5005883"/>
          <a:ext cx="3899908" cy="131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415">
                  <a:extLst>
                    <a:ext uri="{9D8B030D-6E8A-4147-A177-3AD203B41FA5}">
                      <a16:colId xmlns="" xmlns:a16="http://schemas.microsoft.com/office/drawing/2014/main" val="2134313308"/>
                    </a:ext>
                  </a:extLst>
                </a:gridCol>
                <a:gridCol w="1041493">
                  <a:extLst>
                    <a:ext uri="{9D8B030D-6E8A-4147-A177-3AD203B41FA5}">
                      <a16:colId xmlns="" xmlns:a16="http://schemas.microsoft.com/office/drawing/2014/main" val="1983844183"/>
                    </a:ext>
                  </a:extLst>
                </a:gridCol>
              </a:tblGrid>
              <a:tr h="4383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Announcement Cycle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6819443"/>
                  </a:ext>
                </a:extLst>
              </a:tr>
              <a:tr h="4383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CMSFP announcement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731628"/>
                  </a:ext>
                </a:extLst>
              </a:tr>
              <a:tr h="4383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CMSFP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61298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71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2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 Funded Training Opportunities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37991"/>
              </p:ext>
            </p:extLst>
          </p:nvPr>
        </p:nvGraphicFramePr>
        <p:xfrm>
          <a:off x="607868" y="1341444"/>
          <a:ext cx="3256629" cy="509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629">
                  <a:extLst>
                    <a:ext uri="{9D8B030D-6E8A-4147-A177-3AD203B41FA5}">
                      <a16:colId xmlns="" xmlns:a16="http://schemas.microsoft.com/office/drawing/2014/main" val="1614460566"/>
                    </a:ext>
                  </a:extLst>
                </a:gridCol>
              </a:tblGrid>
              <a:tr h="22534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Area</a:t>
                      </a:r>
                      <a:endParaRPr lang="en-US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6470603"/>
                  </a:ext>
                </a:extLst>
              </a:tr>
              <a:tr h="819427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&amp; Analytics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6032875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225661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  <a:r>
                        <a:rPr lang="en-US" sz="13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2205"/>
                  </a:ext>
                </a:extLst>
              </a:tr>
              <a:tr h="69651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Thinking &amp; Problem Solving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6632990"/>
                  </a:ext>
                </a:extLst>
              </a:tr>
              <a:tr h="33232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Management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6248223"/>
                  </a:ext>
                </a:extLst>
              </a:tr>
              <a:tr h="819427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0532097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Management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4453284"/>
                  </a:ext>
                </a:extLst>
              </a:tr>
              <a:tr h="32777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Management</a:t>
                      </a:r>
                      <a:endParaRPr lang="en-US" sz="1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2430189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lang="en-US" sz="13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1032739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Planning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4097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9339" y="2991673"/>
            <a:ext cx="4947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current course catalog and schedules can be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found on the CP29 portal: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https://army.deps.mil/Army/CMDS/OACSIM/cp29IM/Pages/default.aspx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46224"/>
              </p:ext>
            </p:extLst>
          </p:nvPr>
        </p:nvGraphicFramePr>
        <p:xfrm>
          <a:off x="3972514" y="1203205"/>
          <a:ext cx="5075620" cy="562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704">
                  <a:extLst>
                    <a:ext uri="{9D8B030D-6E8A-4147-A177-3AD203B41FA5}">
                      <a16:colId xmlns="" xmlns:a16="http://schemas.microsoft.com/office/drawing/2014/main" val="3794751473"/>
                    </a:ext>
                  </a:extLst>
                </a:gridCol>
                <a:gridCol w="1858916">
                  <a:extLst>
                    <a:ext uri="{9D8B030D-6E8A-4147-A177-3AD203B41FA5}">
                      <a16:colId xmlns="" xmlns:a16="http://schemas.microsoft.com/office/drawing/2014/main" val="323002063"/>
                    </a:ext>
                  </a:extLst>
                </a:gridCol>
              </a:tblGrid>
              <a:tr h="36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8146809"/>
                  </a:ext>
                </a:extLst>
              </a:tr>
              <a:tr h="305664">
                <a:tc gridSpan="2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Training, Education &amp; Prof Dev (TE&amp;PD)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091556"/>
                  </a:ext>
                </a:extLst>
              </a:tr>
              <a:tr h="481588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TE&amp;PD announcement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 </a:t>
                      </a:r>
                      <a:r>
                        <a:rPr lang="en-US" sz="13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(Nov-Mar)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en-US" sz="13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(Apr-Sep)</a:t>
                      </a:r>
                      <a:endParaRPr lang="en-US" sz="130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152763"/>
                  </a:ext>
                </a:extLst>
              </a:tr>
              <a:tr h="481588"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TE&amp;PD selection notifications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(Nov-Mar)</a:t>
                      </a:r>
                    </a:p>
                    <a:p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(Apr-Sep)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1643594"/>
                  </a:ext>
                </a:extLst>
              </a:tr>
              <a:tr h="4815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Academic Degree Training (ADT)/ City County Manager Senior Fellowship (CMSFP)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5449074"/>
                  </a:ext>
                </a:extLst>
              </a:tr>
              <a:tr h="27023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ADT/CMSFP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announcement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0889841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ADT/CMSFP selection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notification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5209209"/>
                  </a:ext>
                </a:extLst>
              </a:tr>
              <a:tr h="2859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Senior Executive Institute (SEI)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2710421"/>
                  </a:ext>
                </a:extLst>
              </a:tr>
              <a:tr h="366207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SEI announcement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4970691"/>
                  </a:ext>
                </a:extLst>
              </a:tr>
              <a:tr h="366207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SEI selections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4219179"/>
                  </a:ext>
                </a:extLst>
              </a:tr>
              <a:tr h="2859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Developmental Assignments (DAP)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543105"/>
                  </a:ext>
                </a:extLst>
              </a:tr>
              <a:tr h="36620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 announcement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109077"/>
                  </a:ext>
                </a:extLst>
              </a:tr>
              <a:tr h="28821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selections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9762327"/>
                  </a:ext>
                </a:extLst>
              </a:tr>
              <a:tr h="2859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On-site training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263183"/>
                  </a:ext>
                </a:extLst>
              </a:tr>
              <a:tr h="28934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Call/suspense for requests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827926"/>
                  </a:ext>
                </a:extLst>
              </a:tr>
              <a:tr h="36620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training events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Jan-Aug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48126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69558" y="0"/>
            <a:ext cx="8623526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CP29-funded TE&amp;PD timeline and process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203205"/>
            <a:ext cx="33714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PROCESS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18910" y="1766139"/>
          <a:ext cx="3179134" cy="432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/>
          <p:cNvSpPr/>
          <p:nvPr/>
        </p:nvSpPr>
        <p:spPr>
          <a:xfrm>
            <a:off x="7115251" y="2081706"/>
            <a:ext cx="1338717" cy="282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15250" y="6491982"/>
            <a:ext cx="1335024" cy="283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15251" y="2557624"/>
            <a:ext cx="1338717" cy="283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167" y="49013"/>
            <a:ext cx="8901775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Key Dates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272778"/>
            <a:ext cx="4131865" cy="780116"/>
            <a:chOff x="457200" y="1272778"/>
            <a:chExt cx="4131865" cy="780116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272778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SEPTEMBER			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1683562"/>
              <a:ext cx="413186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Nov-Mar </a:t>
              </a:r>
              <a:r>
                <a:rPr lang="en-US" sz="1600" dirty="0">
                  <a:latin typeface="Arial Narrow" panose="020B0606020202030204" pitchFamily="34" charset="0"/>
                  <a:cs typeface="Arial" panose="020B0604020202020204" pitchFamily="34" charset="0"/>
                </a:rPr>
                <a:t>TE&amp;PD </a:t>
              </a: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selections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2228722"/>
            <a:ext cx="4131865" cy="2073368"/>
            <a:chOff x="457200" y="2329842"/>
            <a:chExt cx="4131865" cy="2073368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2329842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NOVEMBER			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802772"/>
              <a:ext cx="4131865" cy="1600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Apr-Sep </a:t>
              </a:r>
              <a:r>
                <a:rPr lang="en-US" sz="1600" dirty="0">
                  <a:latin typeface="Arial Narrow" panose="020B0606020202030204" pitchFamily="34" charset="0"/>
                  <a:cs typeface="Arial" panose="020B0604020202020204" pitchFamily="34" charset="0"/>
                </a:rPr>
                <a:t>TE&amp;PD </a:t>
              </a: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announced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SEI announced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Call for on-site training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ADT selections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DAP selections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CMSFP selections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438303"/>
            <a:ext cx="4131865" cy="995559"/>
            <a:chOff x="457200" y="4304294"/>
            <a:chExt cx="4131865" cy="995559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4304294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DECEMBER			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4715078"/>
              <a:ext cx="4131865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Apr-Sep TE&amp;PD applications due to ACPM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Apr-Sep </a:t>
              </a:r>
              <a:r>
                <a:rPr lang="en-US" sz="1600" dirty="0">
                  <a:latin typeface="Arial Narrow" panose="020B0606020202030204" pitchFamily="34" charset="0"/>
                  <a:cs typeface="Arial" panose="020B0604020202020204" pitchFamily="34" charset="0"/>
                </a:rPr>
                <a:t>TE&amp;PD </a:t>
              </a: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OMLs due to CP29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5497844"/>
            <a:ext cx="4131865" cy="995559"/>
            <a:chOff x="457200" y="5497844"/>
            <a:chExt cx="4131865" cy="995559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5497844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FEBRUARY			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5908628"/>
              <a:ext cx="4131865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Apr-Sep TE&amp;PD selections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SEI selections</a:t>
              </a:r>
              <a:endParaRPr lang="en-US" sz="1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34585" y="1272778"/>
            <a:ext cx="4131865" cy="995559"/>
            <a:chOff x="4734585" y="2160509"/>
            <a:chExt cx="4131865" cy="995559"/>
          </a:xfrm>
        </p:grpSpPr>
        <p:sp>
          <p:nvSpPr>
            <p:cNvPr id="20" name="TextBox 19"/>
            <p:cNvSpPr txBox="1"/>
            <p:nvPr/>
          </p:nvSpPr>
          <p:spPr>
            <a:xfrm>
              <a:off x="4734585" y="2160509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MARCH			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34585" y="2571293"/>
              <a:ext cx="4131865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(SETM &amp; ETM application period)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Release TE&amp;PD catalog</a:t>
              </a:r>
              <a:endParaRPr lang="en-US" sz="1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4585" y="3517722"/>
            <a:ext cx="4131865" cy="749338"/>
            <a:chOff x="4734585" y="3700048"/>
            <a:chExt cx="4131865" cy="749338"/>
          </a:xfrm>
        </p:grpSpPr>
        <p:sp>
          <p:nvSpPr>
            <p:cNvPr id="22" name="TextBox 21"/>
            <p:cNvSpPr txBox="1"/>
            <p:nvPr/>
          </p:nvSpPr>
          <p:spPr>
            <a:xfrm>
              <a:off x="4734585" y="3700048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JULY			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34585" y="4110832"/>
              <a:ext cx="413186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Oct-Mar TE&amp;PD announced</a:t>
              </a:r>
              <a:endParaRPr lang="en-US" sz="1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34584" y="4357628"/>
            <a:ext cx="4131865" cy="2209899"/>
            <a:chOff x="4734585" y="4828777"/>
            <a:chExt cx="4131865" cy="2303943"/>
          </a:xfrm>
        </p:grpSpPr>
        <p:sp>
          <p:nvSpPr>
            <p:cNvPr id="24" name="TextBox 23"/>
            <p:cNvSpPr txBox="1"/>
            <p:nvPr/>
          </p:nvSpPr>
          <p:spPr>
            <a:xfrm>
              <a:off x="4734585" y="4828777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			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34585" y="5239561"/>
              <a:ext cx="4131865" cy="1893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Nov-Mar </a:t>
              </a:r>
              <a:r>
                <a:rPr lang="en-US" sz="1600" dirty="0">
                  <a:latin typeface="Arial Narrow" panose="020B0606020202030204" pitchFamily="34" charset="0"/>
                  <a:cs typeface="Arial" panose="020B0604020202020204" pitchFamily="34" charset="0"/>
                </a:rPr>
                <a:t>TE&amp;PD applications due to </a:t>
              </a: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ACPM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smtClean="0">
                  <a:latin typeface="Arial Narrow" panose="020B0606020202030204" pitchFamily="34" charset="0"/>
                  <a:cs typeface="Arial" panose="020B0604020202020204" pitchFamily="34" charset="0"/>
                </a:rPr>
                <a:t>Nov-Mar </a:t>
              </a:r>
              <a:r>
                <a:rPr lang="en-US" sz="1600" dirty="0">
                  <a:latin typeface="Arial Narrow" panose="020B0606020202030204" pitchFamily="34" charset="0"/>
                  <a:cs typeface="Arial" panose="020B0604020202020204" pitchFamily="34" charset="0"/>
                </a:rPr>
                <a:t>TE&amp;PD OMLs due to CP29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DAP announced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Short-notice/no-travel TE&amp;PD </a:t>
              </a:r>
              <a:r>
                <a:rPr lang="en-US" sz="1600" u="sng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may</a:t>
              </a: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be announced (if funding permits)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(Harvard SEF application period)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1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34585" y="2403741"/>
            <a:ext cx="4131865" cy="991193"/>
            <a:chOff x="4734585" y="2938432"/>
            <a:chExt cx="4131865" cy="991193"/>
          </a:xfrm>
        </p:grpSpPr>
        <p:sp>
          <p:nvSpPr>
            <p:cNvPr id="27" name="TextBox 26"/>
            <p:cNvSpPr txBox="1"/>
            <p:nvPr/>
          </p:nvSpPr>
          <p:spPr>
            <a:xfrm>
              <a:off x="4734585" y="2938432"/>
              <a:ext cx="413186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			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34585" y="3344850"/>
              <a:ext cx="4131865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ADT announced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CMSFP announced</a:t>
              </a:r>
              <a:endParaRPr lang="en-US" sz="1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8805" y="9440"/>
            <a:ext cx="864994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Agenda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3828691" y="7099331"/>
            <a:ext cx="609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99672-F5F3-4874-9CEB-42E8ADDD1E4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95" y="1152440"/>
            <a:ext cx="85190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Army Civilian Career Programs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Career Program 29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IDP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Career Program Plan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Civilian Training Sources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CP29-funded Training Opportunities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Timeline &amp; Key Dates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FAQs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 Arial"/>
              </a:rPr>
              <a:t>Questions &amp; Discussion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77" y="-601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Frequently Asked Questions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612" y="1256467"/>
            <a:ext cx="81221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 Arial"/>
                <a:cs typeface="Arial" panose="020B0604020202020204" pitchFamily="34" charset="0"/>
              </a:rPr>
              <a:t>1. What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 Arial"/>
                <a:cs typeface="Arial" panose="020B0604020202020204" pitchFamily="34" charset="0"/>
              </a:rPr>
              <a:t>is my current CP? </a:t>
            </a:r>
            <a:r>
              <a:rPr lang="en-US" sz="1600" b="1" dirty="0" smtClean="0">
                <a:latin typeface=" Arial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 Arial"/>
                <a:cs typeface="Arial" panose="020B0604020202020204" pitchFamily="34" charset="0"/>
              </a:rPr>
            </a:br>
            <a:r>
              <a:rPr lang="en-US" sz="1600" dirty="0" smtClean="0">
                <a:latin typeface=" Arial"/>
                <a:cs typeface="Arial" panose="020B0604020202020204" pitchFamily="34" charset="0"/>
              </a:rPr>
              <a:t>Log </a:t>
            </a:r>
            <a:r>
              <a:rPr lang="en-US" sz="1600" dirty="0">
                <a:latin typeface=" Arial"/>
                <a:cs typeface="Arial" panose="020B0604020202020204" pitchFamily="34" charset="0"/>
              </a:rPr>
              <a:t>into </a:t>
            </a:r>
            <a:r>
              <a:rPr lang="en-US" sz="1600" dirty="0" err="1">
                <a:latin typeface=" Arial"/>
                <a:cs typeface="Arial" panose="020B0604020202020204" pitchFamily="34" charset="0"/>
              </a:rPr>
              <a:t>MyBiz</a:t>
            </a:r>
            <a:r>
              <a:rPr lang="en-US" sz="1600" dirty="0">
                <a:latin typeface=" Arial"/>
                <a:cs typeface="Arial" panose="020B0604020202020204" pitchFamily="34" charset="0"/>
              </a:rPr>
              <a:t>+ </a:t>
            </a:r>
            <a:r>
              <a:rPr lang="en-US" sz="1600" dirty="0" smtClean="0">
                <a:latin typeface=" Arial"/>
                <a:cs typeface="Arial" panose="020B0604020202020204" pitchFamily="34" charset="0"/>
              </a:rPr>
              <a:t>(https</a:t>
            </a:r>
            <a:r>
              <a:rPr lang="en-US" sz="1600" dirty="0">
                <a:latin typeface=" Arial"/>
                <a:cs typeface="Arial" panose="020B0604020202020204" pitchFamily="34" charset="0"/>
              </a:rPr>
              <a:t>://compo.dcpds.cpms.osd.mil</a:t>
            </a:r>
            <a:r>
              <a:rPr lang="en-US" sz="1600" dirty="0" smtClean="0">
                <a:latin typeface=" Arial"/>
                <a:cs typeface="Arial" panose="020B0604020202020204" pitchFamily="34" charset="0"/>
              </a:rPr>
              <a:t>/) </a:t>
            </a:r>
            <a:r>
              <a:rPr lang="en-US" sz="1600" dirty="0">
                <a:latin typeface=" Arial"/>
                <a:cs typeface="Arial" panose="020B0604020202020204" pitchFamily="34" charset="0"/>
              </a:rPr>
              <a:t>and review the bottom of your Civilian Career Brief.  You will see the </a:t>
            </a:r>
            <a:r>
              <a:rPr lang="en-US" sz="1600" dirty="0" smtClean="0">
                <a:latin typeface=" Arial"/>
                <a:cs typeface="Arial" panose="020B0604020202020204" pitchFamily="34" charset="0"/>
              </a:rPr>
              <a:t>name of </a:t>
            </a:r>
            <a:r>
              <a:rPr lang="en-US" sz="1600" dirty="0">
                <a:latin typeface=" Arial"/>
                <a:cs typeface="Arial" panose="020B0604020202020204" pitchFamily="34" charset="0"/>
              </a:rPr>
              <a:t>your career </a:t>
            </a:r>
            <a:r>
              <a:rPr lang="en-US" sz="1600" dirty="0" smtClean="0">
                <a:latin typeface=" Arial"/>
                <a:cs typeface="Arial" panose="020B0604020202020204" pitchFamily="34" charset="0"/>
              </a:rPr>
              <a:t>program.</a:t>
            </a:r>
            <a:br>
              <a:rPr lang="en-US" sz="1600" dirty="0" smtClean="0">
                <a:latin typeface=" Arial"/>
                <a:cs typeface="Arial" panose="020B0604020202020204" pitchFamily="34" charset="0"/>
              </a:rPr>
            </a:br>
            <a:endParaRPr lang="en-US" sz="1600" b="1" dirty="0">
              <a:latin typeface=" Arial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 Arial"/>
                <a:cs typeface="Arial" panose="020B0604020202020204" pitchFamily="34" charset="0"/>
              </a:rPr>
              <a:t>2. How do I change my CP? How do I get in CP29?</a:t>
            </a:r>
          </a:p>
          <a:p>
            <a:r>
              <a:rPr lang="en-US" sz="1600" dirty="0">
                <a:latin typeface=" Arial"/>
                <a:cs typeface="Arial" panose="020B0604020202020204" pitchFamily="34" charset="0"/>
              </a:rPr>
              <a:t>Your position description determines your career </a:t>
            </a:r>
            <a:r>
              <a:rPr lang="en-US" sz="1600" dirty="0" smtClean="0">
                <a:latin typeface=" Arial"/>
                <a:cs typeface="Arial" panose="020B0604020202020204" pitchFamily="34" charset="0"/>
              </a:rPr>
              <a:t>program.</a:t>
            </a:r>
            <a:r>
              <a:rPr lang="en-US" sz="1600" b="1" dirty="0" smtClean="0">
                <a:latin typeface=" Arial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 Arial"/>
                <a:cs typeface="Arial" panose="020B0604020202020204" pitchFamily="34" charset="0"/>
              </a:rPr>
              <a:t>If you believe you are assigned to the incorrect CP, address this with your supervisor. </a:t>
            </a:r>
          </a:p>
          <a:p>
            <a:endParaRPr lang="en-US" sz="1600" b="1" dirty="0" smtClean="0">
              <a:latin typeface=" Arial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 Arial"/>
                <a:cs typeface="Arial" panose="020B0604020202020204" pitchFamily="34" charset="0"/>
              </a:rPr>
              <a:t>3. Can I apply for CP29 training if I’m not in CP29?</a:t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 Arial"/>
                <a:cs typeface="Arial" panose="020B0604020202020204" pitchFamily="34" charset="0"/>
              </a:rPr>
            </a:br>
            <a:r>
              <a:rPr lang="en-US" sz="1600" dirty="0" smtClean="0">
                <a:latin typeface=" Arial"/>
                <a:cs typeface="Arial" panose="020B0604020202020204" pitchFamily="34" charset="0"/>
              </a:rPr>
              <a:t>CP29 funds training for CP29 careerists. You should contact your CP for opportunities.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 Arial"/>
              <a:cs typeface="Arial" panose="020B0604020202020204" pitchFamily="34" charset="0"/>
            </a:endParaRPr>
          </a:p>
          <a:p>
            <a:endParaRPr lang="en-US" sz="1600" dirty="0" smtClean="0">
              <a:latin typeface=" Arial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 Arial"/>
                <a:cs typeface="Arial" panose="020B0604020202020204" pitchFamily="34" charset="0"/>
              </a:rPr>
              <a:t>4. Who funds CP29 training?</a:t>
            </a:r>
          </a:p>
          <a:p>
            <a:r>
              <a:rPr lang="en-US" sz="1600" dirty="0" smtClean="0">
                <a:latin typeface=" Arial"/>
                <a:cs typeface="Arial" panose="020B0604020202020204" pitchFamily="34" charset="0"/>
              </a:rPr>
              <a:t>CP29 training is centrally funded by HQDA (Army Civilian Training, Education and Development System (ACTEDS) funds).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>
              <a:latin typeface=" Arial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 Arial"/>
                <a:cs typeface="Arial" panose="020B0604020202020204" pitchFamily="34" charset="0"/>
              </a:rPr>
              <a:t>5. How do I find the latest information about CP29?</a:t>
            </a:r>
          </a:p>
          <a:p>
            <a:r>
              <a:rPr lang="en-US" sz="1600" dirty="0" smtClean="0">
                <a:latin typeface=" Arial"/>
                <a:cs typeface="Arial" panose="020B0604020202020204" pitchFamily="34" charset="0"/>
              </a:rPr>
              <a:t>The best way to stay informed is to visit the CP29 portal </a:t>
            </a:r>
            <a:r>
              <a:rPr lang="en-US" sz="1600" dirty="0">
                <a:solidFill>
                  <a:srgbClr val="0070C0"/>
                </a:solidFill>
                <a:latin typeface=" Arial"/>
                <a:cs typeface="Arial" panose="020B0604020202020204" pitchFamily="34" charset="0"/>
              </a:rPr>
              <a:t>https://army.deps.mil/Army/CMDS/OACSIM/cp29IM </a:t>
            </a:r>
            <a:r>
              <a:rPr lang="en-US" sz="1600" dirty="0">
                <a:latin typeface=" Arial"/>
                <a:cs typeface="Arial" panose="020B0604020202020204" pitchFamily="34" charset="0"/>
              </a:rPr>
              <a:t>(CAC-required</a:t>
            </a:r>
            <a:r>
              <a:rPr lang="en-US" sz="1600" dirty="0" smtClean="0">
                <a:latin typeface=" Arial"/>
                <a:cs typeface="Arial" panose="020B0604020202020204" pitchFamily="34" charset="0"/>
              </a:rPr>
              <a:t>) and follow us on Facebook </a:t>
            </a:r>
            <a:r>
              <a:rPr lang="en-US" sz="1600" dirty="0">
                <a:solidFill>
                  <a:srgbClr val="0070C0"/>
                </a:solidFill>
                <a:latin typeface=" Arial"/>
                <a:cs typeface="Arial" panose="020B0604020202020204" pitchFamily="34" charset="0"/>
              </a:rPr>
              <a:t>www.facebook.com/ArmyCP29</a:t>
            </a:r>
          </a:p>
          <a:p>
            <a:endParaRPr lang="en-US" dirty="0">
              <a:latin typeface=" Arial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 rot="898163">
            <a:off x="3589273" y="1803678"/>
            <a:ext cx="5272601" cy="28771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3098" y="-94553"/>
            <a:ext cx="82296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For more information </a:t>
            </a:r>
            <a:b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&amp; to stay informed…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0611" y="4666426"/>
            <a:ext cx="384972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www.facebook.com/ArmyCP29</a:t>
            </a:r>
            <a:endParaRPr lang="en-US" sz="1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0"/>
          <a:stretch/>
        </p:blipFill>
        <p:spPr>
          <a:xfrm rot="21070867">
            <a:off x="402323" y="2760080"/>
            <a:ext cx="4617213" cy="3090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0272" y="5707604"/>
            <a:ext cx="41490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01" y="5847991"/>
            <a:ext cx="631151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army.deps.mil/Army/CMDS/OACSIM/cp29IM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(CAC-required)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CP29 Contact Information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198" y="3321080"/>
            <a:ext cx="2718352" cy="923285"/>
          </a:xfrm>
          <a:prstGeom prst="roundRect">
            <a:avLst/>
          </a:prstGeom>
          <a:solidFill>
            <a:srgbClr val="E0E48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CP29 Career Program Manager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Tim Weathersbee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timothy.a.weathersbee.civ@mail.mil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210-466-0674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6505" y="5601491"/>
            <a:ext cx="2506733" cy="937421"/>
          </a:xfrm>
          <a:prstGeom prst="roundRect">
            <a:avLst/>
          </a:prstGeom>
          <a:solidFill>
            <a:srgbClr val="E0E48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Management Specialist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John W. Thompson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john.w.thompson29.civ@mail.mil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210-466-0685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36819" y="4487222"/>
            <a:ext cx="2210208" cy="937421"/>
          </a:xfrm>
          <a:prstGeom prst="roundRect">
            <a:avLst/>
          </a:prstGeom>
          <a:solidFill>
            <a:srgbClr val="E0E48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Specialist</a:t>
            </a:r>
            <a:endParaRPr lang="en-US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Rebecca Silvas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rebecca.r.silvas.civ@mail.mil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210-466-0684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80328" y="4487221"/>
            <a:ext cx="2210208" cy="937421"/>
          </a:xfrm>
          <a:prstGeom prst="roundRect">
            <a:avLst/>
          </a:prstGeom>
          <a:solidFill>
            <a:srgbClr val="E0E48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Program Specialist</a:t>
            </a:r>
            <a:endParaRPr lang="en-US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Esther Otis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esther.c.otis.civ@mail.mil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703-695-7100</a:t>
            </a:r>
          </a:p>
          <a:p>
            <a:pPr algn="ctr">
              <a:defRPr/>
            </a:pP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198" y="2339340"/>
            <a:ext cx="2680131" cy="9078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CP29 Functional Chief Representative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Diane Randon (SES)</a:t>
            </a:r>
          </a:p>
          <a:p>
            <a:pPr algn="ctr">
              <a:defRPr/>
            </a:pPr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Assistant Chief of Staff for </a:t>
            </a:r>
            <a:b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Management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00198" y="1271299"/>
            <a:ext cx="2680130" cy="9879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CP29 Functional Chief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LTG Gwen Bingham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Chief of  Staff for </a:t>
            </a:r>
            <a:b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Management (OACSIM)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45484" y="5602281"/>
            <a:ext cx="2463940" cy="937421"/>
          </a:xfrm>
          <a:prstGeom prst="roundRect">
            <a:avLst/>
          </a:prstGeom>
          <a:solidFill>
            <a:srgbClr val="E0E48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Support Specialist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Jorge Millet Castillo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jorge.l.milletcastillo.civ@mail.mil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210-466-0686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98814" y="4505431"/>
            <a:ext cx="2504704" cy="937421"/>
          </a:xfrm>
          <a:prstGeom prst="roundRect">
            <a:avLst/>
          </a:prstGeom>
          <a:solidFill>
            <a:srgbClr val="E0E48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Career Program Specialist</a:t>
            </a:r>
            <a:endParaRPr lang="en-US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Christina Overstreet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hristina.m.overstreet.civ@mail.mil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703-695-7158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9856" y="2259205"/>
            <a:ext cx="2197289" cy="1061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CP29 group mailbox: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usarmy.jbsa.imcom-hq.mbx.mycareer29@mail.mil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3623" y="1385042"/>
            <a:ext cx="8076754" cy="2678958"/>
          </a:xfrm>
          <a:prstGeom prst="rect">
            <a:avLst/>
          </a:prstGeom>
          <a:noFill/>
          <a:ln>
            <a:noFill/>
          </a:ln>
        </p:spPr>
        <p:txBody>
          <a:bodyPr lIns="91408" tIns="45704" rIns="91408" bIns="45704"/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5230" y="2792658"/>
            <a:ext cx="7620002" cy="8652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BACK-UP SLIDES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19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CP29 Communications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26151"/>
              </p:ext>
            </p:extLst>
          </p:nvPr>
        </p:nvGraphicFramePr>
        <p:xfrm>
          <a:off x="575989" y="1242976"/>
          <a:ext cx="8329809" cy="501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29">
                  <a:extLst>
                    <a:ext uri="{9D8B030D-6E8A-4147-A177-3AD203B41FA5}">
                      <a16:colId xmlns="" xmlns:a16="http://schemas.microsoft.com/office/drawing/2014/main" val="2913824952"/>
                    </a:ext>
                  </a:extLst>
                </a:gridCol>
                <a:gridCol w="3460173">
                  <a:extLst>
                    <a:ext uri="{9D8B030D-6E8A-4147-A177-3AD203B41FA5}">
                      <a16:colId xmlns="" xmlns:a16="http://schemas.microsoft.com/office/drawing/2014/main" val="2145166390"/>
                    </a:ext>
                  </a:extLst>
                </a:gridCol>
                <a:gridCol w="3409007">
                  <a:extLst>
                    <a:ext uri="{9D8B030D-6E8A-4147-A177-3AD203B41FA5}">
                      <a16:colId xmlns="" xmlns:a16="http://schemas.microsoft.com/office/drawing/2014/main" val="2912236219"/>
                    </a:ext>
                  </a:extLst>
                </a:gridCol>
              </a:tblGrid>
              <a:tr h="14564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CP29 Portal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a one-stop shop for CP29, where you’ll find news and information, including the current course catalog schedule and newsletter, information about programs, and more! Be sure to bookmark it!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https://army.deps.mil/Army/CMDS/OACSIM/cp29IM/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(CAC-required)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0432317"/>
                  </a:ext>
                </a:extLst>
              </a:tr>
              <a:tr h="77104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Facebook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the latest news and useful information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about CP29 and other need-to-know topics</a:t>
                      </a:r>
                    </a:p>
                    <a:p>
                      <a:endParaRPr lang="en-US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https://www.facebook.com/ArmyCP29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146860"/>
                  </a:ext>
                </a:extLst>
              </a:tr>
              <a:tr h="9995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Army Career Tracker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the CP29 Community Page: To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follow, log in and go to communities &gt; “communities &gt; civilian &gt; CP29</a:t>
                      </a:r>
                    </a:p>
                    <a:p>
                      <a:endParaRPr lang="en-US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http://actnow.army.mil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5814043"/>
                  </a:ext>
                </a:extLst>
              </a:tr>
              <a:tr h="122796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Newsletter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CP29 newsletter is published during the first month of each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quarter. We are always looking for content and an opportunity to highlight CP29 careerists!</a:t>
                      </a:r>
                    </a:p>
                    <a:p>
                      <a:endParaRPr lang="en-US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via email and posted on the CP29 portal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1723756"/>
                  </a:ext>
                </a:extLst>
              </a:tr>
              <a:tr h="5425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want your feedback!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https://ice.disa.mil/index.cfm?fa=card&amp;sp=141311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172443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8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471"/>
            <a:ext cx="86868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Individual Development Plan (IDP)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838" y="1186471"/>
            <a:ext cx="4098162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IDP is a tool to assist employees in career and personal development.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carefully crafted IDP should help a supervisor and careerist identify required competencies, competency gaps, and a plan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close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Army Career Tracker (ACT) is the official repository for Army Civilian IDPs.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IDP conversation should be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throughout the fiscal year.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CP29 IDP guide is under development</a:t>
            </a:r>
          </a:p>
          <a:p>
            <a:pPr lvl="0"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573669" y="15383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81589" y="5602356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IDP Cycle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77" y="-1245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Army Career Tracker &amp;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GoArmyEd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024" y="1400001"/>
            <a:ext cx="85230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 Arial"/>
              </a:rPr>
              <a:t>Employee and supervisor must have active Army Career Tracker (ACT) accounts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 Arial"/>
              </a:rPr>
              <a:t>To create an account: </a:t>
            </a:r>
            <a:r>
              <a:rPr lang="en-US" dirty="0" smtClean="0">
                <a:latin typeface=" Arial"/>
                <a:hlinkClick r:id="rId3"/>
              </a:rPr>
              <a:t>https://actnow.army.mil</a:t>
            </a:r>
            <a:endParaRPr lang="en-US" dirty="0" smtClean="0">
              <a:latin typeface=" Arial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 Arial"/>
              </a:rPr>
              <a:t>Current supervisor must have a </a:t>
            </a:r>
            <a:r>
              <a:rPr lang="en-US" b="1" dirty="0" smtClean="0">
                <a:solidFill>
                  <a:srgbClr val="FF0000"/>
                </a:solidFill>
                <a:latin typeface=" Arial"/>
              </a:rPr>
              <a:t>supervisor account </a:t>
            </a:r>
            <a:r>
              <a:rPr lang="en-US" dirty="0" smtClean="0">
                <a:latin typeface=" Arial"/>
              </a:rPr>
              <a:t>in ACT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 Arial"/>
              </a:rPr>
              <a:t>For assistance with ACT, you must submit a help desk ticket</a:t>
            </a:r>
          </a:p>
          <a:p>
            <a:pPr>
              <a:spcAft>
                <a:spcPts val="1200"/>
              </a:spcAft>
            </a:pPr>
            <a:endParaRPr lang="en-US" dirty="0">
              <a:latin typeface=" Arial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 Arial"/>
              </a:rPr>
              <a:t>Employee and supervisor must have active </a:t>
            </a:r>
            <a:r>
              <a:rPr lang="en-US" b="1" dirty="0" err="1" smtClean="0">
                <a:latin typeface=" Arial"/>
              </a:rPr>
              <a:t>GoArmyEd</a:t>
            </a:r>
            <a:r>
              <a:rPr lang="en-US" b="1" dirty="0" smtClean="0">
                <a:latin typeface=" Arial"/>
              </a:rPr>
              <a:t> (GAE) accounts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 Arial"/>
              </a:rPr>
              <a:t>To create an account: </a:t>
            </a:r>
            <a:r>
              <a:rPr lang="en-US" dirty="0" smtClean="0">
                <a:latin typeface=" Arial"/>
                <a:hlinkClick r:id="rId4"/>
              </a:rPr>
              <a:t>https://www.goarmyed.com/</a:t>
            </a:r>
            <a:endParaRPr lang="en-US" dirty="0" smtClean="0">
              <a:latin typeface=" Arial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 Arial"/>
              </a:rPr>
              <a:t>Current supervisor must have a </a:t>
            </a:r>
            <a:r>
              <a:rPr lang="en-US" b="1" dirty="0" smtClean="0">
                <a:solidFill>
                  <a:srgbClr val="FF0000"/>
                </a:solidFill>
                <a:latin typeface=" Arial"/>
              </a:rPr>
              <a:t>supervisor account </a:t>
            </a:r>
            <a:r>
              <a:rPr lang="en-US" dirty="0" smtClean="0">
                <a:latin typeface=" Arial"/>
              </a:rPr>
              <a:t>in GAE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 Arial"/>
              </a:rPr>
              <a:t>For assistance with GAE contact the help desk at 1-800-817-9990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76" y="-60160"/>
            <a:ext cx="9046723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Civilian Education System (CES)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356" y="1219286"/>
            <a:ext cx="83485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CES is the Army’s leader development program for all Army Civilians.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Managed by the Army Management Staff College (AMSC)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Centrally funded for permanent Army Civilians (AF, NAF, LN, WG)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and applications at: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https://usacac.army.mil/organizations/cace/amsc/courses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CES courses are targeted at the Army Civilian GS grade levels and equivalent pay bands/scales as follows: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80124"/>
              </p:ext>
            </p:extLst>
          </p:nvPr>
        </p:nvGraphicFramePr>
        <p:xfrm>
          <a:off x="1903955" y="3869389"/>
          <a:ext cx="560539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699">
                  <a:extLst>
                    <a:ext uri="{9D8B030D-6E8A-4147-A177-3AD203B41FA5}">
                      <a16:colId xmlns="" xmlns:a16="http://schemas.microsoft.com/office/drawing/2014/main" val="1618857158"/>
                    </a:ext>
                  </a:extLst>
                </a:gridCol>
                <a:gridCol w="2802699">
                  <a:extLst>
                    <a:ext uri="{9D8B030D-6E8A-4147-A177-3AD203B41FA5}">
                      <a16:colId xmlns="" xmlns:a16="http://schemas.microsoft.com/office/drawing/2014/main" val="1022554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 Course</a:t>
                      </a:r>
                    </a:p>
                    <a:p>
                      <a:pPr algn="r"/>
                      <a:endParaRPr lang="en-US" sz="140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GS-01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through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GS-15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hires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587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Course</a:t>
                      </a:r>
                    </a:p>
                    <a:p>
                      <a:pPr algn="r"/>
                      <a:endParaRPr lang="en-US" sz="140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GS-1 through GS-09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45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Course</a:t>
                      </a:r>
                    </a:p>
                    <a:p>
                      <a:pPr algn="r"/>
                      <a:endParaRPr lang="en-US" sz="140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GS-10 through GS-12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Course</a:t>
                      </a:r>
                    </a:p>
                    <a:p>
                      <a:pPr algn="r"/>
                      <a:endParaRPr lang="en-US" sz="1400" b="1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GS-13 through GS-15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607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Continuing Education for Senior Leaders</a:t>
                      </a:r>
                      <a:endParaRPr lang="en-US" sz="1400" b="1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GS-14 through GS-15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33208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76" y="-60160"/>
            <a:ext cx="9046723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SETM/ETM Programs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468" y="1494858"/>
            <a:ext cx="77024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 Arial"/>
              </a:rPr>
              <a:t>Multiple modules – </a:t>
            </a:r>
            <a:r>
              <a:rPr lang="en-US" sz="1600" dirty="0">
                <a:latin typeface=" Arial"/>
              </a:rPr>
              <a:t>see </a:t>
            </a:r>
            <a:r>
              <a:rPr lang="en-US" sz="1600" dirty="0" smtClean="0">
                <a:latin typeface=" Arial"/>
              </a:rPr>
              <a:t>“SETM/ETM Application Presentation” in “New Users” section of SETM webpage at:  https</a:t>
            </a:r>
            <a:r>
              <a:rPr lang="en-US" sz="1600" dirty="0">
                <a:latin typeface=" Arial"/>
              </a:rPr>
              <a:t>://www.csldo.army.mil//</a:t>
            </a:r>
            <a:endParaRPr lang="en-US" sz="1600" dirty="0" smtClean="0">
              <a:latin typeface=" Arial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Application window 1 Mar - 15 May each year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Career </a:t>
            </a:r>
            <a:r>
              <a:rPr lang="en-US" sz="2400" dirty="0">
                <a:latin typeface=" Arial"/>
              </a:rPr>
              <a:t>P</a:t>
            </a:r>
            <a:r>
              <a:rPr lang="en-US" sz="2400" dirty="0" smtClean="0">
                <a:latin typeface=" Arial"/>
              </a:rPr>
              <a:t>rogram Functional Chief Representative role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ACOM/DRU leadership role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Army-level selection and notification processes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77" y="-601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Other DoD and Army-wide opportunities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171" y="1365104"/>
            <a:ext cx="82414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 Arial"/>
              </a:rPr>
              <a:t>Army Congressional Fellowship </a:t>
            </a:r>
            <a:r>
              <a:rPr lang="en-US" sz="2000" b="1" dirty="0" smtClean="0">
                <a:latin typeface=" Arial"/>
              </a:rPr>
              <a:t>Program:</a:t>
            </a:r>
            <a:endParaRPr lang="en-US" sz="2000" dirty="0">
              <a:latin typeface=" 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Eligibility: GS 11-14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References: AR 350-1, AR 1-202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 Arial"/>
            </a:endParaRPr>
          </a:p>
          <a:p>
            <a:r>
              <a:rPr lang="en-US" sz="2000" b="1" dirty="0">
                <a:latin typeface=" Arial"/>
              </a:rPr>
              <a:t>Defense Civilian Emerging Leader </a:t>
            </a:r>
            <a:r>
              <a:rPr lang="en-US" sz="2000" b="1" dirty="0" smtClean="0">
                <a:latin typeface=" Arial"/>
              </a:rPr>
              <a:t>Program:</a:t>
            </a:r>
            <a:endParaRPr lang="en-US" sz="2000" dirty="0" smtClean="0">
              <a:latin typeface=" 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Eligibility: GS 14-15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  <a:hlinkClick r:id="rId3"/>
              </a:rPr>
              <a:t>https</a:t>
            </a:r>
            <a:r>
              <a:rPr lang="en-US" sz="2000" dirty="0">
                <a:latin typeface=" Arial"/>
                <a:hlinkClick r:id="rId3"/>
              </a:rPr>
              <a:t>://</a:t>
            </a:r>
            <a:r>
              <a:rPr lang="en-US" sz="2000" dirty="0" smtClean="0">
                <a:latin typeface=" Arial"/>
                <a:hlinkClick r:id="rId3"/>
              </a:rPr>
              <a:t>asc.army.mil/web/career-development/programs/dcelp/</a:t>
            </a:r>
            <a:endParaRPr lang="en-US" sz="2000" dirty="0">
              <a:latin typeface=" 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 Arial"/>
            </a:endParaRPr>
          </a:p>
          <a:p>
            <a:r>
              <a:rPr lang="en-US" sz="2000" b="1" dirty="0" smtClean="0">
                <a:latin typeface=" Arial"/>
              </a:rPr>
              <a:t>Harvard University Program for Senior Executive Fellows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 Arial"/>
              </a:rPr>
              <a:t>Eligibility: GS 14-15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 Arial"/>
                <a:hlinkClick r:id="rId4"/>
              </a:rPr>
              <a:t>https://</a:t>
            </a:r>
            <a:r>
              <a:rPr lang="en-US" sz="2000" dirty="0" smtClean="0">
                <a:latin typeface=" Arial"/>
                <a:hlinkClick r:id="rId4"/>
              </a:rPr>
              <a:t>www.hks.harvard.edu/educational-programs/executive-education/senior-executive-fellows</a:t>
            </a:r>
            <a:r>
              <a:rPr lang="en-US" sz="2000" dirty="0" smtClean="0">
                <a:latin typeface=" Arial"/>
              </a:rPr>
              <a:t> </a:t>
            </a:r>
            <a:endParaRPr lang="en-US" sz="2000" dirty="0">
              <a:latin typeface=" 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 Arial"/>
            </a:endParaRPr>
          </a:p>
          <a:p>
            <a:pPr algn="ctr"/>
            <a:r>
              <a:rPr lang="en-US" sz="2000" b="1" i="1" u="sng" dirty="0" smtClean="0">
                <a:latin typeface=" Arial"/>
              </a:rPr>
              <a:t>Check with your organization for application windows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 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38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is a career program?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991" y="1272778"/>
            <a:ext cx="81798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 programs (CPs) provide each Army civilian with the capability to define career goals by identifying career development paths and competency-based training plans.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Army civilian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is assigned to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31 CPs based on their position description (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CPs 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centrally fund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training, education and professional development opportunities for their assigned careerists.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537516159.jpg"/>
          <p:cNvPicPr>
            <a:picLocks noChangeAspect="1"/>
          </p:cNvPicPr>
          <p:nvPr/>
        </p:nvPicPr>
        <p:blipFill rotWithShape="1">
          <a:blip r:embed="rId2" cstate="print"/>
          <a:srcRect r="5409" b="51119"/>
          <a:stretch/>
        </p:blipFill>
        <p:spPr>
          <a:xfrm>
            <a:off x="1455826" y="4379769"/>
            <a:ext cx="6551675" cy="2257072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>
          <a:xfrm flipH="1">
            <a:off x="2010772" y="2952467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3591638" y="2909249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249841" y="2916073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905769" y="2920622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769290" y="4169391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061045" y="4194413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966114" y="4173941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455763" y="4198962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12342" y="1740089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863153" y="1751463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100317" y="1735541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378425" y="1733266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16926" y="2991136"/>
            <a:ext cx="4548" cy="780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34070" y="1705972"/>
            <a:ext cx="4548" cy="780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62316" y="1378422"/>
            <a:ext cx="1508931" cy="797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GS-0101-09</a:t>
            </a:r>
          </a:p>
          <a:p>
            <a:pPr algn="ctr"/>
            <a:r>
              <a:rPr lang="en-US" sz="1200" dirty="0" smtClean="0"/>
              <a:t>FAPM/EFMP Manager 0CONUS Small (2 yrs)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622878" y="1378424"/>
            <a:ext cx="1522578" cy="789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GS-0101-11</a:t>
            </a:r>
          </a:p>
          <a:p>
            <a:pPr algn="ctr"/>
            <a:r>
              <a:rPr lang="en-US" sz="1200" dirty="0" smtClean="0"/>
              <a:t>ACS Officer </a:t>
            </a:r>
          </a:p>
          <a:p>
            <a:pPr algn="ctr"/>
            <a:r>
              <a:rPr lang="en-US" sz="1200" dirty="0" smtClean="0"/>
              <a:t>OCONUS Small (3 yrs)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410738" y="2524837"/>
            <a:ext cx="1454340" cy="781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GS-0101-11</a:t>
            </a:r>
          </a:p>
          <a:p>
            <a:pPr algn="ctr"/>
            <a:r>
              <a:rPr lang="en-US" sz="1200" dirty="0" smtClean="0"/>
              <a:t>ACS Officer </a:t>
            </a:r>
          </a:p>
          <a:p>
            <a:pPr algn="ctr"/>
            <a:r>
              <a:rPr lang="en-US" sz="1200" dirty="0" smtClean="0"/>
              <a:t>OCONUS Med (1 yr)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472754" y="2511188"/>
            <a:ext cx="1399463" cy="777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GS-0301-12</a:t>
            </a:r>
          </a:p>
          <a:p>
            <a:pPr algn="ctr"/>
            <a:r>
              <a:rPr lang="en-US" sz="1200" dirty="0" smtClean="0"/>
              <a:t>Deputy DFMWR OCONUS (1 yr)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238232" y="2524834"/>
            <a:ext cx="1344873" cy="870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GS-0301-13</a:t>
            </a:r>
          </a:p>
          <a:p>
            <a:pPr algn="ctr"/>
            <a:r>
              <a:rPr lang="en-US" sz="1200" dirty="0" smtClean="0"/>
              <a:t>Director FMWR</a:t>
            </a:r>
          </a:p>
          <a:p>
            <a:pPr algn="ctr"/>
            <a:r>
              <a:rPr lang="en-US" sz="1200" dirty="0" smtClean="0"/>
              <a:t>OCONUS (2 yrs)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77671" y="2511188"/>
            <a:ext cx="1522294" cy="8279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GS-0340-13</a:t>
            </a:r>
          </a:p>
          <a:p>
            <a:pPr algn="ctr"/>
            <a:r>
              <a:rPr lang="en-US" sz="1200" dirty="0" smtClean="0"/>
              <a:t>Executive Officer</a:t>
            </a:r>
          </a:p>
          <a:p>
            <a:pPr algn="ctr"/>
            <a:r>
              <a:rPr lang="en-US" sz="1200" dirty="0" smtClean="0"/>
              <a:t>OCONUS (3 yrs)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36730" y="3794078"/>
            <a:ext cx="1522294" cy="840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GS-0340-14/</a:t>
            </a:r>
          </a:p>
          <a:p>
            <a:pPr algn="ctr"/>
            <a:r>
              <a:rPr lang="en-US" sz="1200" dirty="0" smtClean="0"/>
              <a:t>Executive Officer/Deputy GC</a:t>
            </a:r>
          </a:p>
          <a:p>
            <a:pPr algn="ctr"/>
            <a:r>
              <a:rPr lang="en-US" sz="1200" dirty="0" smtClean="0"/>
              <a:t>CONUS (3 yrs)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800372" y="3794079"/>
            <a:ext cx="1508646" cy="8283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GS-0340-15</a:t>
            </a:r>
          </a:p>
          <a:p>
            <a:pPr algn="ctr"/>
            <a:r>
              <a:rPr lang="en-US" sz="1200" dirty="0" smtClean="0"/>
              <a:t>Deputy Garrison Commander (Med)</a:t>
            </a:r>
          </a:p>
          <a:p>
            <a:pPr algn="ctr"/>
            <a:r>
              <a:rPr lang="en-US" sz="1200" dirty="0" smtClean="0"/>
              <a:t>CONUS (3 yrs)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224657" y="3821373"/>
            <a:ext cx="1351054" cy="8188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NSPS YC-03</a:t>
            </a:r>
          </a:p>
          <a:p>
            <a:pPr algn="ctr"/>
            <a:r>
              <a:rPr lang="en-US" sz="1200" dirty="0" smtClean="0"/>
              <a:t>Deputy Garrison Commander</a:t>
            </a:r>
          </a:p>
          <a:p>
            <a:pPr algn="ctr"/>
            <a:r>
              <a:rPr lang="en-US" sz="1200" dirty="0" smtClean="0"/>
              <a:t>CONUS (2 yrs)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7519918" y="3799385"/>
            <a:ext cx="1467703" cy="799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GS-0340-15</a:t>
            </a:r>
          </a:p>
          <a:p>
            <a:pPr algn="ctr"/>
            <a:r>
              <a:rPr lang="en-US" sz="1200" dirty="0" smtClean="0"/>
              <a:t>Deputy Garrison Commander (LG)</a:t>
            </a:r>
          </a:p>
          <a:p>
            <a:pPr algn="ctr"/>
            <a:r>
              <a:rPr lang="en-US" sz="1200" dirty="0" smtClean="0"/>
              <a:t>CONUS (Current)</a:t>
            </a:r>
            <a:endParaRPr lang="en-US" sz="1200" dirty="0"/>
          </a:p>
        </p:txBody>
      </p:sp>
      <p:sp>
        <p:nvSpPr>
          <p:cNvPr id="16" name="Diamond 15"/>
          <p:cNvSpPr/>
          <p:nvPr/>
        </p:nvSpPr>
        <p:spPr>
          <a:xfrm>
            <a:off x="3698614" y="3780431"/>
            <a:ext cx="1944806" cy="854122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US Army</a:t>
            </a:r>
          </a:p>
          <a:p>
            <a:pPr algn="ctr"/>
            <a:r>
              <a:rPr lang="en-US" sz="1200" dirty="0" smtClean="0"/>
              <a:t> War College Masters </a:t>
            </a:r>
          </a:p>
          <a:p>
            <a:pPr algn="ctr"/>
            <a:r>
              <a:rPr lang="en-US" sz="1200" dirty="0" smtClean="0"/>
              <a:t>(1 yr)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573207" y="1241946"/>
            <a:ext cx="1381267" cy="968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Child Protection Enforcement –  Municipal</a:t>
            </a:r>
          </a:p>
          <a:p>
            <a:pPr algn="ctr"/>
            <a:r>
              <a:rPr lang="en-US" sz="1200" dirty="0" smtClean="0"/>
              <a:t>Civilian Workforce</a:t>
            </a:r>
            <a:endParaRPr lang="en-US" sz="1200" dirty="0"/>
          </a:p>
        </p:txBody>
      </p:sp>
      <p:sp>
        <p:nvSpPr>
          <p:cNvPr id="18" name="Diamond 17"/>
          <p:cNvSpPr/>
          <p:nvPr/>
        </p:nvSpPr>
        <p:spPr>
          <a:xfrm>
            <a:off x="2129052" y="1323833"/>
            <a:ext cx="1610436" cy="83820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Bachelors Degree</a:t>
            </a:r>
            <a:endParaRPr lang="en-US" sz="1200" dirty="0"/>
          </a:p>
        </p:txBody>
      </p:sp>
      <p:sp>
        <p:nvSpPr>
          <p:cNvPr id="23" name="Diamond 22"/>
          <p:cNvSpPr/>
          <p:nvPr/>
        </p:nvSpPr>
        <p:spPr>
          <a:xfrm>
            <a:off x="7410740" y="1364775"/>
            <a:ext cx="1489596" cy="754039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Masters Degree (MPA)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81200" y="7581901"/>
            <a:ext cx="30099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/>
          <p:cNvSpPr/>
          <p:nvPr/>
        </p:nvSpPr>
        <p:spPr>
          <a:xfrm>
            <a:off x="3753134" y="2511188"/>
            <a:ext cx="1503244" cy="81431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SBLM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882187" y="5208897"/>
            <a:ext cx="3048000" cy="6463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b="1" dirty="0" smtClean="0"/>
              <a:t>Additional Professional Development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80 hour Mediation Course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Lean Six Sigma Executive level course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749726" y="1370465"/>
            <a:ext cx="685800" cy="27699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 smtClean="0"/>
              <a:t>1993</a:t>
            </a:r>
            <a:endParaRPr lang="en-US" sz="1200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57200" y="490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Example #1 CP 29 Career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04799" y="2324100"/>
            <a:ext cx="1876425" cy="12096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289930" y="2299540"/>
            <a:ext cx="1876425" cy="12096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6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/>
          <p:cNvCxnSpPr/>
          <p:nvPr/>
        </p:nvCxnSpPr>
        <p:spPr>
          <a:xfrm flipH="1">
            <a:off x="7276831" y="5033020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908375" y="5111207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624532" y="5062174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404298" y="5044947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286469" y="3631514"/>
            <a:ext cx="22644" cy="876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944586" y="3899995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772059" y="3874817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273487" y="3882768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30825" y="3865540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90539" y="2701210"/>
            <a:ext cx="4548" cy="780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937530" y="2731116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559595" y="2723165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499712" y="2715214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84065" y="2753645"/>
            <a:ext cx="79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277193" y="1507190"/>
            <a:ext cx="4548" cy="780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872776" y="1637850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51928" y="1637851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07225" y="1645801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46620" y="1661704"/>
            <a:ext cx="736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/>
          <p:cNvSpPr/>
          <p:nvPr/>
        </p:nvSpPr>
        <p:spPr>
          <a:xfrm>
            <a:off x="5728619" y="4484535"/>
            <a:ext cx="1538874" cy="1105232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Senior Service College</a:t>
            </a:r>
          </a:p>
          <a:p>
            <a:pPr algn="ctr"/>
            <a:r>
              <a:rPr lang="en-US" sz="1200" dirty="0" smtClean="0"/>
              <a:t>ICAF</a:t>
            </a:r>
          </a:p>
          <a:p>
            <a:pPr algn="ctr"/>
            <a:r>
              <a:rPr lang="en-US" sz="1200" dirty="0" smtClean="0"/>
              <a:t>1 yr</a:t>
            </a:r>
            <a:endParaRPr lang="en-US" sz="1200" dirty="0"/>
          </a:p>
        </p:txBody>
      </p:sp>
      <p:sp>
        <p:nvSpPr>
          <p:cNvPr id="14" name="Diamond 13"/>
          <p:cNvSpPr/>
          <p:nvPr/>
        </p:nvSpPr>
        <p:spPr>
          <a:xfrm>
            <a:off x="3922072" y="2289914"/>
            <a:ext cx="1610436" cy="83820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MBA Degree</a:t>
            </a:r>
            <a:endParaRPr lang="en-US" sz="1200" dirty="0"/>
          </a:p>
        </p:txBody>
      </p:sp>
      <p:sp>
        <p:nvSpPr>
          <p:cNvPr id="15" name="Diamond 14"/>
          <p:cNvSpPr/>
          <p:nvPr/>
        </p:nvSpPr>
        <p:spPr>
          <a:xfrm>
            <a:off x="297601" y="1233718"/>
            <a:ext cx="1610436" cy="83820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Bachelors Degree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097208" y="1207491"/>
            <a:ext cx="1381267" cy="968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Entry level Management Positions in Private Industry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955712" y="1204920"/>
            <a:ext cx="1344873" cy="870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GS-2005 GS 4/5</a:t>
            </a:r>
          </a:p>
          <a:p>
            <a:pPr algn="ctr"/>
            <a:r>
              <a:rPr lang="en-US" sz="1200" dirty="0" smtClean="0"/>
              <a:t>Supply Clerk Typist</a:t>
            </a:r>
          </a:p>
          <a:p>
            <a:pPr algn="ctr"/>
            <a:r>
              <a:rPr lang="en-US" sz="1200" dirty="0" smtClean="0"/>
              <a:t>Military spouse</a:t>
            </a:r>
          </a:p>
          <a:p>
            <a:pPr algn="ctr"/>
            <a:r>
              <a:rPr lang="en-US" sz="1200" dirty="0" smtClean="0"/>
              <a:t>OCONUS (1 yr)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052454" y="4617353"/>
            <a:ext cx="1344873" cy="870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GS-0301-15</a:t>
            </a:r>
          </a:p>
          <a:p>
            <a:pPr algn="ctr"/>
            <a:r>
              <a:rPr lang="en-US" sz="1200" dirty="0" smtClean="0"/>
              <a:t>Chief Future Plans, IMCOM HQ</a:t>
            </a:r>
          </a:p>
          <a:p>
            <a:pPr algn="ctr"/>
            <a:r>
              <a:rPr lang="en-US" sz="1200" dirty="0" smtClean="0"/>
              <a:t>(0.5 yr)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693134" y="3482967"/>
            <a:ext cx="1685675" cy="870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GS-0346-13</a:t>
            </a:r>
          </a:p>
          <a:p>
            <a:pPr algn="ctr"/>
            <a:r>
              <a:rPr lang="en-US" sz="1200" dirty="0" smtClean="0"/>
              <a:t>Ch, Logistic Plans &amp; Ops </a:t>
            </a:r>
          </a:p>
          <a:p>
            <a:pPr algn="ctr"/>
            <a:r>
              <a:rPr lang="en-US" sz="1200" dirty="0" smtClean="0"/>
              <a:t>(4.5 yrs)</a:t>
            </a:r>
          </a:p>
          <a:p>
            <a:pPr algn="ctr"/>
            <a:r>
              <a:rPr lang="en-US" sz="1200" dirty="0" smtClean="0"/>
              <a:t>Joint IA Task Force 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048479" y="3436586"/>
            <a:ext cx="1390213" cy="870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GS-0343-13</a:t>
            </a:r>
          </a:p>
          <a:p>
            <a:pPr algn="ctr"/>
            <a:r>
              <a:rPr lang="en-US" sz="1200" dirty="0" smtClean="0"/>
              <a:t>Sr Program Analyst</a:t>
            </a:r>
          </a:p>
          <a:p>
            <a:pPr algn="ctr"/>
            <a:r>
              <a:rPr lang="en-US" sz="1200" dirty="0" smtClean="0"/>
              <a:t> (1 yrs)</a:t>
            </a:r>
          </a:p>
          <a:p>
            <a:pPr algn="ctr"/>
            <a:r>
              <a:rPr lang="en-US" sz="1200" dirty="0" smtClean="0"/>
              <a:t>Joint IA Task Force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68713" y="3453814"/>
            <a:ext cx="1344873" cy="870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GS-0343-12</a:t>
            </a:r>
          </a:p>
          <a:p>
            <a:pPr algn="ctr"/>
            <a:r>
              <a:rPr lang="en-US" sz="1200" dirty="0" smtClean="0"/>
              <a:t>Program Analyst</a:t>
            </a:r>
          </a:p>
          <a:p>
            <a:pPr algn="ctr"/>
            <a:r>
              <a:rPr lang="en-US" sz="1200" dirty="0" smtClean="0"/>
              <a:t> (2 mo.)</a:t>
            </a:r>
          </a:p>
          <a:p>
            <a:pPr algn="ctr"/>
            <a:r>
              <a:rPr lang="en-US" sz="1200" dirty="0" smtClean="0"/>
              <a:t>Joint IA Task Force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5091" y="3478991"/>
            <a:ext cx="1344873" cy="870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GS-0560-9/11</a:t>
            </a:r>
          </a:p>
          <a:p>
            <a:pPr algn="ctr"/>
            <a:r>
              <a:rPr lang="en-US" sz="1200" dirty="0" smtClean="0"/>
              <a:t>Budget Analyst</a:t>
            </a:r>
          </a:p>
          <a:p>
            <a:pPr algn="ctr"/>
            <a:r>
              <a:rPr lang="en-US" sz="1200" dirty="0" smtClean="0"/>
              <a:t> (10 mo.)</a:t>
            </a:r>
          </a:p>
          <a:p>
            <a:pPr algn="ctr"/>
            <a:r>
              <a:rPr lang="en-US" sz="1200" dirty="0" smtClean="0"/>
              <a:t>COCOM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851058" y="2383034"/>
            <a:ext cx="1344873" cy="870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GS-0343-5/7/9</a:t>
            </a:r>
          </a:p>
          <a:p>
            <a:pPr algn="ctr"/>
            <a:r>
              <a:rPr lang="en-US" sz="1200" dirty="0" smtClean="0"/>
              <a:t>DA Intern </a:t>
            </a:r>
          </a:p>
          <a:p>
            <a:pPr algn="ctr"/>
            <a:r>
              <a:rPr lang="en-US" sz="1200" dirty="0" smtClean="0"/>
              <a:t>OCONUS (2 yrs)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7608013" y="2336653"/>
            <a:ext cx="1344873" cy="870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GS-0301-09</a:t>
            </a:r>
          </a:p>
          <a:p>
            <a:pPr algn="ctr"/>
            <a:r>
              <a:rPr lang="en-US" sz="1200" dirty="0" smtClean="0"/>
              <a:t>Quality Mgt Specialist  OCONUS (2 yrs)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7577532" y="1185040"/>
            <a:ext cx="1344873" cy="870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GS-0301-07</a:t>
            </a:r>
          </a:p>
          <a:p>
            <a:pPr algn="ctr"/>
            <a:r>
              <a:rPr lang="en-US" sz="1200" dirty="0" smtClean="0"/>
              <a:t>Admin Officer</a:t>
            </a:r>
          </a:p>
          <a:p>
            <a:pPr algn="ctr"/>
            <a:r>
              <a:rPr lang="en-US" sz="1200" dirty="0" smtClean="0"/>
              <a:t>OCONUS (1 yr) 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5837521" y="1186364"/>
            <a:ext cx="1344873" cy="8700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GS-0301 GS 5/7</a:t>
            </a:r>
          </a:p>
          <a:p>
            <a:pPr algn="ctr"/>
            <a:r>
              <a:rPr lang="en-US" sz="1200" dirty="0" smtClean="0"/>
              <a:t>Records Manager</a:t>
            </a:r>
          </a:p>
          <a:p>
            <a:pPr algn="ctr"/>
            <a:r>
              <a:rPr lang="en-US" sz="1200" b="1" dirty="0" smtClean="0"/>
              <a:t>Air Force</a:t>
            </a:r>
          </a:p>
          <a:p>
            <a:pPr algn="ctr"/>
            <a:r>
              <a:rPr lang="en-US" sz="1200" dirty="0" smtClean="0"/>
              <a:t> OCONUS (3 yrs)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2201126" y="2336652"/>
            <a:ext cx="1344873" cy="870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GS-0343-11/12</a:t>
            </a:r>
          </a:p>
          <a:p>
            <a:pPr algn="ctr"/>
            <a:r>
              <a:rPr lang="en-US" sz="1200" dirty="0" smtClean="0"/>
              <a:t>Quality Mgt Specialist</a:t>
            </a:r>
          </a:p>
          <a:p>
            <a:pPr algn="ctr"/>
            <a:r>
              <a:rPr lang="en-US" sz="1200" dirty="0" smtClean="0"/>
              <a:t>OCONUS (2 yrs)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7507293" y="3476343"/>
            <a:ext cx="1461778" cy="870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GS-0346-14</a:t>
            </a:r>
          </a:p>
          <a:p>
            <a:pPr algn="ctr"/>
            <a:r>
              <a:rPr lang="en-US" sz="1200" dirty="0" smtClean="0"/>
              <a:t>Deputy J4, HQ CMDT &amp; Contracting </a:t>
            </a:r>
          </a:p>
          <a:p>
            <a:pPr algn="ctr"/>
            <a:r>
              <a:rPr lang="en-US" sz="1200" dirty="0" smtClean="0"/>
              <a:t>(1 yrs)</a:t>
            </a:r>
          </a:p>
          <a:p>
            <a:pPr algn="ctr"/>
            <a:r>
              <a:rPr lang="en-US" sz="1200" dirty="0" smtClean="0"/>
              <a:t>Joint IA Task Force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06033" y="4527239"/>
            <a:ext cx="1526650" cy="870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GS-0346-15</a:t>
            </a:r>
          </a:p>
          <a:p>
            <a:pPr algn="ctr"/>
            <a:r>
              <a:rPr lang="en-US" sz="1200" dirty="0" smtClean="0"/>
              <a:t>Director J4 &amp; HQ CMDT &amp; Contracting</a:t>
            </a:r>
          </a:p>
          <a:p>
            <a:pPr algn="ctr"/>
            <a:r>
              <a:rPr lang="en-US" sz="1200" dirty="0" smtClean="0"/>
              <a:t>(4.5 yrs)</a:t>
            </a:r>
          </a:p>
          <a:p>
            <a:pPr algn="ctr"/>
            <a:r>
              <a:rPr lang="en-US" sz="1200" dirty="0" smtClean="0"/>
              <a:t>Joint IA Task Force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72688" y="4555067"/>
            <a:ext cx="1344873" cy="947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GS-0301-15</a:t>
            </a:r>
          </a:p>
          <a:p>
            <a:pPr algn="ctr"/>
            <a:r>
              <a:rPr lang="en-US" sz="1200" dirty="0" smtClean="0"/>
              <a:t>Chief Strategic Communications, IMCOM HQ</a:t>
            </a:r>
          </a:p>
          <a:p>
            <a:pPr algn="ctr"/>
            <a:r>
              <a:rPr lang="en-US" sz="1200" dirty="0" smtClean="0"/>
              <a:t>(1.5 yrs)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59162" y="4666078"/>
            <a:ext cx="1467703" cy="799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GS-0340-15</a:t>
            </a:r>
          </a:p>
          <a:p>
            <a:pPr algn="ctr"/>
            <a:r>
              <a:rPr lang="en-US" sz="1200" dirty="0" smtClean="0"/>
              <a:t>Deputy Garrison Commander (LG)</a:t>
            </a:r>
          </a:p>
          <a:p>
            <a:pPr algn="ctr"/>
            <a:r>
              <a:rPr lang="en-US" sz="1200" dirty="0" smtClean="0"/>
              <a:t>OCONUS (Current)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798860" y="5704525"/>
            <a:ext cx="3140765" cy="101564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b="1" dirty="0" smtClean="0"/>
              <a:t>Additional Professional Development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DA Army Performance Improvement Evaluator 2 yrs and Quality Mgt and Army Performance Improvement Criteria Trainer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LEAD, LEAD Train-the-The Trainer, OLE, PME I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9159" y="5695253"/>
            <a:ext cx="2361992" cy="10156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b="1" dirty="0" smtClean="0"/>
              <a:t>Additional Professional Development – Private Industry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Ran a Home School High School 16 students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Real Estate License</a:t>
            </a:r>
            <a:endParaRPr lang="en-US" sz="1200" dirty="0"/>
          </a:p>
        </p:txBody>
      </p:sp>
      <p:sp>
        <p:nvSpPr>
          <p:cNvPr id="59" name="Diamond 58"/>
          <p:cNvSpPr/>
          <p:nvPr/>
        </p:nvSpPr>
        <p:spPr>
          <a:xfrm>
            <a:off x="331007" y="2297927"/>
            <a:ext cx="1610436" cy="83820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dirty="0" smtClean="0"/>
              <a:t>SBLM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003235" y="5705851"/>
            <a:ext cx="2989690" cy="101564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b="1" dirty="0" smtClean="0"/>
              <a:t>Keys to Success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Experience at different command echelons and  in multiple diverse career fields.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Steady progression within organizations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Used IDP to ensure I received critical TNG.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Example #2 CP 29 Career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591174" y="2200275"/>
            <a:ext cx="1876425" cy="12096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559843" y="4421004"/>
            <a:ext cx="1876425" cy="12096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00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3623" y="1385042"/>
            <a:ext cx="8076754" cy="2678958"/>
          </a:xfrm>
          <a:prstGeom prst="rect">
            <a:avLst/>
          </a:prstGeom>
          <a:noFill/>
          <a:ln>
            <a:noFill/>
          </a:ln>
        </p:spPr>
        <p:txBody>
          <a:bodyPr lIns="91408" tIns="45704" rIns="91408" bIns="45704"/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013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pitchFamily="34" charset="0"/>
                <a:cs typeface="Arial" pitchFamily="34" charset="0"/>
              </a:rPr>
              <a:t>Broadening Opportunities</a:t>
            </a:r>
            <a:endParaRPr lang="en-US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6023" y="1537441"/>
            <a:ext cx="8076754" cy="4748029"/>
          </a:xfrm>
          <a:prstGeom prst="rect">
            <a:avLst/>
          </a:prstGeom>
          <a:noFill/>
          <a:ln>
            <a:noFill/>
          </a:ln>
        </p:spPr>
        <p:txBody>
          <a:bodyPr lIns="91408" tIns="45704" rIns="91408" bIns="45704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Soto Cano, Honduras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Bulgaria and Romania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18-month, unaccompanied tours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may include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Living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Quarters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Allowance,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Separate Maintenance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Allowance, and 25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more information: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usarmy.mkac.id-europe.mbx.resumes@mail.mil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Local developmental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9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77" y="-601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Free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Opportunities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CP29 Promotes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366" y="1343947"/>
            <a:ext cx="7605511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Army E-Learning/ </a:t>
            </a:r>
            <a:r>
              <a:rPr lang="en-US" sz="2400" dirty="0" err="1" smtClean="0">
                <a:latin typeface=" Arial"/>
              </a:rPr>
              <a:t>ArmySkill</a:t>
            </a:r>
            <a:r>
              <a:rPr lang="en-US" sz="2400" dirty="0" smtClean="0">
                <a:latin typeface=" Arial"/>
              </a:rPr>
              <a:t> Port (courses and books)</a:t>
            </a:r>
          </a:p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Defense </a:t>
            </a:r>
            <a:r>
              <a:rPr lang="en-US" sz="2400" dirty="0" smtClean="0">
                <a:latin typeface=" Arial"/>
              </a:rPr>
              <a:t>Equal Opportunity Management Institute</a:t>
            </a:r>
          </a:p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Civilian Human </a:t>
            </a:r>
            <a:r>
              <a:rPr lang="en-US" sz="2400" dirty="0">
                <a:latin typeface=" Arial"/>
              </a:rPr>
              <a:t>R</a:t>
            </a:r>
            <a:r>
              <a:rPr lang="en-US" sz="2400" dirty="0" smtClean="0">
                <a:latin typeface=" Arial"/>
              </a:rPr>
              <a:t>esources Agency</a:t>
            </a:r>
          </a:p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Coursera and edX</a:t>
            </a:r>
          </a:p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Resources through AKO (courses and books)</a:t>
            </a:r>
          </a:p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Resume training </a:t>
            </a:r>
            <a:endParaRPr lang="en-US" sz="2400" dirty="0" smtClean="0">
              <a:latin typeface=" Arial"/>
            </a:endParaRPr>
          </a:p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Local </a:t>
            </a:r>
            <a:r>
              <a:rPr lang="en-US" sz="2400" dirty="0" smtClean="0">
                <a:latin typeface=" Arial"/>
              </a:rPr>
              <a:t>developmental assignments</a:t>
            </a:r>
          </a:p>
          <a:p>
            <a:pPr marL="171450" indent="-17145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 Arial"/>
            </a:endParaRPr>
          </a:p>
          <a:p>
            <a:pPr>
              <a:lnSpc>
                <a:spcPts val="3500"/>
              </a:lnSpc>
              <a:defRPr/>
            </a:pPr>
            <a:r>
              <a:rPr lang="en-US" sz="2400" dirty="0" smtClean="0">
                <a:latin typeface=" Arial"/>
              </a:rPr>
              <a:t>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133" y="92374"/>
            <a:ext cx="8571555" cy="443899"/>
          </a:xfrm>
          <a:prstGeom prst="rect">
            <a:avLst/>
          </a:prstGeom>
        </p:spPr>
        <p:txBody>
          <a:bodyPr vert="horz" wrap="square" lIns="0" tIns="12886" rIns="0" bIns="0" rtlCol="0" anchor="ctr">
            <a:spAutoFit/>
          </a:bodyPr>
          <a:lstStyle/>
          <a:p>
            <a:pPr marL="11206">
              <a:spcBef>
                <a:spcPts val="101"/>
              </a:spcBef>
            </a:pPr>
            <a:r>
              <a:rPr sz="2800" b="1" spc="-4" dirty="0">
                <a:latin typeface="Arial" panose="020B0604020202020204" pitchFamily="34" charset="0"/>
                <a:cs typeface="Arial" panose="020B0604020202020204" pitchFamily="34" charset="0"/>
              </a:rPr>
              <a:t>Army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Civilian Career</a:t>
            </a:r>
            <a:r>
              <a:rPr sz="2800" b="1" spc="-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en-US" sz="2800" b="1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(a/o 21 Sep 18)</a:t>
            </a:r>
            <a:endParaRPr sz="1050" spc="-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8" t="746"/>
          <a:stretch/>
        </p:blipFill>
        <p:spPr>
          <a:xfrm>
            <a:off x="95250" y="544997"/>
            <a:ext cx="8953500" cy="58950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471"/>
            <a:ext cx="86868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 Mission &amp; Vision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805" y="1295629"/>
            <a:ext cx="8591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CP29 Proponency Office develops, promotes and executes policy, programs and strategies that enable a diverse, agile and highly competent Installation Management profession to support Total Army readiness.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CP29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one of 8 new career programs established in 2014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Civilian Workforce Transformation (CWT)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CP29 Proponency Office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achieved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operating capability in April 2014 and full operational capability in September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CP29 Proponency Office consists of 6 full-time staff members: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San Antonio, 1 Fort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Hood,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Pentagon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Who is CP29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6597490"/>
              </p:ext>
            </p:extLst>
          </p:nvPr>
        </p:nvGraphicFramePr>
        <p:xfrm>
          <a:off x="1534642" y="3084255"/>
          <a:ext cx="3015155" cy="28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IMCO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01059" y="3377427"/>
            <a:ext cx="1114959" cy="95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16018" y="3569900"/>
            <a:ext cx="3610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en-US" sz="900" dirty="0" smtClean="0"/>
              <a:t> </a:t>
            </a:r>
            <a:r>
              <a:rPr lang="en-US" sz="900" dirty="0"/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Management Command</a:t>
            </a:r>
          </a:p>
          <a:p>
            <a:endParaRPr lang="en-US" dirty="0"/>
          </a:p>
        </p:txBody>
      </p:sp>
      <p:pic>
        <p:nvPicPr>
          <p:cNvPr id="11" name="ctl00_onetidHeadbnnr2" descr="HQ AMC">
            <a:hlinkClick r:id="rId5"/>
          </p:cNvPr>
          <p:cNvPicPr>
            <a:picLocks noChangeAspect="1"/>
          </p:cNvPicPr>
          <p:nvPr/>
        </p:nvPicPr>
        <p:blipFill>
          <a:blip r:embed="rId6" r:link="rId7" cstate="print"/>
          <a:srcRect r="63669"/>
          <a:stretch>
            <a:fillRect/>
          </a:stretch>
        </p:blipFill>
        <p:spPr bwMode="auto">
          <a:xfrm>
            <a:off x="4106686" y="4417862"/>
            <a:ext cx="414862" cy="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orp of engine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20909" y="4942016"/>
            <a:ext cx="586416" cy="439812"/>
          </a:xfrm>
          <a:prstGeom prst="rect">
            <a:avLst/>
          </a:prstGeom>
        </p:spPr>
      </p:pic>
      <p:pic>
        <p:nvPicPr>
          <p:cNvPr id="13" name="Picture 12" descr="USARPAC-highr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81869" y="5451473"/>
            <a:ext cx="464496" cy="464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3283" y="5461859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Army Pacific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3283" y="4458037"/>
            <a:ext cx="3678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Army Materiel Command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3283" y="4966608"/>
            <a:ext cx="305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</a:t>
            </a:r>
            <a:r>
              <a:rPr lang="en-US" sz="1600" b="1" dirty="0" smtClean="0"/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Army Corps of Engineers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027" y="1216139"/>
            <a:ext cx="7451272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20,000 careerists within 24 commands/organizations across the Army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 02-15 (and equivalents on other pay plans)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variety of occupations at all echelons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and worldwide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838098"/>
              </p:ext>
            </p:extLst>
          </p:nvPr>
        </p:nvGraphicFramePr>
        <p:xfrm>
          <a:off x="-51387" y="3493085"/>
          <a:ext cx="4320269" cy="275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4486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" y="1187149"/>
            <a:ext cx="8115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 Arial"/>
              </a:rPr>
              <a:t>The most populous occupational series in CP29 are Education (1701/1702) and Sports &amp; Rec (0188/0189).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01043700"/>
              </p:ext>
            </p:extLst>
          </p:nvPr>
        </p:nvGraphicFramePr>
        <p:xfrm>
          <a:off x="388805" y="2182091"/>
          <a:ext cx="8651286" cy="449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 Occupations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087" y="0"/>
            <a:ext cx="8537511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 Occupations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24918437"/>
              </p:ext>
            </p:extLst>
          </p:nvPr>
        </p:nvGraphicFramePr>
        <p:xfrm>
          <a:off x="1328824" y="2989994"/>
          <a:ext cx="3015155" cy="28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385848" y="2133599"/>
            <a:ext cx="4685991" cy="429126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numCol="2" spcCol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Installation &amp; Maintenance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Services &amp; Support Work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&amp; Finishing Work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Metal Work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Painting &amp; Paperhanging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Plumbing &amp; Pipefitting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</a:p>
          <a:p>
            <a:pPr marL="182880" indent="-18288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Wood Work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Maintenance &amp; Operations Work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Equipment Maintenance</a:t>
            </a:r>
          </a:p>
          <a:p>
            <a:pPr marL="182880" indent="-18288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&amp; Animal Work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1326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CP29 is comprised of 64 occupational series.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799" y="2133599"/>
            <a:ext cx="3731591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spcCol="91440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Science, Psychology, &amp; Welfare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Administrative, Clerical, &amp; Office Services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&amp; Arts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&amp; Industry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Equipment, Facilities, &amp; Services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Miscellaneous Occupations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936" y="1651951"/>
            <a:ext cx="28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 &amp; Trade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1687" y="1651951"/>
            <a:ext cx="28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 Collar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6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CP29 in the Garrison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1479" y="2083219"/>
            <a:ext cx="609600" cy="38100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DGC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7679" y="1092619"/>
            <a:ext cx="8262401" cy="5363125"/>
            <a:chOff x="305150" y="331360"/>
            <a:chExt cx="8224487" cy="5751324"/>
          </a:xfrm>
        </p:grpSpPr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4543424" y="2772746"/>
              <a:ext cx="0" cy="2377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089275" y="5396884"/>
              <a:ext cx="1066800" cy="685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RELIGIOUS</a:t>
              </a:r>
            </a:p>
            <a:p>
              <a:pPr algn="ctr"/>
              <a:r>
                <a:rPr lang="en-US" sz="1200" b="1" dirty="0"/>
                <a:t>SUPPORT</a:t>
              </a:r>
            </a:p>
            <a:p>
              <a:pPr algn="ctr"/>
              <a:r>
                <a:rPr lang="en-US" sz="1200" b="1" dirty="0"/>
                <a:t>(RSO)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958975" y="5396884"/>
              <a:ext cx="990600" cy="685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PUBLIC </a:t>
              </a:r>
            </a:p>
            <a:p>
              <a:pPr algn="ctr"/>
              <a:r>
                <a:rPr lang="en-US" sz="1200" b="1" dirty="0"/>
                <a:t>AFFAIRS</a:t>
              </a:r>
            </a:p>
            <a:p>
              <a:pPr algn="ctr"/>
              <a:r>
                <a:rPr lang="en-US" sz="1200" b="1" dirty="0"/>
                <a:t>(PAO)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828675" y="5396884"/>
              <a:ext cx="990600" cy="685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LEGAL</a:t>
              </a:r>
            </a:p>
            <a:p>
              <a:pPr algn="ctr"/>
              <a:r>
                <a:rPr lang="en-US" sz="1200" b="1" dirty="0"/>
                <a:t>(CLO)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295775" y="5396884"/>
              <a:ext cx="1066800" cy="685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EQUAL EMP</a:t>
              </a:r>
            </a:p>
            <a:p>
              <a:pPr algn="ctr"/>
              <a:r>
                <a:rPr lang="en-US" sz="1200" b="1" dirty="0"/>
                <a:t>OPP</a:t>
              </a:r>
            </a:p>
            <a:p>
              <a:pPr algn="ctr"/>
              <a:r>
                <a:rPr lang="en-US" sz="1200" b="1" dirty="0"/>
                <a:t>(EEO)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330325" y="5168284"/>
              <a:ext cx="59309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330325" y="516828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447925" y="516828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609975" y="516828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4822825" y="516828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7254875" y="516828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2415557" y="4826583"/>
              <a:ext cx="3579057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INSTALLATION SUPPORT OFFICES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4689475" y="2195443"/>
              <a:ext cx="73025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sz="1200" b="1" dirty="0"/>
                <a:t>HHC/</a:t>
              </a:r>
            </a:p>
            <a:p>
              <a:pPr algn="ctr">
                <a:defRPr/>
              </a:pPr>
              <a:r>
                <a:rPr lang="en-US" sz="1200" b="1" dirty="0"/>
                <a:t>HHD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5916612" y="1882705"/>
              <a:ext cx="2590800" cy="2555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RES MGMT OFC (RMO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5916612" y="2219255"/>
              <a:ext cx="2590800" cy="25558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PLANS, ANALYSIS &amp; INT (PAIO)</a:t>
              </a: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5611812" y="203510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4540250" y="2038280"/>
              <a:ext cx="1371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611812" y="2035105"/>
              <a:ext cx="0" cy="744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5908498" y="1273105"/>
              <a:ext cx="1872013" cy="627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GARRISON MGMT &amp;</a:t>
              </a:r>
            </a:p>
            <a:p>
              <a:pPr algn="ctr">
                <a:defRPr/>
              </a:pPr>
              <a:r>
                <a:rPr lang="en-US" sz="16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CONTROL OFFICES</a:t>
              </a: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V="1">
              <a:off x="1402150" y="3561734"/>
              <a:ext cx="5146675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1414462" y="3569671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646362" y="3579196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543675" y="356986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796925" y="3790334"/>
              <a:ext cx="1235075" cy="928687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endParaRPr lang="en-US" sz="1400" b="1" dirty="0" smtClean="0"/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3254375" y="3790334"/>
              <a:ext cx="1203325" cy="928687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400" b="1" dirty="0" smtClean="0"/>
                <a:t>DPTMS</a:t>
              </a:r>
            </a:p>
            <a:p>
              <a:pPr algn="ctr"/>
              <a:r>
                <a:rPr lang="en-US" sz="900" dirty="0" smtClean="0"/>
                <a:t>Director, OPS Chief, </a:t>
              </a:r>
            </a:p>
            <a:p>
              <a:pPr algn="ctr"/>
              <a:r>
                <a:rPr lang="en-US" sz="900" dirty="0" smtClean="0"/>
                <a:t>Plans Chief, OPS and </a:t>
              </a:r>
            </a:p>
            <a:p>
              <a:pPr algn="ctr"/>
              <a:r>
                <a:rPr lang="en-US" sz="900" dirty="0" smtClean="0"/>
                <a:t>Plans specialists </a:t>
              </a:r>
            </a:p>
            <a:p>
              <a:pPr algn="ctr"/>
              <a:r>
                <a:rPr lang="en-US" sz="900" dirty="0" smtClean="0"/>
                <a:t>and officers</a:t>
              </a:r>
              <a:endParaRPr lang="en-US" sz="900" dirty="0"/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5993925" y="3790333"/>
              <a:ext cx="1365306" cy="928687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t" anchorCtr="0">
              <a:normAutofit fontScale="62500" lnSpcReduction="20000"/>
            </a:bodyPr>
            <a:lstStyle/>
            <a:p>
              <a:pPr algn="ctr"/>
              <a:r>
                <a:rPr lang="en-US" sz="1600" b="1" dirty="0" smtClean="0"/>
                <a:t>DPW</a:t>
              </a:r>
            </a:p>
            <a:p>
              <a:pPr algn="ctr"/>
              <a:r>
                <a:rPr lang="en-US" sz="1600" dirty="0" smtClean="0"/>
                <a:t>Business OPS , Integration Division Chief and staff NOT in environmental or 0800 series positions</a:t>
              </a:r>
            </a:p>
            <a:p>
              <a:pPr algn="ctr"/>
              <a:endParaRPr lang="en-US" sz="1400" b="1" dirty="0"/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2114550" y="3790333"/>
              <a:ext cx="1066800" cy="928687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 anchorCtr="0"/>
            <a:lstStyle/>
            <a:p>
              <a:pPr algn="ctr"/>
              <a:r>
                <a:rPr lang="en-US" sz="1400" b="1" dirty="0" smtClean="0"/>
                <a:t>DFMWR</a:t>
              </a:r>
            </a:p>
            <a:p>
              <a:pPr algn="ctr"/>
              <a:r>
                <a:rPr lang="en-US" sz="900" dirty="0" smtClean="0"/>
                <a:t>Director, </a:t>
              </a:r>
            </a:p>
            <a:p>
              <a:pPr algn="ctr"/>
              <a:r>
                <a:rPr lang="en-US" sz="900" dirty="0" smtClean="0"/>
                <a:t>division chiefs,</a:t>
              </a:r>
              <a:br>
                <a:rPr lang="en-US" sz="900" dirty="0" smtClean="0"/>
              </a:br>
              <a:r>
                <a:rPr lang="en-US" sz="900" dirty="0" smtClean="0"/>
                <a:t>most of ACS, </a:t>
              </a:r>
            </a:p>
            <a:p>
              <a:pPr algn="ctr"/>
              <a:r>
                <a:rPr lang="en-US" sz="900" dirty="0" smtClean="0"/>
                <a:t>majority of staff</a:t>
              </a:r>
            </a:p>
            <a:p>
              <a:pPr algn="ctr"/>
              <a:endParaRPr lang="en-US" sz="1400" b="1" dirty="0"/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4662487" y="3790334"/>
              <a:ext cx="1207008" cy="928687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 anchorCtr="0"/>
            <a:lstStyle/>
            <a:p>
              <a:pPr algn="ctr"/>
              <a:r>
                <a:rPr lang="en-US" sz="1400" b="1" dirty="0" smtClean="0"/>
                <a:t>DES</a:t>
              </a:r>
            </a:p>
            <a:p>
              <a:pPr algn="ctr"/>
              <a:r>
                <a:rPr lang="en-US" sz="900" dirty="0" smtClean="0"/>
                <a:t>Director &amp; </a:t>
              </a:r>
              <a:br>
                <a:rPr lang="en-US" sz="900" dirty="0" smtClean="0"/>
              </a:br>
              <a:r>
                <a:rPr lang="en-US" sz="900" dirty="0" smtClean="0"/>
                <a:t>Deputy Director</a:t>
              </a:r>
              <a:endParaRPr lang="en-US" sz="900" dirty="0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5286375" y="3579196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1763712" y="3239471"/>
              <a:ext cx="4271682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INSTALLATION SUPPORT DIRECTORATES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6708775" y="5396884"/>
              <a:ext cx="1066800" cy="685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INTERNAL</a:t>
              </a:r>
            </a:p>
            <a:p>
              <a:pPr algn="ctr"/>
              <a:r>
                <a:rPr lang="en-US" sz="1200" b="1" dirty="0"/>
                <a:t>REVIEW</a:t>
              </a:r>
            </a:p>
            <a:p>
              <a:pPr algn="ctr"/>
              <a:r>
                <a:rPr lang="en-US" sz="1200" b="1" dirty="0"/>
                <a:t>(IRACO)</a:t>
              </a: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916612" y="2557393"/>
              <a:ext cx="2590800" cy="255587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ADMIN </a:t>
              </a:r>
              <a:r>
                <a:rPr lang="en-US" sz="1200" b="1" dirty="0" smtClean="0"/>
                <a:t>OFFICE</a:t>
              </a:r>
              <a:endParaRPr lang="en-US" sz="1200" b="1" dirty="0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5611812" y="269868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5502275" y="5396884"/>
              <a:ext cx="1066800" cy="685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200" b="1" dirty="0"/>
                <a:t>SAFETY</a:t>
              </a:r>
            </a:p>
            <a:p>
              <a:pPr algn="ctr"/>
              <a:r>
                <a:rPr lang="en-US" sz="1200" b="1" dirty="0"/>
                <a:t>(ISO)</a:t>
              </a: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6029325" y="516828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5938837" y="2865368"/>
              <a:ext cx="2590800" cy="288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r>
                <a:rPr lang="en-US" sz="1200" b="1" dirty="0"/>
                <a:t>INFORMATION MGT OFFICE (IMO)</a:t>
              </a: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5622925" y="3008243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55" name="Straight Connector 58"/>
            <p:cNvCxnSpPr>
              <a:cxnSpLocks noChangeShapeType="1"/>
            </p:cNvCxnSpPr>
            <p:nvPr/>
          </p:nvCxnSpPr>
          <p:spPr bwMode="auto">
            <a:xfrm>
              <a:off x="4545012" y="1858346"/>
              <a:ext cx="0" cy="109696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" name="Straight Connector 65"/>
            <p:cNvCxnSpPr>
              <a:cxnSpLocks noChangeShapeType="1"/>
            </p:cNvCxnSpPr>
            <p:nvPr/>
          </p:nvCxnSpPr>
          <p:spPr bwMode="auto">
            <a:xfrm>
              <a:off x="4524375" y="2419280"/>
              <a:ext cx="17303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68"/>
            <p:cNvCxnSpPr>
              <a:cxnSpLocks noChangeShapeType="1"/>
            </p:cNvCxnSpPr>
            <p:nvPr/>
          </p:nvCxnSpPr>
          <p:spPr bwMode="auto">
            <a:xfrm>
              <a:off x="5611812" y="2779643"/>
              <a:ext cx="0" cy="24606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3849687" y="356173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Line 49"/>
            <p:cNvSpPr>
              <a:spLocks noChangeShapeType="1"/>
            </p:cNvSpPr>
            <p:nvPr/>
          </p:nvSpPr>
          <p:spPr bwMode="auto">
            <a:xfrm>
              <a:off x="5611812" y="237165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5150" y="331360"/>
              <a:ext cx="1061905" cy="33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LEGEND</a:t>
              </a:r>
              <a:endParaRPr lang="en-US" sz="1400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321479" y="1702219"/>
            <a:ext cx="1295400" cy="381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31079" y="2083219"/>
            <a:ext cx="685800" cy="381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CSM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68679" y="4369219"/>
            <a:ext cx="144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DHR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Most staff but NOT in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Ed services, 0201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series positions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7679" y="1397419"/>
            <a:ext cx="1524000" cy="38100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All Personnel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9126" y="1824023"/>
            <a:ext cx="1521105" cy="381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Some Personnel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8805" y="6621447"/>
            <a:ext cx="343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itchFamily="34" charset="0"/>
              </a:rPr>
              <a:t>usarmy.jbsa.imcom-hq.mbx.mycareer29@mail.mil/(210) 466-0956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963B-F194-4F8E-9893-546E08F267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466a04-db94-49e5-8105-d7bab9bb08bc">WDMWZMKHAXP5-897278415-162</_dlc_DocId>
    <_dlc_DocIdUrl xmlns="63466a04-db94-49e5-8105-d7bab9bb08bc">
      <Url>https://army.deps.mil/Army/CMDS/OACSIM/cp29IM/_layouts/15/DocIdRedir.aspx?ID=WDMWZMKHAXP5-897278415-162</Url>
      <Description>WDMWZMKHAXP5-897278415-162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ADCBC65738242A15244A828A56B87" ma:contentTypeVersion="0" ma:contentTypeDescription="Create a new document." ma:contentTypeScope="" ma:versionID="f0e86521494c90a01d561189ff78d790">
  <xsd:schema xmlns:xsd="http://www.w3.org/2001/XMLSchema" xmlns:xs="http://www.w3.org/2001/XMLSchema" xmlns:p="http://schemas.microsoft.com/office/2006/metadata/properties" xmlns:ns2="63466a04-db94-49e5-8105-d7bab9bb08bc" targetNamespace="http://schemas.microsoft.com/office/2006/metadata/properties" ma:root="true" ma:fieldsID="f0cbda131af2fde04596fe50be54d76e" ns2:_="">
    <xsd:import namespace="63466a04-db94-49e5-8105-d7bab9bb08b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66a04-db94-49e5-8105-d7bab9bb08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C912D-75A6-4B31-904E-B0F23E4CB96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63466a04-db94-49e5-8105-d7bab9bb08b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182E07-9FDB-407C-B22C-06DE373A1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66a04-db94-49e5-8105-d7bab9bb0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FFAD7A-806B-4A08-A0B3-9A4475CC2D9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CB26AE-31D7-4B29-B3AE-F44F734AA1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25707</TotalTime>
  <Words>2481</Words>
  <Application>Microsoft Office PowerPoint</Application>
  <PresentationFormat>On-screen Show (4:3)</PresentationFormat>
  <Paragraphs>635</Paragraphs>
  <Slides>33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 Arial</vt:lpstr>
      <vt:lpstr>Arial</vt:lpstr>
      <vt:lpstr>Arial Narrow</vt:lpstr>
      <vt:lpstr>Calibri</vt:lpstr>
      <vt:lpstr>Wingdings</vt:lpstr>
      <vt:lpstr>Office Theme</vt:lpstr>
      <vt:lpstr>PowerPoint Presentation</vt:lpstr>
      <vt:lpstr>Agenda</vt:lpstr>
      <vt:lpstr>What is a career program?</vt:lpstr>
      <vt:lpstr>Army Civilian Career Programs (a/o 21 Sep 18)</vt:lpstr>
      <vt:lpstr>CP29 Mission &amp; Vision</vt:lpstr>
      <vt:lpstr>Who is CP29</vt:lpstr>
      <vt:lpstr>CP29 Occupations</vt:lpstr>
      <vt:lpstr>CP29 Occupations</vt:lpstr>
      <vt:lpstr>CP29 in the Garrison</vt:lpstr>
      <vt:lpstr>Civilian Training Sources</vt:lpstr>
      <vt:lpstr>Career Program* Plan</vt:lpstr>
      <vt:lpstr>CP29-Funded Training Opportunities</vt:lpstr>
      <vt:lpstr>CP29-Funded Training Opportunities</vt:lpstr>
      <vt:lpstr>CP29-Funded Training Opportunities</vt:lpstr>
      <vt:lpstr>CP29-Funded Training Opportunities</vt:lpstr>
      <vt:lpstr>CP29-Funded Training Opportunities</vt:lpstr>
      <vt:lpstr>CP29 Funded Training Opportunities</vt:lpstr>
      <vt:lpstr>CP29-funded TE&amp;PD timeline and process </vt:lpstr>
      <vt:lpstr>Key Dates</vt:lpstr>
      <vt:lpstr>Frequently Asked Questions</vt:lpstr>
      <vt:lpstr>PowerPoint Presentation</vt:lpstr>
      <vt:lpstr>CP29 Contact Information</vt:lpstr>
      <vt:lpstr>PowerPoint Presentation</vt:lpstr>
      <vt:lpstr>CP29 Communications</vt:lpstr>
      <vt:lpstr>Individual Development Plan (IDP)</vt:lpstr>
      <vt:lpstr>     Army Career Tracker &amp; GoArmyEd</vt:lpstr>
      <vt:lpstr>Civilian Education System (CES)</vt:lpstr>
      <vt:lpstr>SETM/ETM Programs</vt:lpstr>
      <vt:lpstr>Other DoD and Army-wide opportunities</vt:lpstr>
      <vt:lpstr>Example #1 CP 29 Career</vt:lpstr>
      <vt:lpstr>Example #2 CP 29 Career</vt:lpstr>
      <vt:lpstr>Broadening Opportunities</vt:lpstr>
      <vt:lpstr>     Free Opportunities CP29 Promotes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christina.m.overstreet.civ@mail.mil</dc:creator>
  <cp:lastModifiedBy>Weathersbee, Timothy Mr CIV USA IMCOM HQ</cp:lastModifiedBy>
  <cp:revision>784</cp:revision>
  <cp:lastPrinted>2019-02-08T13:26:54Z</cp:lastPrinted>
  <dcterms:created xsi:type="dcterms:W3CDTF">2015-03-11T17:25:15Z</dcterms:created>
  <dcterms:modified xsi:type="dcterms:W3CDTF">2019-02-08T13:29:23Z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0x010100E66ADCBC65738242A15244A828A56B87</vt:lpwstr>
  </property>
  <property fmtid="{D5CDD505-2E9C-101B-9397-08002B2CF9AE}" pid="3" name="_dlc_DocIdItemGuid">
    <vt:lpwstr>e5e0adc5-75bf-4c77-bbac-39651a22c08e</vt:lpwstr>
  </property>
</Properties>
</file>