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156"/>
  </p:notesMasterIdLst>
  <p:handoutMasterIdLst>
    <p:handoutMasterId r:id="rId157"/>
  </p:handoutMasterIdLst>
  <p:sldIdLst>
    <p:sldId id="272" r:id="rId2"/>
    <p:sldId id="504" r:id="rId3"/>
    <p:sldId id="472" r:id="rId4"/>
    <p:sldId id="471" r:id="rId5"/>
    <p:sldId id="450" r:id="rId6"/>
    <p:sldId id="274" r:id="rId7"/>
    <p:sldId id="449" r:id="rId8"/>
    <p:sldId id="451" r:id="rId9"/>
    <p:sldId id="491" r:id="rId10"/>
    <p:sldId id="448" r:id="rId11"/>
    <p:sldId id="318" r:id="rId12"/>
    <p:sldId id="312" r:id="rId13"/>
    <p:sldId id="453" r:id="rId14"/>
    <p:sldId id="454" r:id="rId15"/>
    <p:sldId id="311" r:id="rId16"/>
    <p:sldId id="455" r:id="rId17"/>
    <p:sldId id="456" r:id="rId18"/>
    <p:sldId id="306" r:id="rId19"/>
    <p:sldId id="303" r:id="rId20"/>
    <p:sldId id="457" r:id="rId21"/>
    <p:sldId id="290" r:id="rId22"/>
    <p:sldId id="277" r:id="rId23"/>
    <p:sldId id="315" r:id="rId24"/>
    <p:sldId id="316" r:id="rId25"/>
    <p:sldId id="452" r:id="rId26"/>
    <p:sldId id="294" r:id="rId27"/>
    <p:sldId id="291" r:id="rId28"/>
    <p:sldId id="288" r:id="rId29"/>
    <p:sldId id="299" r:id="rId30"/>
    <p:sldId id="301" r:id="rId31"/>
    <p:sldId id="300" r:id="rId32"/>
    <p:sldId id="309" r:id="rId33"/>
    <p:sldId id="305" r:id="rId34"/>
    <p:sldId id="320" r:id="rId35"/>
    <p:sldId id="321" r:id="rId36"/>
    <p:sldId id="322" r:id="rId37"/>
    <p:sldId id="323" r:id="rId38"/>
    <p:sldId id="324" r:id="rId39"/>
    <p:sldId id="517" r:id="rId40"/>
    <p:sldId id="326" r:id="rId41"/>
    <p:sldId id="327" r:id="rId42"/>
    <p:sldId id="328" r:id="rId43"/>
    <p:sldId id="329" r:id="rId44"/>
    <p:sldId id="330" r:id="rId45"/>
    <p:sldId id="331" r:id="rId46"/>
    <p:sldId id="332" r:id="rId47"/>
    <p:sldId id="333" r:id="rId48"/>
    <p:sldId id="334" r:id="rId49"/>
    <p:sldId id="335" r:id="rId50"/>
    <p:sldId id="336" r:id="rId51"/>
    <p:sldId id="337" r:id="rId52"/>
    <p:sldId id="494" r:id="rId53"/>
    <p:sldId id="505" r:id="rId54"/>
    <p:sldId id="495" r:id="rId55"/>
    <p:sldId id="496" r:id="rId56"/>
    <p:sldId id="497" r:id="rId57"/>
    <p:sldId id="338" r:id="rId58"/>
    <p:sldId id="498" r:id="rId59"/>
    <p:sldId id="499" r:id="rId60"/>
    <p:sldId id="500" r:id="rId61"/>
    <p:sldId id="501" r:id="rId62"/>
    <p:sldId id="343" r:id="rId63"/>
    <p:sldId id="345" r:id="rId64"/>
    <p:sldId id="347" r:id="rId65"/>
    <p:sldId id="348" r:id="rId66"/>
    <p:sldId id="349" r:id="rId67"/>
    <p:sldId id="350" r:id="rId68"/>
    <p:sldId id="351" r:id="rId69"/>
    <p:sldId id="352" r:id="rId70"/>
    <p:sldId id="354" r:id="rId71"/>
    <p:sldId id="355" r:id="rId72"/>
    <p:sldId id="356" r:id="rId73"/>
    <p:sldId id="357" r:id="rId74"/>
    <p:sldId id="358" r:id="rId75"/>
    <p:sldId id="359" r:id="rId76"/>
    <p:sldId id="360" r:id="rId77"/>
    <p:sldId id="361" r:id="rId78"/>
    <p:sldId id="362" r:id="rId79"/>
    <p:sldId id="363" r:id="rId80"/>
    <p:sldId id="364" r:id="rId81"/>
    <p:sldId id="365" r:id="rId82"/>
    <p:sldId id="366" r:id="rId83"/>
    <p:sldId id="371" r:id="rId84"/>
    <p:sldId id="373" r:id="rId85"/>
    <p:sldId id="374" r:id="rId86"/>
    <p:sldId id="375" r:id="rId87"/>
    <p:sldId id="459" r:id="rId88"/>
    <p:sldId id="475" r:id="rId89"/>
    <p:sldId id="378" r:id="rId90"/>
    <p:sldId id="379" r:id="rId91"/>
    <p:sldId id="380" r:id="rId92"/>
    <p:sldId id="518" r:id="rId93"/>
    <p:sldId id="382" r:id="rId94"/>
    <p:sldId id="383" r:id="rId95"/>
    <p:sldId id="384" r:id="rId96"/>
    <p:sldId id="385" r:id="rId97"/>
    <p:sldId id="386" r:id="rId98"/>
    <p:sldId id="387" r:id="rId99"/>
    <p:sldId id="388" r:id="rId100"/>
    <p:sldId id="389" r:id="rId101"/>
    <p:sldId id="393" r:id="rId102"/>
    <p:sldId id="390" r:id="rId103"/>
    <p:sldId id="391" r:id="rId104"/>
    <p:sldId id="392" r:id="rId105"/>
    <p:sldId id="503" r:id="rId106"/>
    <p:sldId id="515" r:id="rId107"/>
    <p:sldId id="394" r:id="rId108"/>
    <p:sldId id="502" r:id="rId109"/>
    <p:sldId id="395" r:id="rId110"/>
    <p:sldId id="399" r:id="rId111"/>
    <p:sldId id="400" r:id="rId112"/>
    <p:sldId id="401" r:id="rId113"/>
    <p:sldId id="402" r:id="rId114"/>
    <p:sldId id="403" r:id="rId115"/>
    <p:sldId id="408" r:id="rId116"/>
    <p:sldId id="409" r:id="rId117"/>
    <p:sldId id="461" r:id="rId118"/>
    <p:sldId id="412" r:id="rId119"/>
    <p:sldId id="413" r:id="rId120"/>
    <p:sldId id="414" r:id="rId121"/>
    <p:sldId id="415" r:id="rId122"/>
    <p:sldId id="416" r:id="rId123"/>
    <p:sldId id="418" r:id="rId124"/>
    <p:sldId id="420" r:id="rId125"/>
    <p:sldId id="422" r:id="rId126"/>
    <p:sldId id="424" r:id="rId127"/>
    <p:sldId id="426" r:id="rId128"/>
    <p:sldId id="484" r:id="rId129"/>
    <p:sldId id="485" r:id="rId130"/>
    <p:sldId id="513" r:id="rId131"/>
    <p:sldId id="507" r:id="rId132"/>
    <p:sldId id="427" r:id="rId133"/>
    <p:sldId id="428" r:id="rId134"/>
    <p:sldId id="462" r:id="rId135"/>
    <p:sldId id="464" r:id="rId136"/>
    <p:sldId id="479" r:id="rId137"/>
    <p:sldId id="433" r:id="rId138"/>
    <p:sldId id="434" r:id="rId139"/>
    <p:sldId id="465" r:id="rId140"/>
    <p:sldId id="514" r:id="rId141"/>
    <p:sldId id="516" r:id="rId142"/>
    <p:sldId id="436" r:id="rId143"/>
    <p:sldId id="437" r:id="rId144"/>
    <p:sldId id="438" r:id="rId145"/>
    <p:sldId id="440" r:id="rId146"/>
    <p:sldId id="441" r:id="rId147"/>
    <p:sldId id="442" r:id="rId148"/>
    <p:sldId id="443" r:id="rId149"/>
    <p:sldId id="444" r:id="rId150"/>
    <p:sldId id="445" r:id="rId151"/>
    <p:sldId id="468" r:id="rId152"/>
    <p:sldId id="469" r:id="rId153"/>
    <p:sldId id="474" r:id="rId154"/>
    <p:sldId id="470" r:id="rId155"/>
  </p:sldIdLst>
  <p:sldSz cx="9144000" cy="6858000" type="screen4x3"/>
  <p:notesSz cx="6858000" cy="9144000"/>
  <p:custDataLst>
    <p:tags r:id="rId158"/>
  </p:custDataLst>
  <p:defaultTextStyle>
    <a:defPPr>
      <a:defRPr lang="en-US"/>
    </a:defPPr>
    <a:lvl1pPr algn="l" rtl="0" eaLnBrk="0" fontAlgn="base" hangingPunct="0">
      <a:spcBef>
        <a:spcPct val="0"/>
      </a:spcBef>
      <a:spcAft>
        <a:spcPct val="0"/>
      </a:spcAft>
      <a:defRPr kern="1200">
        <a:solidFill>
          <a:schemeClr val="tx1"/>
        </a:solidFill>
        <a:latin typeface="Palatino Linotype" panose="02040502050505030304" pitchFamily="18" charset="0"/>
        <a:ea typeface="+mn-ea"/>
        <a:cs typeface="+mn-cs"/>
      </a:defRPr>
    </a:lvl1pPr>
    <a:lvl2pPr marL="457200" algn="l" rtl="0" eaLnBrk="0" fontAlgn="base" hangingPunct="0">
      <a:spcBef>
        <a:spcPct val="0"/>
      </a:spcBef>
      <a:spcAft>
        <a:spcPct val="0"/>
      </a:spcAft>
      <a:defRPr kern="1200">
        <a:solidFill>
          <a:schemeClr val="tx1"/>
        </a:solidFill>
        <a:latin typeface="Palatino Linotype" panose="02040502050505030304" pitchFamily="18" charset="0"/>
        <a:ea typeface="+mn-ea"/>
        <a:cs typeface="+mn-cs"/>
      </a:defRPr>
    </a:lvl2pPr>
    <a:lvl3pPr marL="914400" algn="l" rtl="0" eaLnBrk="0" fontAlgn="base" hangingPunct="0">
      <a:spcBef>
        <a:spcPct val="0"/>
      </a:spcBef>
      <a:spcAft>
        <a:spcPct val="0"/>
      </a:spcAft>
      <a:defRPr kern="1200">
        <a:solidFill>
          <a:schemeClr val="tx1"/>
        </a:solidFill>
        <a:latin typeface="Palatino Linotype" panose="02040502050505030304" pitchFamily="18" charset="0"/>
        <a:ea typeface="+mn-ea"/>
        <a:cs typeface="+mn-cs"/>
      </a:defRPr>
    </a:lvl3pPr>
    <a:lvl4pPr marL="1371600" algn="l" rtl="0" eaLnBrk="0" fontAlgn="base" hangingPunct="0">
      <a:spcBef>
        <a:spcPct val="0"/>
      </a:spcBef>
      <a:spcAft>
        <a:spcPct val="0"/>
      </a:spcAft>
      <a:defRPr kern="1200">
        <a:solidFill>
          <a:schemeClr val="tx1"/>
        </a:solidFill>
        <a:latin typeface="Palatino Linotype" panose="02040502050505030304" pitchFamily="18" charset="0"/>
        <a:ea typeface="+mn-ea"/>
        <a:cs typeface="+mn-cs"/>
      </a:defRPr>
    </a:lvl4pPr>
    <a:lvl5pPr marL="1828800" algn="l" rtl="0" eaLnBrk="0" fontAlgn="base" hangingPunct="0">
      <a:spcBef>
        <a:spcPct val="0"/>
      </a:spcBef>
      <a:spcAft>
        <a:spcPct val="0"/>
      </a:spcAft>
      <a:defRPr kern="1200">
        <a:solidFill>
          <a:schemeClr val="tx1"/>
        </a:solidFill>
        <a:latin typeface="Palatino Linotype" panose="02040502050505030304" pitchFamily="18" charset="0"/>
        <a:ea typeface="+mn-ea"/>
        <a:cs typeface="+mn-cs"/>
      </a:defRPr>
    </a:lvl5pPr>
    <a:lvl6pPr marL="2286000" algn="l" defTabSz="914400" rtl="0" eaLnBrk="1" latinLnBrk="0" hangingPunct="1">
      <a:defRPr kern="1200">
        <a:solidFill>
          <a:schemeClr val="tx1"/>
        </a:solidFill>
        <a:latin typeface="Palatino Linotype" panose="02040502050505030304" pitchFamily="18" charset="0"/>
        <a:ea typeface="+mn-ea"/>
        <a:cs typeface="+mn-cs"/>
      </a:defRPr>
    </a:lvl6pPr>
    <a:lvl7pPr marL="2743200" algn="l" defTabSz="914400" rtl="0" eaLnBrk="1" latinLnBrk="0" hangingPunct="1">
      <a:defRPr kern="1200">
        <a:solidFill>
          <a:schemeClr val="tx1"/>
        </a:solidFill>
        <a:latin typeface="Palatino Linotype" panose="02040502050505030304" pitchFamily="18" charset="0"/>
        <a:ea typeface="+mn-ea"/>
        <a:cs typeface="+mn-cs"/>
      </a:defRPr>
    </a:lvl7pPr>
    <a:lvl8pPr marL="3200400" algn="l" defTabSz="914400" rtl="0" eaLnBrk="1" latinLnBrk="0" hangingPunct="1">
      <a:defRPr kern="1200">
        <a:solidFill>
          <a:schemeClr val="tx1"/>
        </a:solidFill>
        <a:latin typeface="Palatino Linotype" panose="02040502050505030304" pitchFamily="18" charset="0"/>
        <a:ea typeface="+mn-ea"/>
        <a:cs typeface="+mn-cs"/>
      </a:defRPr>
    </a:lvl8pPr>
    <a:lvl9pPr marL="3657600" algn="l" defTabSz="914400" rtl="0" eaLnBrk="1" latinLnBrk="0" hangingPunct="1">
      <a:defRPr kern="1200">
        <a:solidFill>
          <a:schemeClr val="tx1"/>
        </a:solidFill>
        <a:latin typeface="Palatino Linotype" panose="0204050205050503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3DC53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98" autoAdjust="0"/>
    <p:restoredTop sz="94434" autoAdjust="0"/>
  </p:normalViewPr>
  <p:slideViewPr>
    <p:cSldViewPr snapToGrid="0">
      <p:cViewPr varScale="1">
        <p:scale>
          <a:sx n="61" d="100"/>
          <a:sy n="61" d="100"/>
        </p:scale>
        <p:origin x="1446" y="60"/>
      </p:cViewPr>
      <p:guideLst>
        <p:guide orient="horz" pos="2160"/>
        <p:guide pos="2880"/>
      </p:guideLst>
    </p:cSldViewPr>
  </p:slideViewPr>
  <p:notesTextViewPr>
    <p:cViewPr>
      <p:scale>
        <a:sx n="3" d="2"/>
        <a:sy n="3" d="2"/>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ags" Target="tags/tag1.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ata2.xml.rels><?xml version="1.0" encoding="UTF-8" standalone="yes"?>
<Relationships xmlns="http://schemas.openxmlformats.org/package/2006/relationships"><Relationship Id="rId1" Type="http://schemas.openxmlformats.org/officeDocument/2006/relationships/image" Target="../media/image8.jpeg"/></Relationships>
</file>

<file path=ppt/diagrams/_rels/data3.xml.rels><?xml version="1.0" encoding="UTF-8" standalone="yes"?>
<Relationships xmlns="http://schemas.openxmlformats.org/package/2006/relationships"><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F99284-BBB4-4F93-B661-B0DC2721CE11}" type="doc">
      <dgm:prSet loTypeId="urn:microsoft.com/office/officeart/2005/8/layout/hList2#2" loCatId="list" qsTypeId="urn:microsoft.com/office/officeart/2005/8/quickstyle/simple5" qsCatId="simple" csTypeId="urn:microsoft.com/office/officeart/2005/8/colors/accent6_3" csCatId="accent6" phldr="1"/>
      <dgm:spPr/>
      <dgm:t>
        <a:bodyPr/>
        <a:lstStyle/>
        <a:p>
          <a:endParaRPr lang="en-US"/>
        </a:p>
      </dgm:t>
    </dgm:pt>
    <dgm:pt modelId="{32DC5996-3328-403F-B418-8E9A8A6936FF}">
      <dgm:prSet phldrT="[Text]"/>
      <dgm:spPr/>
      <dgm:t>
        <a:bodyPr/>
        <a:lstStyle/>
        <a:p>
          <a:r>
            <a:rPr lang="en-US" dirty="0" smtClean="0"/>
            <a:t>Category</a:t>
          </a:r>
          <a:endParaRPr lang="en-US" dirty="0"/>
        </a:p>
      </dgm:t>
    </dgm:pt>
    <dgm:pt modelId="{42B49407-AB60-4A4D-9CF5-3A7FE56903DC}" type="parTrans" cxnId="{2CC2A9AF-8E6E-4395-AF60-B015AF9BE433}">
      <dgm:prSet/>
      <dgm:spPr/>
      <dgm:t>
        <a:bodyPr/>
        <a:lstStyle/>
        <a:p>
          <a:endParaRPr lang="en-US"/>
        </a:p>
      </dgm:t>
    </dgm:pt>
    <dgm:pt modelId="{8D7B9D45-B147-41B8-A97A-C9AA1066BEE8}" type="sibTrans" cxnId="{2CC2A9AF-8E6E-4395-AF60-B015AF9BE433}">
      <dgm:prSet/>
      <dgm:spPr/>
      <dgm:t>
        <a:bodyPr/>
        <a:lstStyle/>
        <a:p>
          <a:endParaRPr lang="en-US"/>
        </a:p>
      </dgm:t>
    </dgm:pt>
    <dgm:pt modelId="{F8F6068E-45DD-4DA4-9142-6A6EB297CB83}">
      <dgm:prSet phldrT="[Text]" custT="1"/>
      <dgm:spPr/>
      <dgm:t>
        <a:bodyPr/>
        <a:lstStyle/>
        <a:p>
          <a:r>
            <a:rPr lang="en-US" sz="1600" b="1" dirty="0" smtClean="0"/>
            <a:t>Mission Sustaining Activities</a:t>
          </a:r>
          <a:endParaRPr lang="en-US" sz="1600" b="1" dirty="0"/>
        </a:p>
      </dgm:t>
    </dgm:pt>
    <dgm:pt modelId="{691BED40-631C-4324-AE07-EC4DC279B758}" type="parTrans" cxnId="{0E5D3F92-D2BA-4D92-8288-0CDBB888727D}">
      <dgm:prSet/>
      <dgm:spPr/>
      <dgm:t>
        <a:bodyPr/>
        <a:lstStyle/>
        <a:p>
          <a:endParaRPr lang="en-US"/>
        </a:p>
      </dgm:t>
    </dgm:pt>
    <dgm:pt modelId="{8078EBAC-0B2E-4508-85ED-574A67A6E2CF}" type="sibTrans" cxnId="{0E5D3F92-D2BA-4D92-8288-0CDBB888727D}">
      <dgm:prSet/>
      <dgm:spPr/>
      <dgm:t>
        <a:bodyPr/>
        <a:lstStyle/>
        <a:p>
          <a:endParaRPr lang="en-US"/>
        </a:p>
      </dgm:t>
    </dgm:pt>
    <dgm:pt modelId="{95B1CA5B-8135-483A-AC57-A4CF8D931CFD}">
      <dgm:prSet phldrT="[Text]" custT="1"/>
      <dgm:spPr/>
      <dgm:t>
        <a:bodyPr/>
        <a:lstStyle/>
        <a:p>
          <a:r>
            <a:rPr lang="en-US" sz="1600" dirty="0" smtClean="0"/>
            <a:t>Critical for retention and readiness of Soldiers</a:t>
          </a:r>
          <a:endParaRPr lang="en-US" sz="1600" dirty="0"/>
        </a:p>
      </dgm:t>
    </dgm:pt>
    <dgm:pt modelId="{BB083ED8-4BF6-4972-976A-5582A719CDC8}" type="parTrans" cxnId="{02959AD1-BAFD-43DE-A63B-5DB0BF3D5809}">
      <dgm:prSet/>
      <dgm:spPr/>
      <dgm:t>
        <a:bodyPr/>
        <a:lstStyle/>
        <a:p>
          <a:endParaRPr lang="en-US"/>
        </a:p>
      </dgm:t>
    </dgm:pt>
    <dgm:pt modelId="{37A38A52-07AD-4CAA-8898-E3401F589921}" type="sibTrans" cxnId="{02959AD1-BAFD-43DE-A63B-5DB0BF3D5809}">
      <dgm:prSet/>
      <dgm:spPr/>
      <dgm:t>
        <a:bodyPr/>
        <a:lstStyle/>
        <a:p>
          <a:endParaRPr lang="en-US"/>
        </a:p>
      </dgm:t>
    </dgm:pt>
    <dgm:pt modelId="{5752672E-8015-4FB5-9C7A-7243CD864A67}">
      <dgm:prSet phldrT="[Text]"/>
      <dgm:spPr/>
      <dgm:t>
        <a:bodyPr/>
        <a:lstStyle/>
        <a:p>
          <a:r>
            <a:rPr lang="en-US" dirty="0" smtClean="0"/>
            <a:t>Category</a:t>
          </a:r>
          <a:endParaRPr lang="en-US" dirty="0"/>
        </a:p>
      </dgm:t>
    </dgm:pt>
    <dgm:pt modelId="{72D5D54F-D8E2-46E8-8C1E-91B3DD1305F6}" type="parTrans" cxnId="{727B088B-4063-4F53-A197-6BEA53C7F35E}">
      <dgm:prSet/>
      <dgm:spPr/>
      <dgm:t>
        <a:bodyPr/>
        <a:lstStyle/>
        <a:p>
          <a:endParaRPr lang="en-US"/>
        </a:p>
      </dgm:t>
    </dgm:pt>
    <dgm:pt modelId="{1084DFD4-D83B-4058-863D-063364E22DD6}" type="sibTrans" cxnId="{727B088B-4063-4F53-A197-6BEA53C7F35E}">
      <dgm:prSet/>
      <dgm:spPr/>
      <dgm:t>
        <a:bodyPr/>
        <a:lstStyle/>
        <a:p>
          <a:endParaRPr lang="en-US"/>
        </a:p>
      </dgm:t>
    </dgm:pt>
    <dgm:pt modelId="{49B6083A-B0A4-4477-9D30-B1E1E44CD75E}">
      <dgm:prSet phldrT="[Text]" custT="1"/>
      <dgm:spPr/>
      <dgm:t>
        <a:bodyPr/>
        <a:lstStyle/>
        <a:p>
          <a:r>
            <a:rPr lang="en-US" sz="1600" b="1" dirty="0" smtClean="0"/>
            <a:t>Enhanced Community Support Activities</a:t>
          </a:r>
          <a:endParaRPr lang="en-US" sz="1600" b="1" dirty="0"/>
        </a:p>
      </dgm:t>
    </dgm:pt>
    <dgm:pt modelId="{70F5218B-288C-45DD-B102-E14BD93B33A4}" type="parTrans" cxnId="{59702B0F-0C69-4572-BF43-1456D78FE0FE}">
      <dgm:prSet/>
      <dgm:spPr/>
      <dgm:t>
        <a:bodyPr/>
        <a:lstStyle/>
        <a:p>
          <a:endParaRPr lang="en-US"/>
        </a:p>
      </dgm:t>
    </dgm:pt>
    <dgm:pt modelId="{35D1C480-1A40-44BB-B80B-B43D00603B09}" type="sibTrans" cxnId="{59702B0F-0C69-4572-BF43-1456D78FE0FE}">
      <dgm:prSet/>
      <dgm:spPr/>
      <dgm:t>
        <a:bodyPr/>
        <a:lstStyle/>
        <a:p>
          <a:endParaRPr lang="en-US"/>
        </a:p>
      </dgm:t>
    </dgm:pt>
    <dgm:pt modelId="{591F3C39-0017-49DE-B9E6-09D290DB1DCE}">
      <dgm:prSet phldrT="[Text]"/>
      <dgm:spPr/>
      <dgm:t>
        <a:bodyPr/>
        <a:lstStyle/>
        <a:p>
          <a:r>
            <a:rPr lang="en-US" dirty="0" smtClean="0"/>
            <a:t>Category</a:t>
          </a:r>
          <a:endParaRPr lang="en-US" dirty="0"/>
        </a:p>
      </dgm:t>
    </dgm:pt>
    <dgm:pt modelId="{DD8D6282-CAF8-4B7E-82D0-E1DDE653B824}" type="parTrans" cxnId="{FC00F439-0502-4DB3-802A-1F62CEF50780}">
      <dgm:prSet/>
      <dgm:spPr/>
      <dgm:t>
        <a:bodyPr/>
        <a:lstStyle/>
        <a:p>
          <a:endParaRPr lang="en-US"/>
        </a:p>
      </dgm:t>
    </dgm:pt>
    <dgm:pt modelId="{541B8F7B-8F88-415B-AA55-277296AFEE06}" type="sibTrans" cxnId="{FC00F439-0502-4DB3-802A-1F62CEF50780}">
      <dgm:prSet/>
      <dgm:spPr/>
      <dgm:t>
        <a:bodyPr/>
        <a:lstStyle/>
        <a:p>
          <a:endParaRPr lang="en-US"/>
        </a:p>
      </dgm:t>
    </dgm:pt>
    <dgm:pt modelId="{073B5FC4-B295-47E4-A7BB-335B091A6977}">
      <dgm:prSet phldrT="[Text]" custT="1"/>
      <dgm:spPr/>
      <dgm:t>
        <a:bodyPr/>
        <a:lstStyle/>
        <a:p>
          <a:r>
            <a:rPr lang="en-US" sz="1600" b="1" dirty="0" smtClean="0"/>
            <a:t>Business Activities</a:t>
          </a:r>
          <a:endParaRPr lang="en-US" sz="1600" dirty="0"/>
        </a:p>
      </dgm:t>
    </dgm:pt>
    <dgm:pt modelId="{956371DB-F541-4718-950A-C9F8905FABAA}" type="parTrans" cxnId="{A96E56AD-0D21-4DA1-B4FF-6CA52D8CE9A0}">
      <dgm:prSet/>
      <dgm:spPr/>
      <dgm:t>
        <a:bodyPr/>
        <a:lstStyle/>
        <a:p>
          <a:endParaRPr lang="en-US"/>
        </a:p>
      </dgm:t>
    </dgm:pt>
    <dgm:pt modelId="{12FF1212-2C76-42EC-BF39-A0C803F0ADD4}" type="sibTrans" cxnId="{A96E56AD-0D21-4DA1-B4FF-6CA52D8CE9A0}">
      <dgm:prSet/>
      <dgm:spPr/>
      <dgm:t>
        <a:bodyPr/>
        <a:lstStyle/>
        <a:p>
          <a:endParaRPr lang="en-US"/>
        </a:p>
      </dgm:t>
    </dgm:pt>
    <dgm:pt modelId="{F224D187-B2EA-4669-AEF7-36BF6A5BDBC5}">
      <dgm:prSet phldrT="[Text]" custT="1"/>
      <dgm:spPr/>
      <dgm:t>
        <a:bodyPr/>
        <a:lstStyle/>
        <a:p>
          <a:r>
            <a:rPr lang="en-US" sz="1600" dirty="0" smtClean="0"/>
            <a:t>Little or no ability to generate NAF $ </a:t>
          </a:r>
          <a:endParaRPr lang="en-US" sz="1600" dirty="0"/>
        </a:p>
      </dgm:t>
    </dgm:pt>
    <dgm:pt modelId="{C412DBC0-6E48-4DF3-AA37-E09D06ADB6D1}" type="parTrans" cxnId="{B031B572-3067-4B43-8556-09E34A41C8E7}">
      <dgm:prSet/>
      <dgm:spPr/>
      <dgm:t>
        <a:bodyPr/>
        <a:lstStyle/>
        <a:p>
          <a:endParaRPr lang="en-US"/>
        </a:p>
      </dgm:t>
    </dgm:pt>
    <dgm:pt modelId="{E3BEC983-7114-4A5C-B6AE-363A6F8AD544}" type="sibTrans" cxnId="{B031B572-3067-4B43-8556-09E34A41C8E7}">
      <dgm:prSet/>
      <dgm:spPr/>
      <dgm:t>
        <a:bodyPr/>
        <a:lstStyle/>
        <a:p>
          <a:endParaRPr lang="en-US"/>
        </a:p>
      </dgm:t>
    </dgm:pt>
    <dgm:pt modelId="{75E7D7B7-7086-4BD7-B7A1-D7E125873497}">
      <dgm:prSet phldrT="[Text]" custT="1"/>
      <dgm:spPr/>
      <dgm:t>
        <a:bodyPr/>
        <a:lstStyle/>
        <a:p>
          <a:r>
            <a:rPr lang="en-US" sz="1600" dirty="0" smtClean="0"/>
            <a:t>Examples: Libraries, recreation centers, and fitness/sports operations</a:t>
          </a:r>
          <a:endParaRPr lang="en-US" sz="1600" dirty="0"/>
        </a:p>
      </dgm:t>
    </dgm:pt>
    <dgm:pt modelId="{1335245C-1EC4-412E-AFEE-1B861137BF85}" type="parTrans" cxnId="{B0545BF6-B82C-4325-8FA6-6B9E13797824}">
      <dgm:prSet/>
      <dgm:spPr/>
      <dgm:t>
        <a:bodyPr/>
        <a:lstStyle/>
        <a:p>
          <a:endParaRPr lang="en-US"/>
        </a:p>
      </dgm:t>
    </dgm:pt>
    <dgm:pt modelId="{13F2DC80-04BB-48C6-BF86-3BDF518F378A}" type="sibTrans" cxnId="{B0545BF6-B82C-4325-8FA6-6B9E13797824}">
      <dgm:prSet/>
      <dgm:spPr/>
      <dgm:t>
        <a:bodyPr/>
        <a:lstStyle/>
        <a:p>
          <a:endParaRPr lang="en-US"/>
        </a:p>
      </dgm:t>
    </dgm:pt>
    <dgm:pt modelId="{8AD9D2F2-E9C8-4551-97F9-B63924667658}">
      <dgm:prSet custT="1"/>
      <dgm:spPr/>
      <dgm:t>
        <a:bodyPr/>
        <a:lstStyle/>
        <a:p>
          <a:r>
            <a:rPr lang="en-US" sz="1600" dirty="0" smtClean="0"/>
            <a:t>Examples: CYS, arts and crafts, auto crafts, bowling centers with 16 or less lanes, &amp; outdoor recreation services</a:t>
          </a:r>
          <a:endParaRPr lang="en-US" sz="1600" dirty="0"/>
        </a:p>
      </dgm:t>
    </dgm:pt>
    <dgm:pt modelId="{4350AA6F-2A03-4708-ACA8-6D55093F75EB}" type="parTrans" cxnId="{418DFA91-43A9-4280-B663-8BC3DDF3C867}">
      <dgm:prSet/>
      <dgm:spPr/>
      <dgm:t>
        <a:bodyPr/>
        <a:lstStyle/>
        <a:p>
          <a:endParaRPr lang="en-US"/>
        </a:p>
      </dgm:t>
    </dgm:pt>
    <dgm:pt modelId="{5DED6072-F65C-4B12-A2F9-FF5C108C5110}" type="sibTrans" cxnId="{418DFA91-43A9-4280-B663-8BC3DDF3C867}">
      <dgm:prSet/>
      <dgm:spPr/>
      <dgm:t>
        <a:bodyPr/>
        <a:lstStyle/>
        <a:p>
          <a:endParaRPr lang="en-US"/>
        </a:p>
      </dgm:t>
    </dgm:pt>
    <dgm:pt modelId="{C9D6EFE9-9148-4327-B894-0ABE85F054D3}">
      <dgm:prSet phldrT="[Text]" custT="1"/>
      <dgm:spPr/>
      <dgm:t>
        <a:bodyPr/>
        <a:lstStyle/>
        <a:p>
          <a:r>
            <a:rPr lang="en-US" sz="1600" dirty="0" smtClean="0"/>
            <a:t>Have potential to raise a limited amount of NAF $, but lack the ability to sustain themselves based purely on their business.</a:t>
          </a:r>
          <a:endParaRPr lang="en-US" sz="1600" dirty="0"/>
        </a:p>
      </dgm:t>
    </dgm:pt>
    <dgm:pt modelId="{097B107E-94AD-43D6-872D-3826A81A3B05}" type="parTrans" cxnId="{DA27815B-BADA-4B82-86FA-9569F7FE9E79}">
      <dgm:prSet/>
      <dgm:spPr/>
      <dgm:t>
        <a:bodyPr/>
        <a:lstStyle/>
        <a:p>
          <a:endParaRPr lang="en-US"/>
        </a:p>
      </dgm:t>
    </dgm:pt>
    <dgm:pt modelId="{DE1A746E-47F8-433A-A5D4-D5D08620576E}" type="sibTrans" cxnId="{DA27815B-BADA-4B82-86FA-9569F7FE9E79}">
      <dgm:prSet/>
      <dgm:spPr/>
      <dgm:t>
        <a:bodyPr/>
        <a:lstStyle/>
        <a:p>
          <a:endParaRPr lang="en-US"/>
        </a:p>
      </dgm:t>
    </dgm:pt>
    <dgm:pt modelId="{DBA1DC01-74F0-4CF3-85D0-60D9830D3299}">
      <dgm:prSet custT="1"/>
      <dgm:spPr/>
      <dgm:t>
        <a:bodyPr/>
        <a:lstStyle/>
        <a:p>
          <a:r>
            <a:rPr lang="en-US" sz="1600" dirty="0" smtClean="0"/>
            <a:t>Examples:  Clubs, golf courses, &amp; bowling centers</a:t>
          </a:r>
          <a:endParaRPr lang="en-US" sz="1600" dirty="0"/>
        </a:p>
      </dgm:t>
    </dgm:pt>
    <dgm:pt modelId="{1727F48B-93F1-475C-AF6F-6382CD384EF8}" type="parTrans" cxnId="{088BDE27-0A10-4569-84B4-6B3006AF715C}">
      <dgm:prSet/>
      <dgm:spPr/>
      <dgm:t>
        <a:bodyPr/>
        <a:lstStyle/>
        <a:p>
          <a:endParaRPr lang="en-US"/>
        </a:p>
      </dgm:t>
    </dgm:pt>
    <dgm:pt modelId="{D96FB547-F8F1-411E-84B7-6B9016445CD7}" type="sibTrans" cxnId="{088BDE27-0A10-4569-84B4-6B3006AF715C}">
      <dgm:prSet/>
      <dgm:spPr/>
      <dgm:t>
        <a:bodyPr/>
        <a:lstStyle/>
        <a:p>
          <a:endParaRPr lang="en-US"/>
        </a:p>
      </dgm:t>
    </dgm:pt>
    <dgm:pt modelId="{B4B85267-E124-4F86-A9AE-9F61DA8E844B}">
      <dgm:prSet phldrT="[Text]" custT="1"/>
      <dgm:spPr/>
      <dgm:t>
        <a:bodyPr/>
        <a:lstStyle/>
        <a:p>
          <a:r>
            <a:rPr lang="en-US" sz="1600" dirty="0" smtClean="0"/>
            <a:t>Business activities with highest capability of generating revenues</a:t>
          </a:r>
          <a:endParaRPr lang="en-US" sz="1600" dirty="0"/>
        </a:p>
      </dgm:t>
    </dgm:pt>
    <dgm:pt modelId="{1C29705C-3636-4BC2-99BC-3B8DAFDCE41F}" type="parTrans" cxnId="{D4F2DD5D-CBF3-47EE-9B3F-5CE15DD3B615}">
      <dgm:prSet/>
      <dgm:spPr/>
      <dgm:t>
        <a:bodyPr/>
        <a:lstStyle/>
        <a:p>
          <a:endParaRPr lang="en-US"/>
        </a:p>
      </dgm:t>
    </dgm:pt>
    <dgm:pt modelId="{965506D4-8FA3-4B93-B2F3-56E0E0740CA9}" type="sibTrans" cxnId="{D4F2DD5D-CBF3-47EE-9B3F-5CE15DD3B615}">
      <dgm:prSet/>
      <dgm:spPr/>
      <dgm:t>
        <a:bodyPr/>
        <a:lstStyle/>
        <a:p>
          <a:endParaRPr lang="en-US"/>
        </a:p>
      </dgm:t>
    </dgm:pt>
    <dgm:pt modelId="{DB77E17A-A014-4832-89BD-F00BF5F52CAB}">
      <dgm:prSet phldrT="[Text]" custT="1"/>
      <dgm:spPr/>
      <dgm:t>
        <a:bodyPr/>
        <a:lstStyle/>
        <a:p>
          <a:r>
            <a:rPr lang="en-US" sz="1600" dirty="0" smtClean="0"/>
            <a:t>Some exceptions for remote sites &amp; OCONUS installations</a:t>
          </a:r>
          <a:endParaRPr lang="en-US" sz="1600" dirty="0"/>
        </a:p>
      </dgm:t>
    </dgm:pt>
    <dgm:pt modelId="{1836F21E-87A5-43D4-92AE-894C10EC35ED}" type="parTrans" cxnId="{F60E2D46-C4FA-4D6F-8855-259498A3437F}">
      <dgm:prSet/>
      <dgm:spPr/>
      <dgm:t>
        <a:bodyPr/>
        <a:lstStyle/>
        <a:p>
          <a:endParaRPr lang="en-US"/>
        </a:p>
      </dgm:t>
    </dgm:pt>
    <dgm:pt modelId="{EA841F74-3CD0-492D-9414-FA1D6811FC41}" type="sibTrans" cxnId="{F60E2D46-C4FA-4D6F-8855-259498A3437F}">
      <dgm:prSet/>
      <dgm:spPr/>
      <dgm:t>
        <a:bodyPr/>
        <a:lstStyle/>
        <a:p>
          <a:endParaRPr lang="en-US"/>
        </a:p>
      </dgm:t>
    </dgm:pt>
    <dgm:pt modelId="{67F86B02-21E1-47E5-9E2A-D36F0727F3A9}">
      <dgm:prSet phldrT="[Text]" custT="1"/>
      <dgm:spPr/>
      <dgm:t>
        <a:bodyPr/>
        <a:lstStyle/>
        <a:p>
          <a:r>
            <a:rPr lang="en-US" sz="1600" b="1" smtClean="0"/>
            <a:t>MIX APF &amp; NAF</a:t>
          </a:r>
          <a:endParaRPr lang="en-US" sz="1600" b="1" dirty="0"/>
        </a:p>
      </dgm:t>
    </dgm:pt>
    <dgm:pt modelId="{CAA22A9B-4E1A-4C71-A49C-D2B6930299C2}" type="parTrans" cxnId="{7D192E45-1629-42E4-AEA6-9CC023F9CA33}">
      <dgm:prSet/>
      <dgm:spPr/>
      <dgm:t>
        <a:bodyPr/>
        <a:lstStyle/>
        <a:p>
          <a:endParaRPr lang="en-US"/>
        </a:p>
      </dgm:t>
    </dgm:pt>
    <dgm:pt modelId="{F74690EF-1EB5-4EE2-9FF0-DE6FB4C110A8}" type="sibTrans" cxnId="{7D192E45-1629-42E4-AEA6-9CC023F9CA33}">
      <dgm:prSet/>
      <dgm:spPr/>
      <dgm:t>
        <a:bodyPr/>
        <a:lstStyle/>
        <a:p>
          <a:endParaRPr lang="en-US"/>
        </a:p>
      </dgm:t>
    </dgm:pt>
    <dgm:pt modelId="{D6758B51-B5B3-46CC-9ED7-575F306FEF50}">
      <dgm:prSet phldrT="[Text]" custT="1"/>
      <dgm:spPr/>
      <dgm:t>
        <a:bodyPr/>
        <a:lstStyle/>
        <a:p>
          <a:r>
            <a:rPr lang="en-US" sz="1600" b="1" smtClean="0"/>
            <a:t>Authorized 100 % APF</a:t>
          </a:r>
          <a:endParaRPr lang="en-US" sz="1600" b="1" dirty="0"/>
        </a:p>
      </dgm:t>
    </dgm:pt>
    <dgm:pt modelId="{C72577FF-6474-4556-98DF-4D58EF915A39}" type="parTrans" cxnId="{EA9193BC-F86A-4EAF-8E5E-B54527A8B27D}">
      <dgm:prSet/>
      <dgm:spPr/>
      <dgm:t>
        <a:bodyPr/>
        <a:lstStyle/>
        <a:p>
          <a:endParaRPr lang="en-US"/>
        </a:p>
      </dgm:t>
    </dgm:pt>
    <dgm:pt modelId="{E8B7B8C8-BB85-40D5-9D09-F152353A3A0C}" type="sibTrans" cxnId="{EA9193BC-F86A-4EAF-8E5E-B54527A8B27D}">
      <dgm:prSet/>
      <dgm:spPr/>
      <dgm:t>
        <a:bodyPr/>
        <a:lstStyle/>
        <a:p>
          <a:endParaRPr lang="en-US"/>
        </a:p>
      </dgm:t>
    </dgm:pt>
    <dgm:pt modelId="{1ACEAC4C-7EDD-4A71-A648-F4E8288F3119}">
      <dgm:prSet phldrT="[Text]" custT="1"/>
      <dgm:spPr/>
      <dgm:t>
        <a:bodyPr/>
        <a:lstStyle/>
        <a:p>
          <a:r>
            <a:rPr lang="en-US" sz="1600" b="1" smtClean="0"/>
            <a:t>NAF FUNDED</a:t>
          </a:r>
          <a:endParaRPr lang="en-US" sz="1400" b="1" dirty="0"/>
        </a:p>
      </dgm:t>
    </dgm:pt>
    <dgm:pt modelId="{6A3F049F-4DC8-4B3E-97C9-711B224282CB}" type="parTrans" cxnId="{E6CD33B9-FD9B-40E6-9E06-3A6B188EB293}">
      <dgm:prSet/>
      <dgm:spPr/>
      <dgm:t>
        <a:bodyPr/>
        <a:lstStyle/>
        <a:p>
          <a:endParaRPr lang="en-US"/>
        </a:p>
      </dgm:t>
    </dgm:pt>
    <dgm:pt modelId="{7834E728-8EF1-4C39-8472-AA08C3B2A057}" type="sibTrans" cxnId="{E6CD33B9-FD9B-40E6-9E06-3A6B188EB293}">
      <dgm:prSet/>
      <dgm:spPr/>
      <dgm:t>
        <a:bodyPr/>
        <a:lstStyle/>
        <a:p>
          <a:endParaRPr lang="en-US"/>
        </a:p>
      </dgm:t>
    </dgm:pt>
    <dgm:pt modelId="{406AC120-AD3C-4075-80E6-CF679C58393F}">
      <dgm:prSet phldrT="[Text]" custT="1"/>
      <dgm:spPr/>
      <dgm:t>
        <a:bodyPr/>
        <a:lstStyle/>
        <a:p>
          <a:r>
            <a:rPr lang="en-US" sz="1600" b="1" dirty="0" smtClean="0"/>
            <a:t>Minimum standard is 85% APF</a:t>
          </a:r>
          <a:endParaRPr lang="en-US" sz="1600" b="1" dirty="0"/>
        </a:p>
      </dgm:t>
    </dgm:pt>
    <dgm:pt modelId="{3D993458-1CC9-42EC-BB27-A403431A6DD6}" type="parTrans" cxnId="{D78BAB82-577A-4725-9B43-ABF6BB74CC79}">
      <dgm:prSet/>
      <dgm:spPr/>
      <dgm:t>
        <a:bodyPr/>
        <a:lstStyle/>
        <a:p>
          <a:endParaRPr lang="en-US"/>
        </a:p>
      </dgm:t>
    </dgm:pt>
    <dgm:pt modelId="{1FCCC680-22EB-4115-80C1-F9936F2CA89F}" type="sibTrans" cxnId="{D78BAB82-577A-4725-9B43-ABF6BB74CC79}">
      <dgm:prSet/>
      <dgm:spPr/>
      <dgm:t>
        <a:bodyPr/>
        <a:lstStyle/>
        <a:p>
          <a:endParaRPr lang="en-US"/>
        </a:p>
      </dgm:t>
    </dgm:pt>
    <dgm:pt modelId="{F800AA6F-81F2-41AD-9EFA-949834604A9F}">
      <dgm:prSet custT="1"/>
      <dgm:spPr/>
      <dgm:t>
        <a:bodyPr/>
        <a:lstStyle/>
        <a:p>
          <a:r>
            <a:rPr lang="en-US" sz="1600" b="1" dirty="0" smtClean="0"/>
            <a:t>Minimum standard is 65% APF</a:t>
          </a:r>
          <a:endParaRPr lang="en-US" sz="1600" b="1" dirty="0"/>
        </a:p>
      </dgm:t>
    </dgm:pt>
    <dgm:pt modelId="{ED1C9140-1CC8-41D5-8404-243686D2AA76}" type="parTrans" cxnId="{86F65F77-3826-4EDE-96E5-9E2D0B765BA9}">
      <dgm:prSet/>
      <dgm:spPr/>
      <dgm:t>
        <a:bodyPr/>
        <a:lstStyle/>
        <a:p>
          <a:endParaRPr lang="en-US"/>
        </a:p>
      </dgm:t>
    </dgm:pt>
    <dgm:pt modelId="{A153774C-17A1-4051-A6E7-018C829C6DAA}" type="sibTrans" cxnId="{86F65F77-3826-4EDE-96E5-9E2D0B765BA9}">
      <dgm:prSet/>
      <dgm:spPr/>
      <dgm:t>
        <a:bodyPr/>
        <a:lstStyle/>
        <a:p>
          <a:endParaRPr lang="en-US"/>
        </a:p>
      </dgm:t>
    </dgm:pt>
    <dgm:pt modelId="{18167500-F28B-4E27-AF63-58686EC13970}" type="pres">
      <dgm:prSet presAssocID="{38F99284-BBB4-4F93-B661-B0DC2721CE11}" presName="linearFlow" presStyleCnt="0">
        <dgm:presLayoutVars>
          <dgm:dir/>
          <dgm:animLvl val="lvl"/>
          <dgm:resizeHandles/>
        </dgm:presLayoutVars>
      </dgm:prSet>
      <dgm:spPr/>
      <dgm:t>
        <a:bodyPr/>
        <a:lstStyle/>
        <a:p>
          <a:endParaRPr lang="en-US"/>
        </a:p>
      </dgm:t>
    </dgm:pt>
    <dgm:pt modelId="{194B26A8-5679-4882-83A2-324072813363}" type="pres">
      <dgm:prSet presAssocID="{32DC5996-3328-403F-B418-8E9A8A6936FF}" presName="compositeNode" presStyleCnt="0">
        <dgm:presLayoutVars>
          <dgm:bulletEnabled val="1"/>
        </dgm:presLayoutVars>
      </dgm:prSet>
      <dgm:spPr/>
      <dgm:t>
        <a:bodyPr/>
        <a:lstStyle/>
        <a:p>
          <a:endParaRPr lang="en-US"/>
        </a:p>
      </dgm:t>
    </dgm:pt>
    <dgm:pt modelId="{8D9C8EA3-153F-4447-9B69-C99A619756AB}" type="pres">
      <dgm:prSet presAssocID="{32DC5996-3328-403F-B418-8E9A8A6936FF}" presName="image" presStyleLbl="fgImgPlace1" presStyleIdx="0" presStyleCnt="3" custScaleX="57527" custScaleY="57527" custLinFactNeighborX="-15491" custLinFactNeighborY="5474"/>
      <dgm:spPr>
        <a:blipFill rotWithShape="0">
          <a:blip xmlns:r="http://schemas.openxmlformats.org/officeDocument/2006/relationships" r:embed="rId1"/>
          <a:stretch>
            <a:fillRect/>
          </a:stretch>
        </a:blipFill>
      </dgm:spPr>
      <dgm:t>
        <a:bodyPr/>
        <a:lstStyle/>
        <a:p>
          <a:endParaRPr lang="en-US"/>
        </a:p>
      </dgm:t>
    </dgm:pt>
    <dgm:pt modelId="{5925794B-9C39-493D-90A1-3D76C4400A1A}" type="pres">
      <dgm:prSet presAssocID="{32DC5996-3328-403F-B418-8E9A8A6936FF}" presName="childNode" presStyleLbl="node1" presStyleIdx="0" presStyleCnt="3" custScaleX="123894" custScaleY="113035" custLinFactNeighborX="13090" custLinFactNeighborY="-7511">
        <dgm:presLayoutVars>
          <dgm:bulletEnabled val="1"/>
        </dgm:presLayoutVars>
      </dgm:prSet>
      <dgm:spPr/>
      <dgm:t>
        <a:bodyPr/>
        <a:lstStyle/>
        <a:p>
          <a:endParaRPr lang="en-US"/>
        </a:p>
      </dgm:t>
    </dgm:pt>
    <dgm:pt modelId="{033F647E-E1E7-4215-9CD2-64A58878D15B}" type="pres">
      <dgm:prSet presAssocID="{32DC5996-3328-403F-B418-8E9A8A6936FF}" presName="parentNode" presStyleLbl="revTx" presStyleIdx="0" presStyleCnt="3">
        <dgm:presLayoutVars>
          <dgm:chMax val="0"/>
          <dgm:bulletEnabled val="1"/>
        </dgm:presLayoutVars>
      </dgm:prSet>
      <dgm:spPr/>
      <dgm:t>
        <a:bodyPr/>
        <a:lstStyle/>
        <a:p>
          <a:endParaRPr lang="en-US"/>
        </a:p>
      </dgm:t>
    </dgm:pt>
    <dgm:pt modelId="{CBF8E44B-805D-425D-AA8E-FC7E6BCD776A}" type="pres">
      <dgm:prSet presAssocID="{8D7B9D45-B147-41B8-A97A-C9AA1066BEE8}" presName="sibTrans" presStyleCnt="0"/>
      <dgm:spPr/>
      <dgm:t>
        <a:bodyPr/>
        <a:lstStyle/>
        <a:p>
          <a:endParaRPr lang="en-US"/>
        </a:p>
      </dgm:t>
    </dgm:pt>
    <dgm:pt modelId="{044B4018-06DF-43D5-8C53-D57890107958}" type="pres">
      <dgm:prSet presAssocID="{5752672E-8015-4FB5-9C7A-7243CD864A67}" presName="compositeNode" presStyleCnt="0">
        <dgm:presLayoutVars>
          <dgm:bulletEnabled val="1"/>
        </dgm:presLayoutVars>
      </dgm:prSet>
      <dgm:spPr/>
      <dgm:t>
        <a:bodyPr/>
        <a:lstStyle/>
        <a:p>
          <a:endParaRPr lang="en-US"/>
        </a:p>
      </dgm:t>
    </dgm:pt>
    <dgm:pt modelId="{B471CA53-0D9A-411B-9D68-85449450AF98}" type="pres">
      <dgm:prSet presAssocID="{5752672E-8015-4FB5-9C7A-7243CD864A67}" presName="image" presStyleLbl="fgImgPlace1" presStyleIdx="1" presStyleCnt="3" custScaleX="53572" custScaleY="57527" custLinFactNeighborX="-35811" custLinFactNeighborY="-25767"/>
      <dgm:spPr>
        <a:blipFill rotWithShape="0">
          <a:blip xmlns:r="http://schemas.openxmlformats.org/officeDocument/2006/relationships" r:embed="rId2"/>
          <a:stretch>
            <a:fillRect/>
          </a:stretch>
        </a:blipFill>
      </dgm:spPr>
      <dgm:t>
        <a:bodyPr/>
        <a:lstStyle/>
        <a:p>
          <a:endParaRPr lang="en-US"/>
        </a:p>
      </dgm:t>
    </dgm:pt>
    <dgm:pt modelId="{AF2DB593-D8E0-4DDF-947C-A10FF6BC4A48}" type="pres">
      <dgm:prSet presAssocID="{5752672E-8015-4FB5-9C7A-7243CD864A67}" presName="childNode" presStyleLbl="node1" presStyleIdx="1" presStyleCnt="3" custScaleX="120414" custScaleY="128205" custLinFactNeighborX="3704">
        <dgm:presLayoutVars>
          <dgm:bulletEnabled val="1"/>
        </dgm:presLayoutVars>
      </dgm:prSet>
      <dgm:spPr/>
      <dgm:t>
        <a:bodyPr/>
        <a:lstStyle/>
        <a:p>
          <a:endParaRPr lang="en-US"/>
        </a:p>
      </dgm:t>
    </dgm:pt>
    <dgm:pt modelId="{3FCFC7DE-778B-4000-A97B-B8E81A6A521E}" type="pres">
      <dgm:prSet presAssocID="{5752672E-8015-4FB5-9C7A-7243CD864A67}" presName="parentNode" presStyleLbl="revTx" presStyleIdx="1" presStyleCnt="3" custScaleY="42379" custLinFactNeighborX="-33900" custLinFactNeighborY="-35653">
        <dgm:presLayoutVars>
          <dgm:chMax val="0"/>
          <dgm:bulletEnabled val="1"/>
        </dgm:presLayoutVars>
      </dgm:prSet>
      <dgm:spPr/>
      <dgm:t>
        <a:bodyPr/>
        <a:lstStyle/>
        <a:p>
          <a:endParaRPr lang="en-US"/>
        </a:p>
      </dgm:t>
    </dgm:pt>
    <dgm:pt modelId="{6035BC6D-DBB2-4C3B-A265-EEEB7490BADA}" type="pres">
      <dgm:prSet presAssocID="{1084DFD4-D83B-4058-863D-063364E22DD6}" presName="sibTrans" presStyleCnt="0"/>
      <dgm:spPr/>
      <dgm:t>
        <a:bodyPr/>
        <a:lstStyle/>
        <a:p>
          <a:endParaRPr lang="en-US"/>
        </a:p>
      </dgm:t>
    </dgm:pt>
    <dgm:pt modelId="{09C32855-2077-4EE1-ABD0-53888733BDF4}" type="pres">
      <dgm:prSet presAssocID="{591F3C39-0017-49DE-B9E6-09D290DB1DCE}" presName="compositeNode" presStyleCnt="0">
        <dgm:presLayoutVars>
          <dgm:bulletEnabled val="1"/>
        </dgm:presLayoutVars>
      </dgm:prSet>
      <dgm:spPr/>
      <dgm:t>
        <a:bodyPr/>
        <a:lstStyle/>
        <a:p>
          <a:endParaRPr lang="en-US"/>
        </a:p>
      </dgm:t>
    </dgm:pt>
    <dgm:pt modelId="{DF84C8B2-3226-402A-87F7-1689C1D5EFBC}" type="pres">
      <dgm:prSet presAssocID="{591F3C39-0017-49DE-B9E6-09D290DB1DCE}" presName="image" presStyleLbl="fgImgPlace1" presStyleIdx="2" presStyleCnt="3" custScaleX="57527" custScaleY="57527" custLinFactNeighborX="-51460" custLinFactNeighborY="-25767"/>
      <dgm:spPr>
        <a:blipFill rotWithShape="0">
          <a:blip xmlns:r="http://schemas.openxmlformats.org/officeDocument/2006/relationships" r:embed="rId3"/>
          <a:stretch>
            <a:fillRect/>
          </a:stretch>
        </a:blipFill>
      </dgm:spPr>
      <dgm:t>
        <a:bodyPr/>
        <a:lstStyle/>
        <a:p>
          <a:endParaRPr lang="en-US"/>
        </a:p>
      </dgm:t>
    </dgm:pt>
    <dgm:pt modelId="{CBD4B2E6-ABA4-42DA-83EC-DA1014B13E9B}" type="pres">
      <dgm:prSet presAssocID="{591F3C39-0017-49DE-B9E6-09D290DB1DCE}" presName="childNode" presStyleLbl="node1" presStyleIdx="2" presStyleCnt="3" custScaleX="101756" custScaleY="128205" custLinFactNeighborX="-13231">
        <dgm:presLayoutVars>
          <dgm:bulletEnabled val="1"/>
        </dgm:presLayoutVars>
      </dgm:prSet>
      <dgm:spPr/>
      <dgm:t>
        <a:bodyPr/>
        <a:lstStyle/>
        <a:p>
          <a:endParaRPr lang="en-US"/>
        </a:p>
      </dgm:t>
    </dgm:pt>
    <dgm:pt modelId="{8E44C064-B62D-4803-BB65-F6A5902B6786}" type="pres">
      <dgm:prSet presAssocID="{591F3C39-0017-49DE-B9E6-09D290DB1DCE}" presName="parentNode" presStyleLbl="revTx" presStyleIdx="2" presStyleCnt="3" custLinFactNeighborX="-67706" custLinFactNeighborY="-6163">
        <dgm:presLayoutVars>
          <dgm:chMax val="0"/>
          <dgm:bulletEnabled val="1"/>
        </dgm:presLayoutVars>
      </dgm:prSet>
      <dgm:spPr/>
      <dgm:t>
        <a:bodyPr/>
        <a:lstStyle/>
        <a:p>
          <a:endParaRPr lang="en-US"/>
        </a:p>
      </dgm:t>
    </dgm:pt>
  </dgm:ptLst>
  <dgm:cxnLst>
    <dgm:cxn modelId="{7D192E45-1629-42E4-AEA6-9CC023F9CA33}" srcId="{5752672E-8015-4FB5-9C7A-7243CD864A67}" destId="{67F86B02-21E1-47E5-9E2A-D36F0727F3A9}" srcOrd="0" destOrd="0" parTransId="{CAA22A9B-4E1A-4C71-A49C-D2B6930299C2}" sibTransId="{F74690EF-1EB5-4EE2-9FF0-DE6FB4C110A8}"/>
    <dgm:cxn modelId="{AB04CEF1-5941-4FC1-B88C-B46B97A0A440}" type="presOf" srcId="{C9D6EFE9-9148-4327-B894-0ABE85F054D3}" destId="{AF2DB593-D8E0-4DDF-947C-A10FF6BC4A48}" srcOrd="0" destOrd="3" presId="urn:microsoft.com/office/officeart/2005/8/layout/hList2#2"/>
    <dgm:cxn modelId="{E6CD33B9-FD9B-40E6-9E06-3A6B188EB293}" srcId="{591F3C39-0017-49DE-B9E6-09D290DB1DCE}" destId="{1ACEAC4C-7EDD-4A71-A648-F4E8288F3119}" srcOrd="0" destOrd="0" parTransId="{6A3F049F-4DC8-4B3E-97C9-711B224282CB}" sibTransId="{7834E728-8EF1-4C39-8472-AA08C3B2A057}"/>
    <dgm:cxn modelId="{B031B572-3067-4B43-8556-09E34A41C8E7}" srcId="{32DC5996-3328-403F-B418-8E9A8A6936FF}" destId="{F224D187-B2EA-4669-AEF7-36BF6A5BDBC5}" srcOrd="4" destOrd="0" parTransId="{C412DBC0-6E48-4DF3-AA37-E09D06ADB6D1}" sibTransId="{E3BEC983-7114-4A5C-B6AE-363A6F8AD544}"/>
    <dgm:cxn modelId="{802727E6-9501-4E6B-B276-13BFAF66EDC5}" type="presOf" srcId="{49B6083A-B0A4-4477-9D30-B1E1E44CD75E}" destId="{AF2DB593-D8E0-4DDF-947C-A10FF6BC4A48}" srcOrd="0" destOrd="2" presId="urn:microsoft.com/office/officeart/2005/8/layout/hList2#2"/>
    <dgm:cxn modelId="{86F65F77-3826-4EDE-96E5-9E2D0B765BA9}" srcId="{5752672E-8015-4FB5-9C7A-7243CD864A67}" destId="{F800AA6F-81F2-41AD-9EFA-949834604A9F}" srcOrd="1" destOrd="0" parTransId="{ED1C9140-1CC8-41D5-8404-243686D2AA76}" sibTransId="{A153774C-17A1-4051-A6E7-018C829C6DAA}"/>
    <dgm:cxn modelId="{830C67E1-282A-499C-8008-D2D55312CDF7}" type="presOf" srcId="{591F3C39-0017-49DE-B9E6-09D290DB1DCE}" destId="{8E44C064-B62D-4803-BB65-F6A5902B6786}" srcOrd="0" destOrd="0" presId="urn:microsoft.com/office/officeart/2005/8/layout/hList2#2"/>
    <dgm:cxn modelId="{B9D8F9D6-4D91-442E-B2A0-AD1E84E29ACB}" type="presOf" srcId="{B4B85267-E124-4F86-A9AE-9F61DA8E844B}" destId="{CBD4B2E6-ABA4-42DA-83EC-DA1014B13E9B}" srcOrd="0" destOrd="2" presId="urn:microsoft.com/office/officeart/2005/8/layout/hList2#2"/>
    <dgm:cxn modelId="{727B088B-4063-4F53-A197-6BEA53C7F35E}" srcId="{38F99284-BBB4-4F93-B661-B0DC2721CE11}" destId="{5752672E-8015-4FB5-9C7A-7243CD864A67}" srcOrd="1" destOrd="0" parTransId="{72D5D54F-D8E2-46E8-8C1E-91B3DD1305F6}" sibTransId="{1084DFD4-D83B-4058-863D-063364E22DD6}"/>
    <dgm:cxn modelId="{02959AD1-BAFD-43DE-A63B-5DB0BF3D5809}" srcId="{32DC5996-3328-403F-B418-8E9A8A6936FF}" destId="{95B1CA5B-8135-483A-AC57-A4CF8D931CFD}" srcOrd="3" destOrd="0" parTransId="{BB083ED8-4BF6-4972-976A-5582A719CDC8}" sibTransId="{37A38A52-07AD-4CAA-8898-E3401F589921}"/>
    <dgm:cxn modelId="{A7DF0D1E-AC94-44AE-9E96-8C8C6B0BCF0E}" type="presOf" srcId="{D6758B51-B5B3-46CC-9ED7-575F306FEF50}" destId="{5925794B-9C39-493D-90A1-3D76C4400A1A}" srcOrd="0" destOrd="0" presId="urn:microsoft.com/office/officeart/2005/8/layout/hList2#2"/>
    <dgm:cxn modelId="{DA27815B-BADA-4B82-86FA-9569F7FE9E79}" srcId="{5752672E-8015-4FB5-9C7A-7243CD864A67}" destId="{C9D6EFE9-9148-4327-B894-0ABE85F054D3}" srcOrd="3" destOrd="0" parTransId="{097B107E-94AD-43D6-872D-3826A81A3B05}" sibTransId="{DE1A746E-47F8-433A-A5D4-D5D08620576E}"/>
    <dgm:cxn modelId="{12BDFF93-3D6F-43C2-9DCC-07D3CA4678CC}" type="presOf" srcId="{75E7D7B7-7086-4BD7-B7A1-D7E125873497}" destId="{5925794B-9C39-493D-90A1-3D76C4400A1A}" srcOrd="0" destOrd="5" presId="urn:microsoft.com/office/officeart/2005/8/layout/hList2#2"/>
    <dgm:cxn modelId="{A96E56AD-0D21-4DA1-B4FF-6CA52D8CE9A0}" srcId="{591F3C39-0017-49DE-B9E6-09D290DB1DCE}" destId="{073B5FC4-B295-47E4-A7BB-335B091A6977}" srcOrd="1" destOrd="0" parTransId="{956371DB-F541-4718-950A-C9F8905FABAA}" sibTransId="{12FF1212-2C76-42EC-BF39-A0C803F0ADD4}"/>
    <dgm:cxn modelId="{4B213FAE-15AC-458D-88D3-0513E3B60F0C}" type="presOf" srcId="{1ACEAC4C-7EDD-4A71-A648-F4E8288F3119}" destId="{CBD4B2E6-ABA4-42DA-83EC-DA1014B13E9B}" srcOrd="0" destOrd="0" presId="urn:microsoft.com/office/officeart/2005/8/layout/hList2#2"/>
    <dgm:cxn modelId="{87033D46-0A2C-491C-9DB4-059D35AFA79C}" type="presOf" srcId="{DB77E17A-A014-4832-89BD-F00BF5F52CAB}" destId="{CBD4B2E6-ABA4-42DA-83EC-DA1014B13E9B}" srcOrd="0" destOrd="3" presId="urn:microsoft.com/office/officeart/2005/8/layout/hList2#2"/>
    <dgm:cxn modelId="{C288837F-091B-460A-8761-C3971ED33913}" type="presOf" srcId="{F8F6068E-45DD-4DA4-9142-6A6EB297CB83}" destId="{5925794B-9C39-493D-90A1-3D76C4400A1A}" srcOrd="0" destOrd="2" presId="urn:microsoft.com/office/officeart/2005/8/layout/hList2#2"/>
    <dgm:cxn modelId="{93014522-D9AB-4FB0-9CD6-AC74AB6CDDFE}" type="presOf" srcId="{38F99284-BBB4-4F93-B661-B0DC2721CE11}" destId="{18167500-F28B-4E27-AF63-58686EC13970}" srcOrd="0" destOrd="0" presId="urn:microsoft.com/office/officeart/2005/8/layout/hList2#2"/>
    <dgm:cxn modelId="{088BDE27-0A10-4569-84B4-6B3006AF715C}" srcId="{591F3C39-0017-49DE-B9E6-09D290DB1DCE}" destId="{DBA1DC01-74F0-4CF3-85D0-60D9830D3299}" srcOrd="4" destOrd="0" parTransId="{1727F48B-93F1-475C-AF6F-6382CD384EF8}" sibTransId="{D96FB547-F8F1-411E-84B7-6B9016445CD7}"/>
    <dgm:cxn modelId="{FC00F439-0502-4DB3-802A-1F62CEF50780}" srcId="{38F99284-BBB4-4F93-B661-B0DC2721CE11}" destId="{591F3C39-0017-49DE-B9E6-09D290DB1DCE}" srcOrd="2" destOrd="0" parTransId="{DD8D6282-CAF8-4B7E-82D0-E1DDE653B824}" sibTransId="{541B8F7B-8F88-415B-AA55-277296AFEE06}"/>
    <dgm:cxn modelId="{C91F0351-0786-411F-91BA-1595EE30E599}" type="presOf" srcId="{67F86B02-21E1-47E5-9E2A-D36F0727F3A9}" destId="{AF2DB593-D8E0-4DDF-947C-A10FF6BC4A48}" srcOrd="0" destOrd="0" presId="urn:microsoft.com/office/officeart/2005/8/layout/hList2#2"/>
    <dgm:cxn modelId="{9659BA25-CADB-469F-A115-EAB3A72726CF}" type="presOf" srcId="{8AD9D2F2-E9C8-4551-97F9-B63924667658}" destId="{AF2DB593-D8E0-4DDF-947C-A10FF6BC4A48}" srcOrd="0" destOrd="4" presId="urn:microsoft.com/office/officeart/2005/8/layout/hList2#2"/>
    <dgm:cxn modelId="{418DFA91-43A9-4280-B663-8BC3DDF3C867}" srcId="{5752672E-8015-4FB5-9C7A-7243CD864A67}" destId="{8AD9D2F2-E9C8-4551-97F9-B63924667658}" srcOrd="4" destOrd="0" parTransId="{4350AA6F-2A03-4708-ACA8-6D55093F75EB}" sibTransId="{5DED6072-F65C-4B12-A2F9-FF5C108C5110}"/>
    <dgm:cxn modelId="{D4F2DD5D-CBF3-47EE-9B3F-5CE15DD3B615}" srcId="{591F3C39-0017-49DE-B9E6-09D290DB1DCE}" destId="{B4B85267-E124-4F86-A9AE-9F61DA8E844B}" srcOrd="2" destOrd="0" parTransId="{1C29705C-3636-4BC2-99BC-3B8DAFDCE41F}" sibTransId="{965506D4-8FA3-4B93-B2F3-56E0E0740CA9}"/>
    <dgm:cxn modelId="{0E5D3F92-D2BA-4D92-8288-0CDBB888727D}" srcId="{32DC5996-3328-403F-B418-8E9A8A6936FF}" destId="{F8F6068E-45DD-4DA4-9142-6A6EB297CB83}" srcOrd="2" destOrd="0" parTransId="{691BED40-631C-4324-AE07-EC4DC279B758}" sibTransId="{8078EBAC-0B2E-4508-85ED-574A67A6E2CF}"/>
    <dgm:cxn modelId="{7ACCEABD-5407-40A5-B3C7-CAB80F314B68}" type="presOf" srcId="{DBA1DC01-74F0-4CF3-85D0-60D9830D3299}" destId="{CBD4B2E6-ABA4-42DA-83EC-DA1014B13E9B}" srcOrd="0" destOrd="4" presId="urn:microsoft.com/office/officeart/2005/8/layout/hList2#2"/>
    <dgm:cxn modelId="{59702B0F-0C69-4572-BF43-1456D78FE0FE}" srcId="{5752672E-8015-4FB5-9C7A-7243CD864A67}" destId="{49B6083A-B0A4-4477-9D30-B1E1E44CD75E}" srcOrd="2" destOrd="0" parTransId="{70F5218B-288C-45DD-B102-E14BD93B33A4}" sibTransId="{35D1C480-1A40-44BB-B80B-B43D00603B09}"/>
    <dgm:cxn modelId="{59215A94-204A-4061-9FAB-91A3334899AD}" type="presOf" srcId="{95B1CA5B-8135-483A-AC57-A4CF8D931CFD}" destId="{5925794B-9C39-493D-90A1-3D76C4400A1A}" srcOrd="0" destOrd="3" presId="urn:microsoft.com/office/officeart/2005/8/layout/hList2#2"/>
    <dgm:cxn modelId="{AFC87949-6B9F-4234-B4A5-1277BB2B0E87}" type="presOf" srcId="{406AC120-AD3C-4075-80E6-CF679C58393F}" destId="{5925794B-9C39-493D-90A1-3D76C4400A1A}" srcOrd="0" destOrd="1" presId="urn:microsoft.com/office/officeart/2005/8/layout/hList2#2"/>
    <dgm:cxn modelId="{F99C7614-860E-4B30-9A26-962A1BBEE4E1}" type="presOf" srcId="{32DC5996-3328-403F-B418-8E9A8A6936FF}" destId="{033F647E-E1E7-4215-9CD2-64A58878D15B}" srcOrd="0" destOrd="0" presId="urn:microsoft.com/office/officeart/2005/8/layout/hList2#2"/>
    <dgm:cxn modelId="{92C657F5-9D3C-4940-84C1-1643D5C46A4A}" type="presOf" srcId="{F800AA6F-81F2-41AD-9EFA-949834604A9F}" destId="{AF2DB593-D8E0-4DDF-947C-A10FF6BC4A48}" srcOrd="0" destOrd="1" presId="urn:microsoft.com/office/officeart/2005/8/layout/hList2#2"/>
    <dgm:cxn modelId="{F60E2D46-C4FA-4D6F-8855-259498A3437F}" srcId="{591F3C39-0017-49DE-B9E6-09D290DB1DCE}" destId="{DB77E17A-A014-4832-89BD-F00BF5F52CAB}" srcOrd="3" destOrd="0" parTransId="{1836F21E-87A5-43D4-92AE-894C10EC35ED}" sibTransId="{EA841F74-3CD0-492D-9414-FA1D6811FC41}"/>
    <dgm:cxn modelId="{D78BAB82-577A-4725-9B43-ABF6BB74CC79}" srcId="{32DC5996-3328-403F-B418-8E9A8A6936FF}" destId="{406AC120-AD3C-4075-80E6-CF679C58393F}" srcOrd="1" destOrd="0" parTransId="{3D993458-1CC9-42EC-BB27-A403431A6DD6}" sibTransId="{1FCCC680-22EB-4115-80C1-F9936F2CA89F}"/>
    <dgm:cxn modelId="{B0545BF6-B82C-4325-8FA6-6B9E13797824}" srcId="{32DC5996-3328-403F-B418-8E9A8A6936FF}" destId="{75E7D7B7-7086-4BD7-B7A1-D7E125873497}" srcOrd="5" destOrd="0" parTransId="{1335245C-1EC4-412E-AFEE-1B861137BF85}" sibTransId="{13F2DC80-04BB-48C6-BF86-3BDF518F378A}"/>
    <dgm:cxn modelId="{4DB53A13-8CB4-4198-A155-F55AD7D42245}" type="presOf" srcId="{073B5FC4-B295-47E4-A7BB-335B091A6977}" destId="{CBD4B2E6-ABA4-42DA-83EC-DA1014B13E9B}" srcOrd="0" destOrd="1" presId="urn:microsoft.com/office/officeart/2005/8/layout/hList2#2"/>
    <dgm:cxn modelId="{2CC2A9AF-8E6E-4395-AF60-B015AF9BE433}" srcId="{38F99284-BBB4-4F93-B661-B0DC2721CE11}" destId="{32DC5996-3328-403F-B418-8E9A8A6936FF}" srcOrd="0" destOrd="0" parTransId="{42B49407-AB60-4A4D-9CF5-3A7FE56903DC}" sibTransId="{8D7B9D45-B147-41B8-A97A-C9AA1066BEE8}"/>
    <dgm:cxn modelId="{EA9193BC-F86A-4EAF-8E5E-B54527A8B27D}" srcId="{32DC5996-3328-403F-B418-8E9A8A6936FF}" destId="{D6758B51-B5B3-46CC-9ED7-575F306FEF50}" srcOrd="0" destOrd="0" parTransId="{C72577FF-6474-4556-98DF-4D58EF915A39}" sibTransId="{E8B7B8C8-BB85-40D5-9D09-F152353A3A0C}"/>
    <dgm:cxn modelId="{72753B0B-5CB8-4678-B31C-6234D9E56E1E}" type="presOf" srcId="{F224D187-B2EA-4669-AEF7-36BF6A5BDBC5}" destId="{5925794B-9C39-493D-90A1-3D76C4400A1A}" srcOrd="0" destOrd="4" presId="urn:microsoft.com/office/officeart/2005/8/layout/hList2#2"/>
    <dgm:cxn modelId="{9925DB7F-A72B-4B7D-B9E2-3F1CB1F43BD9}" type="presOf" srcId="{5752672E-8015-4FB5-9C7A-7243CD864A67}" destId="{3FCFC7DE-778B-4000-A97B-B8E81A6A521E}" srcOrd="0" destOrd="0" presId="urn:microsoft.com/office/officeart/2005/8/layout/hList2#2"/>
    <dgm:cxn modelId="{05A6FB40-0277-4BD6-A6F0-801A68127906}" type="presParOf" srcId="{18167500-F28B-4E27-AF63-58686EC13970}" destId="{194B26A8-5679-4882-83A2-324072813363}" srcOrd="0" destOrd="0" presId="urn:microsoft.com/office/officeart/2005/8/layout/hList2#2"/>
    <dgm:cxn modelId="{E4BE3801-2E04-4B64-8F4B-E7FA6B966B2B}" type="presParOf" srcId="{194B26A8-5679-4882-83A2-324072813363}" destId="{8D9C8EA3-153F-4447-9B69-C99A619756AB}" srcOrd="0" destOrd="0" presId="urn:microsoft.com/office/officeart/2005/8/layout/hList2#2"/>
    <dgm:cxn modelId="{5B29828B-299A-411A-8B39-1388AB748A7A}" type="presParOf" srcId="{194B26A8-5679-4882-83A2-324072813363}" destId="{5925794B-9C39-493D-90A1-3D76C4400A1A}" srcOrd="1" destOrd="0" presId="urn:microsoft.com/office/officeart/2005/8/layout/hList2#2"/>
    <dgm:cxn modelId="{D5B69184-E27B-46C9-BE4B-5F47AD4CEDFA}" type="presParOf" srcId="{194B26A8-5679-4882-83A2-324072813363}" destId="{033F647E-E1E7-4215-9CD2-64A58878D15B}" srcOrd="2" destOrd="0" presId="urn:microsoft.com/office/officeart/2005/8/layout/hList2#2"/>
    <dgm:cxn modelId="{4D01EB4B-A7AE-4BA3-9C74-955DEC48CCEB}" type="presParOf" srcId="{18167500-F28B-4E27-AF63-58686EC13970}" destId="{CBF8E44B-805D-425D-AA8E-FC7E6BCD776A}" srcOrd="1" destOrd="0" presId="urn:microsoft.com/office/officeart/2005/8/layout/hList2#2"/>
    <dgm:cxn modelId="{E7C1D423-A77E-40B9-8BDF-A4DF60AAD069}" type="presParOf" srcId="{18167500-F28B-4E27-AF63-58686EC13970}" destId="{044B4018-06DF-43D5-8C53-D57890107958}" srcOrd="2" destOrd="0" presId="urn:microsoft.com/office/officeart/2005/8/layout/hList2#2"/>
    <dgm:cxn modelId="{EB8EADD1-3B27-4551-9BBD-A5DE3C938E94}" type="presParOf" srcId="{044B4018-06DF-43D5-8C53-D57890107958}" destId="{B471CA53-0D9A-411B-9D68-85449450AF98}" srcOrd="0" destOrd="0" presId="urn:microsoft.com/office/officeart/2005/8/layout/hList2#2"/>
    <dgm:cxn modelId="{DAFF3A9D-054E-49C3-B150-CD34CBADDCBE}" type="presParOf" srcId="{044B4018-06DF-43D5-8C53-D57890107958}" destId="{AF2DB593-D8E0-4DDF-947C-A10FF6BC4A48}" srcOrd="1" destOrd="0" presId="urn:microsoft.com/office/officeart/2005/8/layout/hList2#2"/>
    <dgm:cxn modelId="{4864BC84-EB98-4C7A-83CE-0D4B30EDEE53}" type="presParOf" srcId="{044B4018-06DF-43D5-8C53-D57890107958}" destId="{3FCFC7DE-778B-4000-A97B-B8E81A6A521E}" srcOrd="2" destOrd="0" presId="urn:microsoft.com/office/officeart/2005/8/layout/hList2#2"/>
    <dgm:cxn modelId="{82173548-A226-4E14-BF7D-575C407DA4A9}" type="presParOf" srcId="{18167500-F28B-4E27-AF63-58686EC13970}" destId="{6035BC6D-DBB2-4C3B-A265-EEEB7490BADA}" srcOrd="3" destOrd="0" presId="urn:microsoft.com/office/officeart/2005/8/layout/hList2#2"/>
    <dgm:cxn modelId="{48AA1BD3-B4EE-4D16-BC26-376BAB449014}" type="presParOf" srcId="{18167500-F28B-4E27-AF63-58686EC13970}" destId="{09C32855-2077-4EE1-ABD0-53888733BDF4}" srcOrd="4" destOrd="0" presId="urn:microsoft.com/office/officeart/2005/8/layout/hList2#2"/>
    <dgm:cxn modelId="{6D282D74-E42E-44EC-AC69-1952A6E3AF95}" type="presParOf" srcId="{09C32855-2077-4EE1-ABD0-53888733BDF4}" destId="{DF84C8B2-3226-402A-87F7-1689C1D5EFBC}" srcOrd="0" destOrd="0" presId="urn:microsoft.com/office/officeart/2005/8/layout/hList2#2"/>
    <dgm:cxn modelId="{BEC4C085-C192-41A0-BB2A-F995ACC65CAC}" type="presParOf" srcId="{09C32855-2077-4EE1-ABD0-53888733BDF4}" destId="{CBD4B2E6-ABA4-42DA-83EC-DA1014B13E9B}" srcOrd="1" destOrd="0" presId="urn:microsoft.com/office/officeart/2005/8/layout/hList2#2"/>
    <dgm:cxn modelId="{2993A094-711B-4085-9FEE-632FDD845D0D}" type="presParOf" srcId="{09C32855-2077-4EE1-ABD0-53888733BDF4}" destId="{8E44C064-B62D-4803-BB65-F6A5902B6786}" srcOrd="2" destOrd="0" presId="urn:microsoft.com/office/officeart/2005/8/layout/h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76A28B-1A75-432F-936F-E3A14909FA05}" type="doc">
      <dgm:prSet loTypeId="urn:microsoft.com/office/officeart/2005/8/layout/radial2" loCatId="relationship" qsTypeId="urn:microsoft.com/office/officeart/2005/8/quickstyle/simple1" qsCatId="simple" csTypeId="urn:microsoft.com/office/officeart/2005/8/colors/colorful1#3" csCatId="colorful" phldr="1"/>
      <dgm:spPr/>
      <dgm:t>
        <a:bodyPr/>
        <a:lstStyle/>
        <a:p>
          <a:endParaRPr lang="en-US"/>
        </a:p>
      </dgm:t>
    </dgm:pt>
    <dgm:pt modelId="{E6FA21EF-5531-4E4F-8AE6-99D196C242EF}">
      <dgm:prSet phldrT="[Text]" custT="1"/>
      <dgm:spPr/>
      <dgm:t>
        <a:bodyPr/>
        <a:lstStyle/>
        <a:p>
          <a:r>
            <a:rPr lang="en-US" sz="2400" dirty="0" smtClean="0"/>
            <a:t>QCYS</a:t>
          </a:r>
          <a:endParaRPr lang="en-US" sz="2400" dirty="0"/>
        </a:p>
      </dgm:t>
    </dgm:pt>
    <dgm:pt modelId="{D9F19F17-B63C-42BC-B227-DBB59D848DCF}" type="parTrans" cxnId="{066FF104-EF9B-4424-9C65-BC9E98AEFB7D}">
      <dgm:prSet/>
      <dgm:spPr/>
      <dgm:t>
        <a:bodyPr/>
        <a:lstStyle/>
        <a:p>
          <a:endParaRPr lang="en-US" sz="2000"/>
        </a:p>
      </dgm:t>
    </dgm:pt>
    <dgm:pt modelId="{424A6C6F-7653-4AA7-BEAA-CE3C575BC6AF}" type="sibTrans" cxnId="{066FF104-EF9B-4424-9C65-BC9E98AEFB7D}">
      <dgm:prSet/>
      <dgm:spPr/>
      <dgm:t>
        <a:bodyPr/>
        <a:lstStyle/>
        <a:p>
          <a:endParaRPr lang="en-US" sz="2000"/>
        </a:p>
      </dgm:t>
    </dgm:pt>
    <dgm:pt modelId="{17B668EB-5DBB-41BE-B30A-18FF7DABF38A}">
      <dgm:prSet phldrT="[Text]" custT="1"/>
      <dgm:spPr/>
      <dgm:t>
        <a:bodyPr/>
        <a:lstStyle/>
        <a:p>
          <a:r>
            <a:rPr lang="en-US" sz="1400" dirty="0" smtClean="0">
              <a:latin typeface="Arial" panose="020B0604020202020204" pitchFamily="34" charset="0"/>
              <a:cs typeface="Arial" panose="020B0604020202020204" pitchFamily="34" charset="0"/>
            </a:rPr>
            <a:t>Funding by Space</a:t>
          </a:r>
          <a:endParaRPr lang="en-US" sz="1400" dirty="0">
            <a:latin typeface="Arial" panose="020B0604020202020204" pitchFamily="34" charset="0"/>
            <a:cs typeface="Arial" panose="020B0604020202020204" pitchFamily="34" charset="0"/>
          </a:endParaRPr>
        </a:p>
      </dgm:t>
    </dgm:pt>
    <dgm:pt modelId="{DFAC342B-2B16-441E-9EDC-7B2586078E6E}" type="parTrans" cxnId="{852761ED-479C-43FA-961A-66552713B3D9}">
      <dgm:prSet/>
      <dgm:spPr/>
      <dgm:t>
        <a:bodyPr/>
        <a:lstStyle/>
        <a:p>
          <a:endParaRPr lang="en-US" sz="2000"/>
        </a:p>
      </dgm:t>
    </dgm:pt>
    <dgm:pt modelId="{FF8FD390-8B9C-465C-8FAF-8308AE83D99D}" type="sibTrans" cxnId="{852761ED-479C-43FA-961A-66552713B3D9}">
      <dgm:prSet/>
      <dgm:spPr/>
      <dgm:t>
        <a:bodyPr/>
        <a:lstStyle/>
        <a:p>
          <a:endParaRPr lang="en-US" sz="2000"/>
        </a:p>
      </dgm:t>
    </dgm:pt>
    <dgm:pt modelId="{6CA788A7-D1C7-49DA-A49D-E06C5C29F885}">
      <dgm:prSet phldrT="[Text]" custT="1"/>
      <dgm:spPr/>
      <dgm:t>
        <a:bodyPr/>
        <a:lstStyle/>
        <a:p>
          <a:r>
            <a:rPr lang="en-US" sz="1400" dirty="0" smtClean="0">
              <a:latin typeface="Arial" panose="020B0604020202020204" pitchFamily="34" charset="0"/>
              <a:cs typeface="Arial" panose="020B0604020202020204" pitchFamily="34" charset="0"/>
            </a:rPr>
            <a:t>Garrison-level Reporting = “Negotiated Spaces”</a:t>
          </a:r>
          <a:endParaRPr lang="en-US" sz="1400" dirty="0">
            <a:latin typeface="Arial" panose="020B0604020202020204" pitchFamily="34" charset="0"/>
            <a:cs typeface="Arial" panose="020B0604020202020204" pitchFamily="34" charset="0"/>
          </a:endParaRPr>
        </a:p>
      </dgm:t>
    </dgm:pt>
    <dgm:pt modelId="{BBA24FB7-87FD-45D8-A057-59897383B2A9}" type="parTrans" cxnId="{93C48D4D-54C6-4F9F-973F-2D8957A044A8}">
      <dgm:prSet/>
      <dgm:spPr/>
      <dgm:t>
        <a:bodyPr/>
        <a:lstStyle/>
        <a:p>
          <a:endParaRPr lang="en-US" sz="2000"/>
        </a:p>
      </dgm:t>
    </dgm:pt>
    <dgm:pt modelId="{C5CBCCCB-663F-4715-B9CA-A1A2141FC04A}" type="sibTrans" cxnId="{93C48D4D-54C6-4F9F-973F-2D8957A044A8}">
      <dgm:prSet/>
      <dgm:spPr/>
      <dgm:t>
        <a:bodyPr/>
        <a:lstStyle/>
        <a:p>
          <a:endParaRPr lang="en-US" sz="2000"/>
        </a:p>
      </dgm:t>
    </dgm:pt>
    <dgm:pt modelId="{C005B790-4E98-4454-862D-522EF58FE981}">
      <dgm:prSet phldrT="[Text]" custT="1"/>
      <dgm:spPr/>
      <dgm:t>
        <a:bodyPr/>
        <a:lstStyle/>
        <a:p>
          <a:r>
            <a:rPr lang="en-US" sz="2400" dirty="0" smtClean="0"/>
            <a:t>QDPC</a:t>
          </a:r>
          <a:endParaRPr lang="en-US" sz="2400" dirty="0"/>
        </a:p>
      </dgm:t>
    </dgm:pt>
    <dgm:pt modelId="{756A4929-8D00-41F0-85D4-73A4FE5FFD81}" type="parTrans" cxnId="{ABA3DC8C-1CF3-4616-A590-F61F951E3DF0}">
      <dgm:prSet/>
      <dgm:spPr/>
      <dgm:t>
        <a:bodyPr/>
        <a:lstStyle/>
        <a:p>
          <a:endParaRPr lang="en-US" sz="2000"/>
        </a:p>
      </dgm:t>
    </dgm:pt>
    <dgm:pt modelId="{2DCFE8A3-73C3-4061-94D5-BD20867676A7}" type="sibTrans" cxnId="{ABA3DC8C-1CF3-4616-A590-F61F951E3DF0}">
      <dgm:prSet/>
      <dgm:spPr/>
      <dgm:t>
        <a:bodyPr/>
        <a:lstStyle/>
        <a:p>
          <a:endParaRPr lang="en-US" sz="2000"/>
        </a:p>
      </dgm:t>
    </dgm:pt>
    <dgm:pt modelId="{457AFC71-3EFD-4F09-B851-843AD567F0A6}">
      <dgm:prSet phldrT="[Text]" custT="1"/>
      <dgm:spPr/>
      <dgm:t>
        <a:bodyPr/>
        <a:lstStyle/>
        <a:p>
          <a:r>
            <a:rPr lang="en-US" sz="1400" dirty="0" smtClean="0">
              <a:latin typeface="Arial" panose="020B0604020202020204" pitchFamily="34" charset="0"/>
              <a:cs typeface="Arial" panose="020B0604020202020204" pitchFamily="34" charset="0"/>
            </a:rPr>
            <a:t>MWR Baseline Standards</a:t>
          </a:r>
          <a:endParaRPr lang="en-US" sz="1400" dirty="0">
            <a:latin typeface="Arial" panose="020B0604020202020204" pitchFamily="34" charset="0"/>
            <a:cs typeface="Arial" panose="020B0604020202020204" pitchFamily="34" charset="0"/>
          </a:endParaRPr>
        </a:p>
      </dgm:t>
    </dgm:pt>
    <dgm:pt modelId="{1B351346-98CE-4EFF-BB09-28BF23A69F9D}" type="parTrans" cxnId="{DAA551EB-4974-4D25-A50F-ED4B91241158}">
      <dgm:prSet/>
      <dgm:spPr/>
      <dgm:t>
        <a:bodyPr/>
        <a:lstStyle/>
        <a:p>
          <a:endParaRPr lang="en-US" sz="2000"/>
        </a:p>
      </dgm:t>
    </dgm:pt>
    <dgm:pt modelId="{D3E791FA-CCD6-44D1-8190-4949AF933AE8}" type="sibTrans" cxnId="{DAA551EB-4974-4D25-A50F-ED4B91241158}">
      <dgm:prSet/>
      <dgm:spPr/>
      <dgm:t>
        <a:bodyPr/>
        <a:lstStyle/>
        <a:p>
          <a:endParaRPr lang="en-US" sz="2000"/>
        </a:p>
      </dgm:t>
    </dgm:pt>
    <dgm:pt modelId="{A6A5465A-3DE6-44BE-84AF-055A58177229}">
      <dgm:prSet phldrT="[Text]" custT="1"/>
      <dgm:spPr/>
      <dgm:t>
        <a:bodyPr/>
        <a:lstStyle/>
        <a:p>
          <a:r>
            <a:rPr lang="en-US" sz="1400" dirty="0" smtClean="0">
              <a:latin typeface="Arial" panose="020B0604020202020204" pitchFamily="34" charset="0"/>
              <a:cs typeface="Arial" panose="020B0604020202020204" pitchFamily="34" charset="0"/>
            </a:rPr>
            <a:t>Garrison-level Reporting = ACRRO</a:t>
          </a:r>
          <a:endParaRPr lang="en-US" sz="1400" dirty="0">
            <a:latin typeface="Arial" panose="020B0604020202020204" pitchFamily="34" charset="0"/>
            <a:cs typeface="Arial" panose="020B0604020202020204" pitchFamily="34" charset="0"/>
          </a:endParaRPr>
        </a:p>
      </dgm:t>
    </dgm:pt>
    <dgm:pt modelId="{336B7D1A-5551-4D08-B33E-53CD80824D81}" type="parTrans" cxnId="{0AA0A7A0-82A3-43EC-B78B-9B5DB10B2D5E}">
      <dgm:prSet/>
      <dgm:spPr/>
      <dgm:t>
        <a:bodyPr/>
        <a:lstStyle/>
        <a:p>
          <a:endParaRPr lang="en-US" sz="2000"/>
        </a:p>
      </dgm:t>
    </dgm:pt>
    <dgm:pt modelId="{C2F92B91-4A89-475E-8EB8-C8B189C036A7}" type="sibTrans" cxnId="{0AA0A7A0-82A3-43EC-B78B-9B5DB10B2D5E}">
      <dgm:prSet/>
      <dgm:spPr/>
      <dgm:t>
        <a:bodyPr/>
        <a:lstStyle/>
        <a:p>
          <a:endParaRPr lang="en-US" sz="2000"/>
        </a:p>
      </dgm:t>
    </dgm:pt>
    <dgm:pt modelId="{2FA15682-78E9-44A6-89E7-3C67AD2F4659}" type="pres">
      <dgm:prSet presAssocID="{5D76A28B-1A75-432F-936F-E3A14909FA05}" presName="composite" presStyleCnt="0">
        <dgm:presLayoutVars>
          <dgm:chMax val="5"/>
          <dgm:dir/>
          <dgm:animLvl val="ctr"/>
          <dgm:resizeHandles val="exact"/>
        </dgm:presLayoutVars>
      </dgm:prSet>
      <dgm:spPr/>
      <dgm:t>
        <a:bodyPr/>
        <a:lstStyle/>
        <a:p>
          <a:endParaRPr lang="en-US"/>
        </a:p>
      </dgm:t>
    </dgm:pt>
    <dgm:pt modelId="{5D384CF0-5933-4436-99A5-F95FAEE3BEF3}" type="pres">
      <dgm:prSet presAssocID="{5D76A28B-1A75-432F-936F-E3A14909FA05}" presName="cycle" presStyleCnt="0"/>
      <dgm:spPr/>
    </dgm:pt>
    <dgm:pt modelId="{20109BF7-2419-4746-86EE-91F48A7CE49A}" type="pres">
      <dgm:prSet presAssocID="{5D76A28B-1A75-432F-936F-E3A14909FA05}" presName="centerShape" presStyleCnt="0"/>
      <dgm:spPr/>
    </dgm:pt>
    <dgm:pt modelId="{1E5C86C9-5500-4151-ABCB-E224C37A9BAE}" type="pres">
      <dgm:prSet presAssocID="{5D76A28B-1A75-432F-936F-E3A14909FA05}" presName="connSite" presStyleLbl="node1" presStyleIdx="0" presStyleCnt="3"/>
      <dgm:spPr/>
    </dgm:pt>
    <dgm:pt modelId="{2E8CC49F-15AA-4E5E-ACDD-C19FFE0D0742}" type="pres">
      <dgm:prSet presAssocID="{5D76A28B-1A75-432F-936F-E3A14909FA05}" presName="visible" presStyleLbl="node1" presStyleIdx="0" presStyleCnt="3"/>
      <dgm:spPr>
        <a:blipFill rotWithShape="0">
          <a:blip xmlns:r="http://schemas.openxmlformats.org/officeDocument/2006/relationships" r:embed="rId1">
            <a:lum bright="70000" contrast="-70000"/>
          </a:blip>
          <a:stretch>
            <a:fillRect/>
          </a:stretch>
        </a:blipFill>
      </dgm:spPr>
    </dgm:pt>
    <dgm:pt modelId="{17E652CF-3600-4693-A0A6-27522E00BB80}" type="pres">
      <dgm:prSet presAssocID="{D9F19F17-B63C-42BC-B227-DBB59D848DCF}" presName="Name25" presStyleLbl="parChTrans1D1" presStyleIdx="0" presStyleCnt="2"/>
      <dgm:spPr/>
      <dgm:t>
        <a:bodyPr/>
        <a:lstStyle/>
        <a:p>
          <a:endParaRPr lang="en-US"/>
        </a:p>
      </dgm:t>
    </dgm:pt>
    <dgm:pt modelId="{4118C721-1FF9-4275-A0E8-5017B7030F26}" type="pres">
      <dgm:prSet presAssocID="{E6FA21EF-5531-4E4F-8AE6-99D196C242EF}" presName="node" presStyleCnt="0"/>
      <dgm:spPr/>
    </dgm:pt>
    <dgm:pt modelId="{F318E673-D142-4A8D-8746-5C33F98B301C}" type="pres">
      <dgm:prSet presAssocID="{E6FA21EF-5531-4E4F-8AE6-99D196C242EF}" presName="parentNode" presStyleLbl="node1" presStyleIdx="1" presStyleCnt="3">
        <dgm:presLayoutVars>
          <dgm:chMax val="1"/>
          <dgm:bulletEnabled val="1"/>
        </dgm:presLayoutVars>
      </dgm:prSet>
      <dgm:spPr/>
      <dgm:t>
        <a:bodyPr/>
        <a:lstStyle/>
        <a:p>
          <a:endParaRPr lang="en-US"/>
        </a:p>
      </dgm:t>
    </dgm:pt>
    <dgm:pt modelId="{993D0D24-D112-4DB7-8309-B6F08D5AB366}" type="pres">
      <dgm:prSet presAssocID="{E6FA21EF-5531-4E4F-8AE6-99D196C242EF}" presName="childNode" presStyleLbl="revTx" presStyleIdx="0" presStyleCnt="2">
        <dgm:presLayoutVars>
          <dgm:bulletEnabled val="1"/>
        </dgm:presLayoutVars>
      </dgm:prSet>
      <dgm:spPr/>
      <dgm:t>
        <a:bodyPr/>
        <a:lstStyle/>
        <a:p>
          <a:endParaRPr lang="en-US"/>
        </a:p>
      </dgm:t>
    </dgm:pt>
    <dgm:pt modelId="{445AF94E-F977-473E-9E06-CFE2B3A12487}" type="pres">
      <dgm:prSet presAssocID="{756A4929-8D00-41F0-85D4-73A4FE5FFD81}" presName="Name25" presStyleLbl="parChTrans1D1" presStyleIdx="1" presStyleCnt="2"/>
      <dgm:spPr/>
      <dgm:t>
        <a:bodyPr/>
        <a:lstStyle/>
        <a:p>
          <a:endParaRPr lang="en-US"/>
        </a:p>
      </dgm:t>
    </dgm:pt>
    <dgm:pt modelId="{01187F2A-111D-4B54-BA0D-03A2ABE03ED4}" type="pres">
      <dgm:prSet presAssocID="{C005B790-4E98-4454-862D-522EF58FE981}" presName="node" presStyleCnt="0"/>
      <dgm:spPr/>
    </dgm:pt>
    <dgm:pt modelId="{E1EED04A-C47E-4C67-83E9-0705ECD5684D}" type="pres">
      <dgm:prSet presAssocID="{C005B790-4E98-4454-862D-522EF58FE981}" presName="parentNode" presStyleLbl="node1" presStyleIdx="2" presStyleCnt="3">
        <dgm:presLayoutVars>
          <dgm:chMax val="1"/>
          <dgm:bulletEnabled val="1"/>
        </dgm:presLayoutVars>
      </dgm:prSet>
      <dgm:spPr/>
      <dgm:t>
        <a:bodyPr/>
        <a:lstStyle/>
        <a:p>
          <a:endParaRPr lang="en-US"/>
        </a:p>
      </dgm:t>
    </dgm:pt>
    <dgm:pt modelId="{0347E60B-F99C-4F25-8468-3EBDD126A17A}" type="pres">
      <dgm:prSet presAssocID="{C005B790-4E98-4454-862D-522EF58FE981}" presName="childNode" presStyleLbl="revTx" presStyleIdx="1" presStyleCnt="2">
        <dgm:presLayoutVars>
          <dgm:bulletEnabled val="1"/>
        </dgm:presLayoutVars>
      </dgm:prSet>
      <dgm:spPr/>
      <dgm:t>
        <a:bodyPr/>
        <a:lstStyle/>
        <a:p>
          <a:endParaRPr lang="en-US"/>
        </a:p>
      </dgm:t>
    </dgm:pt>
  </dgm:ptLst>
  <dgm:cxnLst>
    <dgm:cxn modelId="{C983B216-7863-49C5-B924-0B83D492861D}" type="presOf" srcId="{756A4929-8D00-41F0-85D4-73A4FE5FFD81}" destId="{445AF94E-F977-473E-9E06-CFE2B3A12487}" srcOrd="0" destOrd="0" presId="urn:microsoft.com/office/officeart/2005/8/layout/radial2"/>
    <dgm:cxn modelId="{94CA6496-EEBB-42AB-A6D4-63774BBE0757}" type="presOf" srcId="{D9F19F17-B63C-42BC-B227-DBB59D848DCF}" destId="{17E652CF-3600-4693-A0A6-27522E00BB80}" srcOrd="0" destOrd="0" presId="urn:microsoft.com/office/officeart/2005/8/layout/radial2"/>
    <dgm:cxn modelId="{066FF104-EF9B-4424-9C65-BC9E98AEFB7D}" srcId="{5D76A28B-1A75-432F-936F-E3A14909FA05}" destId="{E6FA21EF-5531-4E4F-8AE6-99D196C242EF}" srcOrd="0" destOrd="0" parTransId="{D9F19F17-B63C-42BC-B227-DBB59D848DCF}" sibTransId="{424A6C6F-7653-4AA7-BEAA-CE3C575BC6AF}"/>
    <dgm:cxn modelId="{31B01147-9FE4-4BFB-BCF4-9A68159592AB}" type="presOf" srcId="{6CA788A7-D1C7-49DA-A49D-E06C5C29F885}" destId="{993D0D24-D112-4DB7-8309-B6F08D5AB366}" srcOrd="0" destOrd="1" presId="urn:microsoft.com/office/officeart/2005/8/layout/radial2"/>
    <dgm:cxn modelId="{93C48D4D-54C6-4F9F-973F-2D8957A044A8}" srcId="{E6FA21EF-5531-4E4F-8AE6-99D196C242EF}" destId="{6CA788A7-D1C7-49DA-A49D-E06C5C29F885}" srcOrd="1" destOrd="0" parTransId="{BBA24FB7-87FD-45D8-A057-59897383B2A9}" sibTransId="{C5CBCCCB-663F-4715-B9CA-A1A2141FC04A}"/>
    <dgm:cxn modelId="{31F424E3-CB6C-41FB-A5FE-9529A8B10D34}" type="presOf" srcId="{5D76A28B-1A75-432F-936F-E3A14909FA05}" destId="{2FA15682-78E9-44A6-89E7-3C67AD2F4659}" srcOrd="0" destOrd="0" presId="urn:microsoft.com/office/officeart/2005/8/layout/radial2"/>
    <dgm:cxn modelId="{33185392-9425-494D-8055-BAE954FAD139}" type="presOf" srcId="{A6A5465A-3DE6-44BE-84AF-055A58177229}" destId="{0347E60B-F99C-4F25-8468-3EBDD126A17A}" srcOrd="0" destOrd="1" presId="urn:microsoft.com/office/officeart/2005/8/layout/radial2"/>
    <dgm:cxn modelId="{9C90CFF0-1EF1-43FB-98ED-EEF5A921B1D5}" type="presOf" srcId="{457AFC71-3EFD-4F09-B851-843AD567F0A6}" destId="{0347E60B-F99C-4F25-8468-3EBDD126A17A}" srcOrd="0" destOrd="0" presId="urn:microsoft.com/office/officeart/2005/8/layout/radial2"/>
    <dgm:cxn modelId="{ABA3DC8C-1CF3-4616-A590-F61F951E3DF0}" srcId="{5D76A28B-1A75-432F-936F-E3A14909FA05}" destId="{C005B790-4E98-4454-862D-522EF58FE981}" srcOrd="1" destOrd="0" parTransId="{756A4929-8D00-41F0-85D4-73A4FE5FFD81}" sibTransId="{2DCFE8A3-73C3-4061-94D5-BD20867676A7}"/>
    <dgm:cxn modelId="{C5834B69-2487-41E4-9821-31BB6F027ACE}" type="presOf" srcId="{E6FA21EF-5531-4E4F-8AE6-99D196C242EF}" destId="{F318E673-D142-4A8D-8746-5C33F98B301C}" srcOrd="0" destOrd="0" presId="urn:microsoft.com/office/officeart/2005/8/layout/radial2"/>
    <dgm:cxn modelId="{DAA551EB-4974-4D25-A50F-ED4B91241158}" srcId="{C005B790-4E98-4454-862D-522EF58FE981}" destId="{457AFC71-3EFD-4F09-B851-843AD567F0A6}" srcOrd="0" destOrd="0" parTransId="{1B351346-98CE-4EFF-BB09-28BF23A69F9D}" sibTransId="{D3E791FA-CCD6-44D1-8190-4949AF933AE8}"/>
    <dgm:cxn modelId="{71BE26C7-AD98-474B-8054-191ED6D59076}" type="presOf" srcId="{C005B790-4E98-4454-862D-522EF58FE981}" destId="{E1EED04A-C47E-4C67-83E9-0705ECD5684D}" srcOrd="0" destOrd="0" presId="urn:microsoft.com/office/officeart/2005/8/layout/radial2"/>
    <dgm:cxn modelId="{0C59D9C6-5132-4600-BF2D-463EE48F8D03}" type="presOf" srcId="{17B668EB-5DBB-41BE-B30A-18FF7DABF38A}" destId="{993D0D24-D112-4DB7-8309-B6F08D5AB366}" srcOrd="0" destOrd="0" presId="urn:microsoft.com/office/officeart/2005/8/layout/radial2"/>
    <dgm:cxn modelId="{852761ED-479C-43FA-961A-66552713B3D9}" srcId="{E6FA21EF-5531-4E4F-8AE6-99D196C242EF}" destId="{17B668EB-5DBB-41BE-B30A-18FF7DABF38A}" srcOrd="0" destOrd="0" parTransId="{DFAC342B-2B16-441E-9EDC-7B2586078E6E}" sibTransId="{FF8FD390-8B9C-465C-8FAF-8308AE83D99D}"/>
    <dgm:cxn modelId="{0AA0A7A0-82A3-43EC-B78B-9B5DB10B2D5E}" srcId="{C005B790-4E98-4454-862D-522EF58FE981}" destId="{A6A5465A-3DE6-44BE-84AF-055A58177229}" srcOrd="1" destOrd="0" parTransId="{336B7D1A-5551-4D08-B33E-53CD80824D81}" sibTransId="{C2F92B91-4A89-475E-8EB8-C8B189C036A7}"/>
    <dgm:cxn modelId="{6C5E1C14-DB18-4324-8787-9C3154BE4528}" type="presParOf" srcId="{2FA15682-78E9-44A6-89E7-3C67AD2F4659}" destId="{5D384CF0-5933-4436-99A5-F95FAEE3BEF3}" srcOrd="0" destOrd="0" presId="urn:microsoft.com/office/officeart/2005/8/layout/radial2"/>
    <dgm:cxn modelId="{C8537651-F029-40F6-8BC6-0BF855281BF0}" type="presParOf" srcId="{5D384CF0-5933-4436-99A5-F95FAEE3BEF3}" destId="{20109BF7-2419-4746-86EE-91F48A7CE49A}" srcOrd="0" destOrd="0" presId="urn:microsoft.com/office/officeart/2005/8/layout/radial2"/>
    <dgm:cxn modelId="{139C3F22-FA83-47C6-9F72-B967E8DEA35B}" type="presParOf" srcId="{20109BF7-2419-4746-86EE-91F48A7CE49A}" destId="{1E5C86C9-5500-4151-ABCB-E224C37A9BAE}" srcOrd="0" destOrd="0" presId="urn:microsoft.com/office/officeart/2005/8/layout/radial2"/>
    <dgm:cxn modelId="{9292E475-D753-4AA0-B554-419099C04D40}" type="presParOf" srcId="{20109BF7-2419-4746-86EE-91F48A7CE49A}" destId="{2E8CC49F-15AA-4E5E-ACDD-C19FFE0D0742}" srcOrd="1" destOrd="0" presId="urn:microsoft.com/office/officeart/2005/8/layout/radial2"/>
    <dgm:cxn modelId="{06ED6A4A-713E-4CB6-8718-807CEE00F627}" type="presParOf" srcId="{5D384CF0-5933-4436-99A5-F95FAEE3BEF3}" destId="{17E652CF-3600-4693-A0A6-27522E00BB80}" srcOrd="1" destOrd="0" presId="urn:microsoft.com/office/officeart/2005/8/layout/radial2"/>
    <dgm:cxn modelId="{D3B30B58-E0EE-4B97-884B-30EF38A2CDAA}" type="presParOf" srcId="{5D384CF0-5933-4436-99A5-F95FAEE3BEF3}" destId="{4118C721-1FF9-4275-A0E8-5017B7030F26}" srcOrd="2" destOrd="0" presId="urn:microsoft.com/office/officeart/2005/8/layout/radial2"/>
    <dgm:cxn modelId="{A3469EDA-1E48-49E9-AC4E-8BEE415FFAE1}" type="presParOf" srcId="{4118C721-1FF9-4275-A0E8-5017B7030F26}" destId="{F318E673-D142-4A8D-8746-5C33F98B301C}" srcOrd="0" destOrd="0" presId="urn:microsoft.com/office/officeart/2005/8/layout/radial2"/>
    <dgm:cxn modelId="{3AAF4AAD-09BA-48E7-9990-76E15F1A946B}" type="presParOf" srcId="{4118C721-1FF9-4275-A0E8-5017B7030F26}" destId="{993D0D24-D112-4DB7-8309-B6F08D5AB366}" srcOrd="1" destOrd="0" presId="urn:microsoft.com/office/officeart/2005/8/layout/radial2"/>
    <dgm:cxn modelId="{FFF98725-E253-4DC5-B910-DDA3E3D64B89}" type="presParOf" srcId="{5D384CF0-5933-4436-99A5-F95FAEE3BEF3}" destId="{445AF94E-F977-473E-9E06-CFE2B3A12487}" srcOrd="3" destOrd="0" presId="urn:microsoft.com/office/officeart/2005/8/layout/radial2"/>
    <dgm:cxn modelId="{3C93DEBE-BA26-46B7-B936-7F02A760C999}" type="presParOf" srcId="{5D384CF0-5933-4436-99A5-F95FAEE3BEF3}" destId="{01187F2A-111D-4B54-BA0D-03A2ABE03ED4}" srcOrd="4" destOrd="0" presId="urn:microsoft.com/office/officeart/2005/8/layout/radial2"/>
    <dgm:cxn modelId="{C3AB1BF2-34B9-4DD1-AC75-A2D726AC16B0}" type="presParOf" srcId="{01187F2A-111D-4B54-BA0D-03A2ABE03ED4}" destId="{E1EED04A-C47E-4C67-83E9-0705ECD5684D}" srcOrd="0" destOrd="0" presId="urn:microsoft.com/office/officeart/2005/8/layout/radial2"/>
    <dgm:cxn modelId="{969B8940-FD32-433B-8862-D7218060F459}" type="presParOf" srcId="{01187F2A-111D-4B54-BA0D-03A2ABE03ED4}" destId="{0347E60B-F99C-4F25-8468-3EBDD126A17A}"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76A28B-1A75-432F-936F-E3A14909FA05}" type="doc">
      <dgm:prSet loTypeId="urn:microsoft.com/office/officeart/2005/8/layout/radial2" loCatId="relationship" qsTypeId="urn:microsoft.com/office/officeart/2005/8/quickstyle/simple1" qsCatId="simple" csTypeId="urn:microsoft.com/office/officeart/2005/8/colors/colorful1#3" csCatId="colorful" phldr="1"/>
      <dgm:spPr/>
      <dgm:t>
        <a:bodyPr/>
        <a:lstStyle/>
        <a:p>
          <a:endParaRPr lang="en-US"/>
        </a:p>
      </dgm:t>
    </dgm:pt>
    <dgm:pt modelId="{E6FA21EF-5531-4E4F-8AE6-99D196C242EF}">
      <dgm:prSet phldrT="[Text]" custT="1"/>
      <dgm:spPr/>
      <dgm:t>
        <a:bodyPr/>
        <a:lstStyle/>
        <a:p>
          <a:r>
            <a:rPr lang="en-US" sz="2400" dirty="0" smtClean="0"/>
            <a:t>QCYS</a:t>
          </a:r>
          <a:endParaRPr lang="en-US" sz="2400" dirty="0"/>
        </a:p>
      </dgm:t>
    </dgm:pt>
    <dgm:pt modelId="{D9F19F17-B63C-42BC-B227-DBB59D848DCF}" type="parTrans" cxnId="{066FF104-EF9B-4424-9C65-BC9E98AEFB7D}">
      <dgm:prSet/>
      <dgm:spPr/>
      <dgm:t>
        <a:bodyPr/>
        <a:lstStyle/>
        <a:p>
          <a:endParaRPr lang="en-US" sz="2000"/>
        </a:p>
      </dgm:t>
    </dgm:pt>
    <dgm:pt modelId="{424A6C6F-7653-4AA7-BEAA-CE3C575BC6AF}" type="sibTrans" cxnId="{066FF104-EF9B-4424-9C65-BC9E98AEFB7D}">
      <dgm:prSet/>
      <dgm:spPr/>
      <dgm:t>
        <a:bodyPr/>
        <a:lstStyle/>
        <a:p>
          <a:endParaRPr lang="en-US" sz="2000"/>
        </a:p>
      </dgm:t>
    </dgm:pt>
    <dgm:pt modelId="{17B668EB-5DBB-41BE-B30A-18FF7DABF38A}">
      <dgm:prSet phldrT="[Text]" custT="1"/>
      <dgm:spPr/>
      <dgm:t>
        <a:bodyPr/>
        <a:lstStyle/>
        <a:p>
          <a:r>
            <a:rPr lang="en-US" sz="1400" dirty="0" smtClean="0">
              <a:latin typeface="Arial" panose="020B0604020202020204" pitchFamily="34" charset="0"/>
              <a:cs typeface="Arial" panose="020B0604020202020204" pitchFamily="34" charset="0"/>
            </a:rPr>
            <a:t>Funding by Space</a:t>
          </a:r>
          <a:endParaRPr lang="en-US" sz="1400" dirty="0">
            <a:latin typeface="Arial" panose="020B0604020202020204" pitchFamily="34" charset="0"/>
            <a:cs typeface="Arial" panose="020B0604020202020204" pitchFamily="34" charset="0"/>
          </a:endParaRPr>
        </a:p>
      </dgm:t>
    </dgm:pt>
    <dgm:pt modelId="{DFAC342B-2B16-441E-9EDC-7B2586078E6E}" type="parTrans" cxnId="{852761ED-479C-43FA-961A-66552713B3D9}">
      <dgm:prSet/>
      <dgm:spPr/>
      <dgm:t>
        <a:bodyPr/>
        <a:lstStyle/>
        <a:p>
          <a:endParaRPr lang="en-US" sz="2000"/>
        </a:p>
      </dgm:t>
    </dgm:pt>
    <dgm:pt modelId="{FF8FD390-8B9C-465C-8FAF-8308AE83D99D}" type="sibTrans" cxnId="{852761ED-479C-43FA-961A-66552713B3D9}">
      <dgm:prSet/>
      <dgm:spPr/>
      <dgm:t>
        <a:bodyPr/>
        <a:lstStyle/>
        <a:p>
          <a:endParaRPr lang="en-US" sz="2000"/>
        </a:p>
      </dgm:t>
    </dgm:pt>
    <dgm:pt modelId="{6CA788A7-D1C7-49DA-A49D-E06C5C29F885}">
      <dgm:prSet phldrT="[Text]" custT="1"/>
      <dgm:spPr/>
      <dgm:t>
        <a:bodyPr/>
        <a:lstStyle/>
        <a:p>
          <a:r>
            <a:rPr lang="en-US" sz="1400" dirty="0" smtClean="0">
              <a:latin typeface="Arial" panose="020B0604020202020204" pitchFamily="34" charset="0"/>
              <a:cs typeface="Arial" panose="020B0604020202020204" pitchFamily="34" charset="0"/>
            </a:rPr>
            <a:t>Garrison-level Reporting = “Negotiated Spaces”</a:t>
          </a:r>
          <a:endParaRPr lang="en-US" sz="1400" dirty="0">
            <a:latin typeface="Arial" panose="020B0604020202020204" pitchFamily="34" charset="0"/>
            <a:cs typeface="Arial" panose="020B0604020202020204" pitchFamily="34" charset="0"/>
          </a:endParaRPr>
        </a:p>
      </dgm:t>
    </dgm:pt>
    <dgm:pt modelId="{BBA24FB7-87FD-45D8-A057-59897383B2A9}" type="parTrans" cxnId="{93C48D4D-54C6-4F9F-973F-2D8957A044A8}">
      <dgm:prSet/>
      <dgm:spPr/>
      <dgm:t>
        <a:bodyPr/>
        <a:lstStyle/>
        <a:p>
          <a:endParaRPr lang="en-US" sz="2000"/>
        </a:p>
      </dgm:t>
    </dgm:pt>
    <dgm:pt modelId="{C5CBCCCB-663F-4715-B9CA-A1A2141FC04A}" type="sibTrans" cxnId="{93C48D4D-54C6-4F9F-973F-2D8957A044A8}">
      <dgm:prSet/>
      <dgm:spPr/>
      <dgm:t>
        <a:bodyPr/>
        <a:lstStyle/>
        <a:p>
          <a:endParaRPr lang="en-US" sz="2000"/>
        </a:p>
      </dgm:t>
    </dgm:pt>
    <dgm:pt modelId="{C005B790-4E98-4454-862D-522EF58FE981}">
      <dgm:prSet phldrT="[Text]" custT="1"/>
      <dgm:spPr/>
      <dgm:t>
        <a:bodyPr/>
        <a:lstStyle/>
        <a:p>
          <a:r>
            <a:rPr lang="en-US" sz="2400" dirty="0" smtClean="0"/>
            <a:t>QDPC</a:t>
          </a:r>
          <a:endParaRPr lang="en-US" sz="2400" dirty="0"/>
        </a:p>
      </dgm:t>
    </dgm:pt>
    <dgm:pt modelId="{756A4929-8D00-41F0-85D4-73A4FE5FFD81}" type="parTrans" cxnId="{ABA3DC8C-1CF3-4616-A590-F61F951E3DF0}">
      <dgm:prSet/>
      <dgm:spPr/>
      <dgm:t>
        <a:bodyPr/>
        <a:lstStyle/>
        <a:p>
          <a:endParaRPr lang="en-US" sz="2000"/>
        </a:p>
      </dgm:t>
    </dgm:pt>
    <dgm:pt modelId="{2DCFE8A3-73C3-4061-94D5-BD20867676A7}" type="sibTrans" cxnId="{ABA3DC8C-1CF3-4616-A590-F61F951E3DF0}">
      <dgm:prSet/>
      <dgm:spPr/>
      <dgm:t>
        <a:bodyPr/>
        <a:lstStyle/>
        <a:p>
          <a:endParaRPr lang="en-US" sz="2000"/>
        </a:p>
      </dgm:t>
    </dgm:pt>
    <dgm:pt modelId="{457AFC71-3EFD-4F09-B851-843AD567F0A6}">
      <dgm:prSet phldrT="[Text]" custT="1"/>
      <dgm:spPr/>
      <dgm:t>
        <a:bodyPr/>
        <a:lstStyle/>
        <a:p>
          <a:r>
            <a:rPr lang="en-US" sz="1400" dirty="0" smtClean="0">
              <a:latin typeface="Arial" panose="020B0604020202020204" pitchFamily="34" charset="0"/>
              <a:cs typeface="Arial" panose="020B0604020202020204" pitchFamily="34" charset="0"/>
            </a:rPr>
            <a:t>MWR Baseline Standards</a:t>
          </a:r>
          <a:endParaRPr lang="en-US" sz="1400" dirty="0">
            <a:latin typeface="Arial" panose="020B0604020202020204" pitchFamily="34" charset="0"/>
            <a:cs typeface="Arial" panose="020B0604020202020204" pitchFamily="34" charset="0"/>
          </a:endParaRPr>
        </a:p>
      </dgm:t>
    </dgm:pt>
    <dgm:pt modelId="{1B351346-98CE-4EFF-BB09-28BF23A69F9D}" type="parTrans" cxnId="{DAA551EB-4974-4D25-A50F-ED4B91241158}">
      <dgm:prSet/>
      <dgm:spPr/>
      <dgm:t>
        <a:bodyPr/>
        <a:lstStyle/>
        <a:p>
          <a:endParaRPr lang="en-US" sz="2000"/>
        </a:p>
      </dgm:t>
    </dgm:pt>
    <dgm:pt modelId="{D3E791FA-CCD6-44D1-8190-4949AF933AE8}" type="sibTrans" cxnId="{DAA551EB-4974-4D25-A50F-ED4B91241158}">
      <dgm:prSet/>
      <dgm:spPr/>
      <dgm:t>
        <a:bodyPr/>
        <a:lstStyle/>
        <a:p>
          <a:endParaRPr lang="en-US" sz="2000"/>
        </a:p>
      </dgm:t>
    </dgm:pt>
    <dgm:pt modelId="{A6A5465A-3DE6-44BE-84AF-055A58177229}">
      <dgm:prSet phldrT="[Text]" custT="1"/>
      <dgm:spPr/>
      <dgm:t>
        <a:bodyPr/>
        <a:lstStyle/>
        <a:p>
          <a:r>
            <a:rPr lang="en-US" sz="1400" dirty="0" smtClean="0">
              <a:latin typeface="Arial" panose="020B0604020202020204" pitchFamily="34" charset="0"/>
              <a:cs typeface="Arial" panose="020B0604020202020204" pitchFamily="34" charset="0"/>
            </a:rPr>
            <a:t>Garrison-level Reporting = ACRRO</a:t>
          </a:r>
          <a:endParaRPr lang="en-US" sz="1400" dirty="0">
            <a:latin typeface="Arial" panose="020B0604020202020204" pitchFamily="34" charset="0"/>
            <a:cs typeface="Arial" panose="020B0604020202020204" pitchFamily="34" charset="0"/>
          </a:endParaRPr>
        </a:p>
      </dgm:t>
    </dgm:pt>
    <dgm:pt modelId="{336B7D1A-5551-4D08-B33E-53CD80824D81}" type="parTrans" cxnId="{0AA0A7A0-82A3-43EC-B78B-9B5DB10B2D5E}">
      <dgm:prSet/>
      <dgm:spPr/>
      <dgm:t>
        <a:bodyPr/>
        <a:lstStyle/>
        <a:p>
          <a:endParaRPr lang="en-US" sz="2000"/>
        </a:p>
      </dgm:t>
    </dgm:pt>
    <dgm:pt modelId="{C2F92B91-4A89-475E-8EB8-C8B189C036A7}" type="sibTrans" cxnId="{0AA0A7A0-82A3-43EC-B78B-9B5DB10B2D5E}">
      <dgm:prSet/>
      <dgm:spPr/>
      <dgm:t>
        <a:bodyPr/>
        <a:lstStyle/>
        <a:p>
          <a:endParaRPr lang="en-US" sz="2000"/>
        </a:p>
      </dgm:t>
    </dgm:pt>
    <dgm:pt modelId="{2FA15682-78E9-44A6-89E7-3C67AD2F4659}" type="pres">
      <dgm:prSet presAssocID="{5D76A28B-1A75-432F-936F-E3A14909FA05}" presName="composite" presStyleCnt="0">
        <dgm:presLayoutVars>
          <dgm:chMax val="5"/>
          <dgm:dir/>
          <dgm:animLvl val="ctr"/>
          <dgm:resizeHandles val="exact"/>
        </dgm:presLayoutVars>
      </dgm:prSet>
      <dgm:spPr/>
      <dgm:t>
        <a:bodyPr/>
        <a:lstStyle/>
        <a:p>
          <a:endParaRPr lang="en-US"/>
        </a:p>
      </dgm:t>
    </dgm:pt>
    <dgm:pt modelId="{5D384CF0-5933-4436-99A5-F95FAEE3BEF3}" type="pres">
      <dgm:prSet presAssocID="{5D76A28B-1A75-432F-936F-E3A14909FA05}" presName="cycle" presStyleCnt="0"/>
      <dgm:spPr/>
    </dgm:pt>
    <dgm:pt modelId="{20109BF7-2419-4746-86EE-91F48A7CE49A}" type="pres">
      <dgm:prSet presAssocID="{5D76A28B-1A75-432F-936F-E3A14909FA05}" presName="centerShape" presStyleCnt="0"/>
      <dgm:spPr/>
    </dgm:pt>
    <dgm:pt modelId="{1E5C86C9-5500-4151-ABCB-E224C37A9BAE}" type="pres">
      <dgm:prSet presAssocID="{5D76A28B-1A75-432F-936F-E3A14909FA05}" presName="connSite" presStyleLbl="node1" presStyleIdx="0" presStyleCnt="3"/>
      <dgm:spPr/>
    </dgm:pt>
    <dgm:pt modelId="{2E8CC49F-15AA-4E5E-ACDD-C19FFE0D0742}" type="pres">
      <dgm:prSet presAssocID="{5D76A28B-1A75-432F-936F-E3A14909FA05}" presName="visible" presStyleLbl="node1" presStyleIdx="0" presStyleCnt="3"/>
      <dgm:spPr>
        <a:blipFill rotWithShape="0">
          <a:blip xmlns:r="http://schemas.openxmlformats.org/officeDocument/2006/relationships" r:embed="rId1">
            <a:lum bright="70000" contrast="-70000"/>
          </a:blip>
          <a:stretch>
            <a:fillRect/>
          </a:stretch>
        </a:blipFill>
      </dgm:spPr>
    </dgm:pt>
    <dgm:pt modelId="{17E652CF-3600-4693-A0A6-27522E00BB80}" type="pres">
      <dgm:prSet presAssocID="{D9F19F17-B63C-42BC-B227-DBB59D848DCF}" presName="Name25" presStyleLbl="parChTrans1D1" presStyleIdx="0" presStyleCnt="2"/>
      <dgm:spPr/>
      <dgm:t>
        <a:bodyPr/>
        <a:lstStyle/>
        <a:p>
          <a:endParaRPr lang="en-US"/>
        </a:p>
      </dgm:t>
    </dgm:pt>
    <dgm:pt modelId="{4118C721-1FF9-4275-A0E8-5017B7030F26}" type="pres">
      <dgm:prSet presAssocID="{E6FA21EF-5531-4E4F-8AE6-99D196C242EF}" presName="node" presStyleCnt="0"/>
      <dgm:spPr/>
    </dgm:pt>
    <dgm:pt modelId="{F318E673-D142-4A8D-8746-5C33F98B301C}" type="pres">
      <dgm:prSet presAssocID="{E6FA21EF-5531-4E4F-8AE6-99D196C242EF}" presName="parentNode" presStyleLbl="node1" presStyleIdx="1" presStyleCnt="3">
        <dgm:presLayoutVars>
          <dgm:chMax val="1"/>
          <dgm:bulletEnabled val="1"/>
        </dgm:presLayoutVars>
      </dgm:prSet>
      <dgm:spPr/>
      <dgm:t>
        <a:bodyPr/>
        <a:lstStyle/>
        <a:p>
          <a:endParaRPr lang="en-US"/>
        </a:p>
      </dgm:t>
    </dgm:pt>
    <dgm:pt modelId="{993D0D24-D112-4DB7-8309-B6F08D5AB366}" type="pres">
      <dgm:prSet presAssocID="{E6FA21EF-5531-4E4F-8AE6-99D196C242EF}" presName="childNode" presStyleLbl="revTx" presStyleIdx="0" presStyleCnt="2">
        <dgm:presLayoutVars>
          <dgm:bulletEnabled val="1"/>
        </dgm:presLayoutVars>
      </dgm:prSet>
      <dgm:spPr/>
      <dgm:t>
        <a:bodyPr/>
        <a:lstStyle/>
        <a:p>
          <a:endParaRPr lang="en-US"/>
        </a:p>
      </dgm:t>
    </dgm:pt>
    <dgm:pt modelId="{445AF94E-F977-473E-9E06-CFE2B3A12487}" type="pres">
      <dgm:prSet presAssocID="{756A4929-8D00-41F0-85D4-73A4FE5FFD81}" presName="Name25" presStyleLbl="parChTrans1D1" presStyleIdx="1" presStyleCnt="2"/>
      <dgm:spPr/>
      <dgm:t>
        <a:bodyPr/>
        <a:lstStyle/>
        <a:p>
          <a:endParaRPr lang="en-US"/>
        </a:p>
      </dgm:t>
    </dgm:pt>
    <dgm:pt modelId="{01187F2A-111D-4B54-BA0D-03A2ABE03ED4}" type="pres">
      <dgm:prSet presAssocID="{C005B790-4E98-4454-862D-522EF58FE981}" presName="node" presStyleCnt="0"/>
      <dgm:spPr/>
    </dgm:pt>
    <dgm:pt modelId="{E1EED04A-C47E-4C67-83E9-0705ECD5684D}" type="pres">
      <dgm:prSet presAssocID="{C005B790-4E98-4454-862D-522EF58FE981}" presName="parentNode" presStyleLbl="node1" presStyleIdx="2" presStyleCnt="3">
        <dgm:presLayoutVars>
          <dgm:chMax val="1"/>
          <dgm:bulletEnabled val="1"/>
        </dgm:presLayoutVars>
      </dgm:prSet>
      <dgm:spPr/>
      <dgm:t>
        <a:bodyPr/>
        <a:lstStyle/>
        <a:p>
          <a:endParaRPr lang="en-US"/>
        </a:p>
      </dgm:t>
    </dgm:pt>
    <dgm:pt modelId="{0347E60B-F99C-4F25-8468-3EBDD126A17A}" type="pres">
      <dgm:prSet presAssocID="{C005B790-4E98-4454-862D-522EF58FE981}" presName="childNode" presStyleLbl="revTx" presStyleIdx="1" presStyleCnt="2">
        <dgm:presLayoutVars>
          <dgm:bulletEnabled val="1"/>
        </dgm:presLayoutVars>
      </dgm:prSet>
      <dgm:spPr/>
      <dgm:t>
        <a:bodyPr/>
        <a:lstStyle/>
        <a:p>
          <a:endParaRPr lang="en-US"/>
        </a:p>
      </dgm:t>
    </dgm:pt>
  </dgm:ptLst>
  <dgm:cxnLst>
    <dgm:cxn modelId="{514411EF-7FB8-47C4-8F73-3CA1A22FF6E8}" type="presOf" srcId="{6CA788A7-D1C7-49DA-A49D-E06C5C29F885}" destId="{993D0D24-D112-4DB7-8309-B6F08D5AB366}" srcOrd="0" destOrd="1" presId="urn:microsoft.com/office/officeart/2005/8/layout/radial2"/>
    <dgm:cxn modelId="{066FF104-EF9B-4424-9C65-BC9E98AEFB7D}" srcId="{5D76A28B-1A75-432F-936F-E3A14909FA05}" destId="{E6FA21EF-5531-4E4F-8AE6-99D196C242EF}" srcOrd="0" destOrd="0" parTransId="{D9F19F17-B63C-42BC-B227-DBB59D848DCF}" sibTransId="{424A6C6F-7653-4AA7-BEAA-CE3C575BC6AF}"/>
    <dgm:cxn modelId="{2FA0898F-D3F3-458F-AFA7-0487DEF63C5C}" type="presOf" srcId="{C005B790-4E98-4454-862D-522EF58FE981}" destId="{E1EED04A-C47E-4C67-83E9-0705ECD5684D}" srcOrd="0" destOrd="0" presId="urn:microsoft.com/office/officeart/2005/8/layout/radial2"/>
    <dgm:cxn modelId="{93C48D4D-54C6-4F9F-973F-2D8957A044A8}" srcId="{E6FA21EF-5531-4E4F-8AE6-99D196C242EF}" destId="{6CA788A7-D1C7-49DA-A49D-E06C5C29F885}" srcOrd="1" destOrd="0" parTransId="{BBA24FB7-87FD-45D8-A057-59897383B2A9}" sibTransId="{C5CBCCCB-663F-4715-B9CA-A1A2141FC04A}"/>
    <dgm:cxn modelId="{0E2A2474-935C-4A03-9077-40C2239D371E}" type="presOf" srcId="{D9F19F17-B63C-42BC-B227-DBB59D848DCF}" destId="{17E652CF-3600-4693-A0A6-27522E00BB80}" srcOrd="0" destOrd="0" presId="urn:microsoft.com/office/officeart/2005/8/layout/radial2"/>
    <dgm:cxn modelId="{ABA3DC8C-1CF3-4616-A590-F61F951E3DF0}" srcId="{5D76A28B-1A75-432F-936F-E3A14909FA05}" destId="{C005B790-4E98-4454-862D-522EF58FE981}" srcOrd="1" destOrd="0" parTransId="{756A4929-8D00-41F0-85D4-73A4FE5FFD81}" sibTransId="{2DCFE8A3-73C3-4061-94D5-BD20867676A7}"/>
    <dgm:cxn modelId="{DAA551EB-4974-4D25-A50F-ED4B91241158}" srcId="{C005B790-4E98-4454-862D-522EF58FE981}" destId="{457AFC71-3EFD-4F09-B851-843AD567F0A6}" srcOrd="0" destOrd="0" parTransId="{1B351346-98CE-4EFF-BB09-28BF23A69F9D}" sibTransId="{D3E791FA-CCD6-44D1-8190-4949AF933AE8}"/>
    <dgm:cxn modelId="{29B1BD3F-662E-47E4-B9BF-611A54F31A77}" type="presOf" srcId="{5D76A28B-1A75-432F-936F-E3A14909FA05}" destId="{2FA15682-78E9-44A6-89E7-3C67AD2F4659}" srcOrd="0" destOrd="0" presId="urn:microsoft.com/office/officeart/2005/8/layout/radial2"/>
    <dgm:cxn modelId="{BDC617E5-58F1-4A74-957C-AFE32C37B05E}" type="presOf" srcId="{E6FA21EF-5531-4E4F-8AE6-99D196C242EF}" destId="{F318E673-D142-4A8D-8746-5C33F98B301C}" srcOrd="0" destOrd="0" presId="urn:microsoft.com/office/officeart/2005/8/layout/radial2"/>
    <dgm:cxn modelId="{EDBF93A3-B1D4-464B-85D1-6506809CC348}" type="presOf" srcId="{A6A5465A-3DE6-44BE-84AF-055A58177229}" destId="{0347E60B-F99C-4F25-8468-3EBDD126A17A}" srcOrd="0" destOrd="1" presId="urn:microsoft.com/office/officeart/2005/8/layout/radial2"/>
    <dgm:cxn modelId="{75A7FF75-DE02-40EC-979D-2D774C31B51E}" type="presOf" srcId="{756A4929-8D00-41F0-85D4-73A4FE5FFD81}" destId="{445AF94E-F977-473E-9E06-CFE2B3A12487}" srcOrd="0" destOrd="0" presId="urn:microsoft.com/office/officeart/2005/8/layout/radial2"/>
    <dgm:cxn modelId="{BA98FCFC-B402-4875-8F1C-950AD27B4FB0}" type="presOf" srcId="{17B668EB-5DBB-41BE-B30A-18FF7DABF38A}" destId="{993D0D24-D112-4DB7-8309-B6F08D5AB366}" srcOrd="0" destOrd="0" presId="urn:microsoft.com/office/officeart/2005/8/layout/radial2"/>
    <dgm:cxn modelId="{F9B69E6E-6B85-47A2-85BB-DC2832B6FEDF}" type="presOf" srcId="{457AFC71-3EFD-4F09-B851-843AD567F0A6}" destId="{0347E60B-F99C-4F25-8468-3EBDD126A17A}" srcOrd="0" destOrd="0" presId="urn:microsoft.com/office/officeart/2005/8/layout/radial2"/>
    <dgm:cxn modelId="{852761ED-479C-43FA-961A-66552713B3D9}" srcId="{E6FA21EF-5531-4E4F-8AE6-99D196C242EF}" destId="{17B668EB-5DBB-41BE-B30A-18FF7DABF38A}" srcOrd="0" destOrd="0" parTransId="{DFAC342B-2B16-441E-9EDC-7B2586078E6E}" sibTransId="{FF8FD390-8B9C-465C-8FAF-8308AE83D99D}"/>
    <dgm:cxn modelId="{0AA0A7A0-82A3-43EC-B78B-9B5DB10B2D5E}" srcId="{C005B790-4E98-4454-862D-522EF58FE981}" destId="{A6A5465A-3DE6-44BE-84AF-055A58177229}" srcOrd="1" destOrd="0" parTransId="{336B7D1A-5551-4D08-B33E-53CD80824D81}" sibTransId="{C2F92B91-4A89-475E-8EB8-C8B189C036A7}"/>
    <dgm:cxn modelId="{27895056-7C65-4F06-8AD6-C79537ECA652}" type="presParOf" srcId="{2FA15682-78E9-44A6-89E7-3C67AD2F4659}" destId="{5D384CF0-5933-4436-99A5-F95FAEE3BEF3}" srcOrd="0" destOrd="0" presId="urn:microsoft.com/office/officeart/2005/8/layout/radial2"/>
    <dgm:cxn modelId="{B89C2C2A-1235-4B63-82C2-68725C92A4B3}" type="presParOf" srcId="{5D384CF0-5933-4436-99A5-F95FAEE3BEF3}" destId="{20109BF7-2419-4746-86EE-91F48A7CE49A}" srcOrd="0" destOrd="0" presId="urn:microsoft.com/office/officeart/2005/8/layout/radial2"/>
    <dgm:cxn modelId="{E08DF532-D46A-41C2-975A-5D089833E7D1}" type="presParOf" srcId="{20109BF7-2419-4746-86EE-91F48A7CE49A}" destId="{1E5C86C9-5500-4151-ABCB-E224C37A9BAE}" srcOrd="0" destOrd="0" presId="urn:microsoft.com/office/officeart/2005/8/layout/radial2"/>
    <dgm:cxn modelId="{3E4AED56-8E87-43ED-B219-F8DCF82CAC2E}" type="presParOf" srcId="{20109BF7-2419-4746-86EE-91F48A7CE49A}" destId="{2E8CC49F-15AA-4E5E-ACDD-C19FFE0D0742}" srcOrd="1" destOrd="0" presId="urn:microsoft.com/office/officeart/2005/8/layout/radial2"/>
    <dgm:cxn modelId="{4576D51C-3E05-4776-A9DF-4F60BE27E581}" type="presParOf" srcId="{5D384CF0-5933-4436-99A5-F95FAEE3BEF3}" destId="{17E652CF-3600-4693-A0A6-27522E00BB80}" srcOrd="1" destOrd="0" presId="urn:microsoft.com/office/officeart/2005/8/layout/radial2"/>
    <dgm:cxn modelId="{59918789-241C-4822-8387-2845A4005189}" type="presParOf" srcId="{5D384CF0-5933-4436-99A5-F95FAEE3BEF3}" destId="{4118C721-1FF9-4275-A0E8-5017B7030F26}" srcOrd="2" destOrd="0" presId="urn:microsoft.com/office/officeart/2005/8/layout/radial2"/>
    <dgm:cxn modelId="{BDEBD5C0-76BA-44BD-B984-9DC485A4564C}" type="presParOf" srcId="{4118C721-1FF9-4275-A0E8-5017B7030F26}" destId="{F318E673-D142-4A8D-8746-5C33F98B301C}" srcOrd="0" destOrd="0" presId="urn:microsoft.com/office/officeart/2005/8/layout/radial2"/>
    <dgm:cxn modelId="{9B74FCE9-035C-4A96-8D06-0683F478AEAA}" type="presParOf" srcId="{4118C721-1FF9-4275-A0E8-5017B7030F26}" destId="{993D0D24-D112-4DB7-8309-B6F08D5AB366}" srcOrd="1" destOrd="0" presId="urn:microsoft.com/office/officeart/2005/8/layout/radial2"/>
    <dgm:cxn modelId="{4EE5A127-EA4E-46E3-81B3-1D9D27B768DC}" type="presParOf" srcId="{5D384CF0-5933-4436-99A5-F95FAEE3BEF3}" destId="{445AF94E-F977-473E-9E06-CFE2B3A12487}" srcOrd="3" destOrd="0" presId="urn:microsoft.com/office/officeart/2005/8/layout/radial2"/>
    <dgm:cxn modelId="{677225CA-1C4B-434B-9B87-97142B506D35}" type="presParOf" srcId="{5D384CF0-5933-4436-99A5-F95FAEE3BEF3}" destId="{01187F2A-111D-4B54-BA0D-03A2ABE03ED4}" srcOrd="4" destOrd="0" presId="urn:microsoft.com/office/officeart/2005/8/layout/radial2"/>
    <dgm:cxn modelId="{B923B423-1D1F-4FDA-BDC7-26F2AAC1D1E4}" type="presParOf" srcId="{01187F2A-111D-4B54-BA0D-03A2ABE03ED4}" destId="{E1EED04A-C47E-4C67-83E9-0705ECD5684D}" srcOrd="0" destOrd="0" presId="urn:microsoft.com/office/officeart/2005/8/layout/radial2"/>
    <dgm:cxn modelId="{4FFB9F86-C863-420E-B59E-054E75F66371}" type="presParOf" srcId="{01187F2A-111D-4B54-BA0D-03A2ABE03ED4}" destId="{0347E60B-F99C-4F25-8468-3EBDD126A17A}"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B3703F-F514-47E0-B5A1-C0DF5D6EF5BE}" type="doc">
      <dgm:prSet loTypeId="urn:microsoft.com/office/officeart/2005/8/layout/hProcess3" loCatId="process" qsTypeId="urn:microsoft.com/office/officeart/2005/8/quickstyle/simple1" qsCatId="simple" csTypeId="urn:microsoft.com/office/officeart/2005/8/colors/accent6_2" csCatId="accent6" phldr="1"/>
      <dgm:spPr/>
    </dgm:pt>
    <dgm:pt modelId="{4541E076-908C-4A40-B48A-A4BB254132B2}">
      <dgm:prSet phldrT="[Text]" custT="1"/>
      <dgm:spPr/>
      <dgm:t>
        <a:bodyPr/>
        <a:lstStyle/>
        <a:p>
          <a:r>
            <a:rPr lang="en-US" sz="1100" b="1" dirty="0" smtClean="0"/>
            <a:t>Direct APF Fund Support </a:t>
          </a:r>
        </a:p>
        <a:p>
          <a:r>
            <a:rPr lang="en-US" sz="1000" dirty="0" smtClean="0"/>
            <a:t>MWR APF via the UFM Process into MDEPS</a:t>
          </a:r>
          <a:endParaRPr lang="en-US" sz="1000" dirty="0"/>
        </a:p>
      </dgm:t>
    </dgm:pt>
    <dgm:pt modelId="{B136D716-A459-44C3-B581-1F8FC4326112}" type="parTrans" cxnId="{6C7863F6-2734-4424-B186-25BCBE60A607}">
      <dgm:prSet/>
      <dgm:spPr/>
      <dgm:t>
        <a:bodyPr/>
        <a:lstStyle/>
        <a:p>
          <a:endParaRPr lang="en-US"/>
        </a:p>
      </dgm:t>
    </dgm:pt>
    <dgm:pt modelId="{E4F929DB-FA70-48D4-BE6B-7069039FE514}" type="sibTrans" cxnId="{6C7863F6-2734-4424-B186-25BCBE60A607}">
      <dgm:prSet/>
      <dgm:spPr/>
      <dgm:t>
        <a:bodyPr/>
        <a:lstStyle/>
        <a:p>
          <a:endParaRPr lang="en-US"/>
        </a:p>
      </dgm:t>
    </dgm:pt>
    <dgm:pt modelId="{851233C6-2796-4692-B747-87E6A2B62BB5}" type="pres">
      <dgm:prSet presAssocID="{F9B3703F-F514-47E0-B5A1-C0DF5D6EF5BE}" presName="Name0" presStyleCnt="0">
        <dgm:presLayoutVars>
          <dgm:dir/>
          <dgm:animLvl val="lvl"/>
          <dgm:resizeHandles val="exact"/>
        </dgm:presLayoutVars>
      </dgm:prSet>
      <dgm:spPr/>
    </dgm:pt>
    <dgm:pt modelId="{9B78266D-BF1A-4F23-80BC-2ECD5E7C39F9}" type="pres">
      <dgm:prSet presAssocID="{F9B3703F-F514-47E0-B5A1-C0DF5D6EF5BE}" presName="dummy" presStyleCnt="0"/>
      <dgm:spPr/>
    </dgm:pt>
    <dgm:pt modelId="{659FA2B8-1A46-43D3-A3D8-DFF21D5513E6}" type="pres">
      <dgm:prSet presAssocID="{F9B3703F-F514-47E0-B5A1-C0DF5D6EF5BE}" presName="linH" presStyleCnt="0"/>
      <dgm:spPr/>
    </dgm:pt>
    <dgm:pt modelId="{5F438DD2-ACDF-4EC0-BA56-E467CE17F6B8}" type="pres">
      <dgm:prSet presAssocID="{F9B3703F-F514-47E0-B5A1-C0DF5D6EF5BE}" presName="padding1" presStyleCnt="0"/>
      <dgm:spPr/>
    </dgm:pt>
    <dgm:pt modelId="{A72B4625-DC65-43F0-9308-94C7B05DB259}" type="pres">
      <dgm:prSet presAssocID="{4541E076-908C-4A40-B48A-A4BB254132B2}" presName="linV" presStyleCnt="0"/>
      <dgm:spPr/>
    </dgm:pt>
    <dgm:pt modelId="{B77F9897-2917-4A81-81D0-AA24FACD86E5}" type="pres">
      <dgm:prSet presAssocID="{4541E076-908C-4A40-B48A-A4BB254132B2}" presName="spVertical1" presStyleCnt="0"/>
      <dgm:spPr/>
    </dgm:pt>
    <dgm:pt modelId="{939F0C83-4378-4504-B8F9-D4B989AB3ABB}" type="pres">
      <dgm:prSet presAssocID="{4541E076-908C-4A40-B48A-A4BB254132B2}" presName="parTx" presStyleLbl="revTx" presStyleIdx="0" presStyleCnt="1" custAng="1200000" custScaleX="186332" custScaleY="70593" custLinFactNeighborX="-19814" custLinFactNeighborY="5040">
        <dgm:presLayoutVars>
          <dgm:chMax val="0"/>
          <dgm:chPref val="0"/>
          <dgm:bulletEnabled val="1"/>
        </dgm:presLayoutVars>
      </dgm:prSet>
      <dgm:spPr/>
      <dgm:t>
        <a:bodyPr/>
        <a:lstStyle/>
        <a:p>
          <a:endParaRPr lang="en-US"/>
        </a:p>
      </dgm:t>
    </dgm:pt>
    <dgm:pt modelId="{14A84E7A-6FF0-4599-B172-B30951843A1B}" type="pres">
      <dgm:prSet presAssocID="{4541E076-908C-4A40-B48A-A4BB254132B2}" presName="spVertical2" presStyleCnt="0"/>
      <dgm:spPr/>
    </dgm:pt>
    <dgm:pt modelId="{FA141E87-9065-460B-8427-C285A4CC4CB7}" type="pres">
      <dgm:prSet presAssocID="{4541E076-908C-4A40-B48A-A4BB254132B2}" presName="spVertical3" presStyleCnt="0"/>
      <dgm:spPr/>
    </dgm:pt>
    <dgm:pt modelId="{71C6B513-42CA-408B-9109-593B6898B7A9}" type="pres">
      <dgm:prSet presAssocID="{F9B3703F-F514-47E0-B5A1-C0DF5D6EF5BE}" presName="padding2" presStyleCnt="0"/>
      <dgm:spPr/>
    </dgm:pt>
    <dgm:pt modelId="{C71B8C34-B8E4-4014-8D49-3DBDF3265132}" type="pres">
      <dgm:prSet presAssocID="{F9B3703F-F514-47E0-B5A1-C0DF5D6EF5BE}" presName="negArrow" presStyleCnt="0"/>
      <dgm:spPr/>
    </dgm:pt>
    <dgm:pt modelId="{A1B29060-D05E-4F08-B9AC-A178DE379E23}" type="pres">
      <dgm:prSet presAssocID="{F9B3703F-F514-47E0-B5A1-C0DF5D6EF5BE}" presName="backgroundArrow" presStyleLbl="node1" presStyleIdx="0" presStyleCnt="1" custAng="1200000" custScaleX="90910" custScaleY="90910" custLinFactNeighborX="-3771" custLinFactNeighborY="2464"/>
      <dgm:spPr>
        <a:noFill/>
        <a:ln w="38100">
          <a:solidFill>
            <a:schemeClr val="accent6"/>
          </a:solidFill>
        </a:ln>
      </dgm:spPr>
    </dgm:pt>
  </dgm:ptLst>
  <dgm:cxnLst>
    <dgm:cxn modelId="{B324CBA4-10BD-477C-981C-89C44FC12DB9}" type="presOf" srcId="{4541E076-908C-4A40-B48A-A4BB254132B2}" destId="{939F0C83-4378-4504-B8F9-D4B989AB3ABB}" srcOrd="0" destOrd="0" presId="urn:microsoft.com/office/officeart/2005/8/layout/hProcess3"/>
    <dgm:cxn modelId="{6C7863F6-2734-4424-B186-25BCBE60A607}" srcId="{F9B3703F-F514-47E0-B5A1-C0DF5D6EF5BE}" destId="{4541E076-908C-4A40-B48A-A4BB254132B2}" srcOrd="0" destOrd="0" parTransId="{B136D716-A459-44C3-B581-1F8FC4326112}" sibTransId="{E4F929DB-FA70-48D4-BE6B-7069039FE514}"/>
    <dgm:cxn modelId="{C9A5D1A7-FC71-4AE3-86A3-2517894400D3}" type="presOf" srcId="{F9B3703F-F514-47E0-B5A1-C0DF5D6EF5BE}" destId="{851233C6-2796-4692-B747-87E6A2B62BB5}" srcOrd="0" destOrd="0" presId="urn:microsoft.com/office/officeart/2005/8/layout/hProcess3"/>
    <dgm:cxn modelId="{A58DC48B-290B-4B76-B24A-CFFF922C3E8D}" type="presParOf" srcId="{851233C6-2796-4692-B747-87E6A2B62BB5}" destId="{9B78266D-BF1A-4F23-80BC-2ECD5E7C39F9}" srcOrd="0" destOrd="0" presId="urn:microsoft.com/office/officeart/2005/8/layout/hProcess3"/>
    <dgm:cxn modelId="{804529BD-25D7-43C4-A764-4F437A4C179E}" type="presParOf" srcId="{851233C6-2796-4692-B747-87E6A2B62BB5}" destId="{659FA2B8-1A46-43D3-A3D8-DFF21D5513E6}" srcOrd="1" destOrd="0" presId="urn:microsoft.com/office/officeart/2005/8/layout/hProcess3"/>
    <dgm:cxn modelId="{9D6DAA9E-B7C6-43AA-88E7-9566D33B3D42}" type="presParOf" srcId="{659FA2B8-1A46-43D3-A3D8-DFF21D5513E6}" destId="{5F438DD2-ACDF-4EC0-BA56-E467CE17F6B8}" srcOrd="0" destOrd="0" presId="urn:microsoft.com/office/officeart/2005/8/layout/hProcess3"/>
    <dgm:cxn modelId="{997C015D-7957-4355-80CB-78569CD84B7A}" type="presParOf" srcId="{659FA2B8-1A46-43D3-A3D8-DFF21D5513E6}" destId="{A72B4625-DC65-43F0-9308-94C7B05DB259}" srcOrd="1" destOrd="0" presId="urn:microsoft.com/office/officeart/2005/8/layout/hProcess3"/>
    <dgm:cxn modelId="{DC44195B-FEBA-436D-975E-D0DC1921C03E}" type="presParOf" srcId="{A72B4625-DC65-43F0-9308-94C7B05DB259}" destId="{B77F9897-2917-4A81-81D0-AA24FACD86E5}" srcOrd="0" destOrd="0" presId="urn:microsoft.com/office/officeart/2005/8/layout/hProcess3"/>
    <dgm:cxn modelId="{C6C65EDC-9728-44B4-8215-4FC785E74E6A}" type="presParOf" srcId="{A72B4625-DC65-43F0-9308-94C7B05DB259}" destId="{939F0C83-4378-4504-B8F9-D4B989AB3ABB}" srcOrd="1" destOrd="0" presId="urn:microsoft.com/office/officeart/2005/8/layout/hProcess3"/>
    <dgm:cxn modelId="{D8AFF823-E32C-4C90-90C2-ED2EDE4AEDD8}" type="presParOf" srcId="{A72B4625-DC65-43F0-9308-94C7B05DB259}" destId="{14A84E7A-6FF0-4599-B172-B30951843A1B}" srcOrd="2" destOrd="0" presId="urn:microsoft.com/office/officeart/2005/8/layout/hProcess3"/>
    <dgm:cxn modelId="{8A1AD123-7C9E-4855-802D-2C7647C7D18E}" type="presParOf" srcId="{A72B4625-DC65-43F0-9308-94C7B05DB259}" destId="{FA141E87-9065-460B-8427-C285A4CC4CB7}" srcOrd="3" destOrd="0" presId="urn:microsoft.com/office/officeart/2005/8/layout/hProcess3"/>
    <dgm:cxn modelId="{20E7ED64-2B34-48B7-BA82-40EEC0BE43E0}" type="presParOf" srcId="{659FA2B8-1A46-43D3-A3D8-DFF21D5513E6}" destId="{71C6B513-42CA-408B-9109-593B6898B7A9}" srcOrd="2" destOrd="0" presId="urn:microsoft.com/office/officeart/2005/8/layout/hProcess3"/>
    <dgm:cxn modelId="{F73BF311-06FE-47B7-8E8F-BA814FF2A93F}" type="presParOf" srcId="{659FA2B8-1A46-43D3-A3D8-DFF21D5513E6}" destId="{C71B8C34-B8E4-4014-8D49-3DBDF3265132}" srcOrd="3" destOrd="0" presId="urn:microsoft.com/office/officeart/2005/8/layout/hProcess3"/>
    <dgm:cxn modelId="{23CD71BC-F5F6-444E-9A41-9153E1787375}" type="presParOf" srcId="{659FA2B8-1A46-43D3-A3D8-DFF21D5513E6}" destId="{A1B29060-D05E-4F08-B9AC-A178DE379E23}" srcOrd="4" destOrd="0" presId="urn:microsoft.com/office/officeart/2005/8/layout/h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DC9DF4-10F1-4499-BA02-1D688AA9D71E}" type="doc">
      <dgm:prSet loTypeId="urn:microsoft.com/office/officeart/2005/8/layout/pyramid3" loCatId="pyramid" qsTypeId="urn:microsoft.com/office/officeart/2005/8/quickstyle/simple1" qsCatId="simple" csTypeId="urn:microsoft.com/office/officeart/2005/8/colors/colorful1" csCatId="colorful" phldr="1"/>
      <dgm:spPr/>
    </dgm:pt>
    <dgm:pt modelId="{290D77A6-485C-44B4-B5EA-53F8062F61B7}">
      <dgm:prSet phldrT="[Text]"/>
      <dgm:spPr/>
      <dgm:t>
        <a:bodyPr/>
        <a:lstStyle/>
        <a:p>
          <a:r>
            <a:rPr lang="en-US" b="1" dirty="0" smtClean="0"/>
            <a:t>IMCOM/G9</a:t>
          </a:r>
          <a:endParaRPr lang="en-US" b="1" dirty="0"/>
        </a:p>
      </dgm:t>
    </dgm:pt>
    <dgm:pt modelId="{D1213B6A-CCBC-4708-A16F-860CCBE28C81}" type="parTrans" cxnId="{E007BFCD-3832-4A86-A1DC-8BD0800CBB47}">
      <dgm:prSet/>
      <dgm:spPr/>
      <dgm:t>
        <a:bodyPr/>
        <a:lstStyle/>
        <a:p>
          <a:endParaRPr lang="en-US"/>
        </a:p>
      </dgm:t>
    </dgm:pt>
    <dgm:pt modelId="{1387D3FD-84D6-4681-A3C7-008BF1C1330B}" type="sibTrans" cxnId="{E007BFCD-3832-4A86-A1DC-8BD0800CBB47}">
      <dgm:prSet/>
      <dgm:spPr/>
      <dgm:t>
        <a:bodyPr/>
        <a:lstStyle/>
        <a:p>
          <a:endParaRPr lang="en-US"/>
        </a:p>
      </dgm:t>
    </dgm:pt>
    <dgm:pt modelId="{72915B9F-74AC-4766-BC04-CD8C15FCFB99}">
      <dgm:prSet phldrT="[Text]"/>
      <dgm:spPr/>
      <dgm:t>
        <a:bodyPr/>
        <a:lstStyle/>
        <a:p>
          <a:r>
            <a:rPr lang="en-US" b="1" dirty="0" smtClean="0"/>
            <a:t>IMCOM Directorate</a:t>
          </a:r>
          <a:endParaRPr lang="en-US" b="1" dirty="0"/>
        </a:p>
      </dgm:t>
    </dgm:pt>
    <dgm:pt modelId="{2F6E8FDA-F61E-498B-8BCF-E45D0FC676DF}" type="parTrans" cxnId="{66C2CE30-ED77-4EF6-90E0-C112F63A36B6}">
      <dgm:prSet/>
      <dgm:spPr/>
      <dgm:t>
        <a:bodyPr/>
        <a:lstStyle/>
        <a:p>
          <a:endParaRPr lang="en-US"/>
        </a:p>
      </dgm:t>
    </dgm:pt>
    <dgm:pt modelId="{EFD32BF1-2AE8-497B-BFB2-9851BCE8774E}" type="sibTrans" cxnId="{66C2CE30-ED77-4EF6-90E0-C112F63A36B6}">
      <dgm:prSet/>
      <dgm:spPr/>
      <dgm:t>
        <a:bodyPr/>
        <a:lstStyle/>
        <a:p>
          <a:endParaRPr lang="en-US"/>
        </a:p>
      </dgm:t>
    </dgm:pt>
    <dgm:pt modelId="{99CF4DF0-6445-48EF-9DCC-C9E8A823567E}">
      <dgm:prSet phldrT="[Text]"/>
      <dgm:spPr/>
      <dgm:t>
        <a:bodyPr/>
        <a:lstStyle/>
        <a:p>
          <a:r>
            <a:rPr lang="en-US" b="1" dirty="0" smtClean="0"/>
            <a:t>Garrison</a:t>
          </a:r>
          <a:endParaRPr lang="en-US" b="1" dirty="0"/>
        </a:p>
      </dgm:t>
    </dgm:pt>
    <dgm:pt modelId="{994E448A-AFB0-4D84-8AAF-DFBFAE970264}" type="parTrans" cxnId="{20FCD405-7CDE-44A9-A6EE-49ED0D812764}">
      <dgm:prSet/>
      <dgm:spPr/>
      <dgm:t>
        <a:bodyPr/>
        <a:lstStyle/>
        <a:p>
          <a:endParaRPr lang="en-US"/>
        </a:p>
      </dgm:t>
    </dgm:pt>
    <dgm:pt modelId="{7B61FE08-AF06-4948-8FA0-7962D23868E3}" type="sibTrans" cxnId="{20FCD405-7CDE-44A9-A6EE-49ED0D812764}">
      <dgm:prSet/>
      <dgm:spPr/>
      <dgm:t>
        <a:bodyPr/>
        <a:lstStyle/>
        <a:p>
          <a:endParaRPr lang="en-US"/>
        </a:p>
      </dgm:t>
    </dgm:pt>
    <dgm:pt modelId="{58CF6908-15A1-4ADE-86D3-2750E1EE0A66}">
      <dgm:prSet/>
      <dgm:spPr/>
      <dgm:t>
        <a:bodyPr/>
        <a:lstStyle/>
        <a:p>
          <a:r>
            <a:rPr lang="en-US" b="1" dirty="0" smtClean="0"/>
            <a:t>Program Code</a:t>
          </a:r>
          <a:endParaRPr lang="en-US" b="1" dirty="0"/>
        </a:p>
      </dgm:t>
    </dgm:pt>
    <dgm:pt modelId="{B1B6EBBA-7739-4A96-967D-AB88F3A79F18}" type="parTrans" cxnId="{0AAB739F-E7F8-4524-A252-714DA7242BAA}">
      <dgm:prSet/>
      <dgm:spPr/>
      <dgm:t>
        <a:bodyPr/>
        <a:lstStyle/>
        <a:p>
          <a:endParaRPr lang="en-US"/>
        </a:p>
      </dgm:t>
    </dgm:pt>
    <dgm:pt modelId="{5CA0D2C1-C128-4D04-92F6-9A7E56815EA7}" type="sibTrans" cxnId="{0AAB739F-E7F8-4524-A252-714DA7242BAA}">
      <dgm:prSet/>
      <dgm:spPr/>
      <dgm:t>
        <a:bodyPr/>
        <a:lstStyle/>
        <a:p>
          <a:endParaRPr lang="en-US"/>
        </a:p>
      </dgm:t>
    </dgm:pt>
    <dgm:pt modelId="{FF30B262-FD0A-46E2-A69D-812895F187D6}">
      <dgm:prSet/>
      <dgm:spPr/>
      <dgm:t>
        <a:bodyPr/>
        <a:lstStyle/>
        <a:p>
          <a:r>
            <a:rPr lang="en-US" b="1" dirty="0" smtClean="0"/>
            <a:t>Location Code</a:t>
          </a:r>
          <a:endParaRPr lang="en-US" b="1" dirty="0"/>
        </a:p>
      </dgm:t>
    </dgm:pt>
    <dgm:pt modelId="{FB363B01-7336-48C6-86CC-4879D3E19B06}" type="parTrans" cxnId="{80F2D4FE-3C8E-4102-8FB2-EA73DCE0B777}">
      <dgm:prSet/>
      <dgm:spPr/>
      <dgm:t>
        <a:bodyPr/>
        <a:lstStyle/>
        <a:p>
          <a:endParaRPr lang="en-US"/>
        </a:p>
      </dgm:t>
    </dgm:pt>
    <dgm:pt modelId="{920E0DF4-DFBD-42DE-85A0-363A6A1ED816}" type="sibTrans" cxnId="{80F2D4FE-3C8E-4102-8FB2-EA73DCE0B777}">
      <dgm:prSet/>
      <dgm:spPr/>
      <dgm:t>
        <a:bodyPr/>
        <a:lstStyle/>
        <a:p>
          <a:endParaRPr lang="en-US"/>
        </a:p>
      </dgm:t>
    </dgm:pt>
    <dgm:pt modelId="{3C575D04-D842-4DDA-99D3-9AF21F27AFCC}">
      <dgm:prSet/>
      <dgm:spPr/>
      <dgm:t>
        <a:bodyPr/>
        <a:lstStyle/>
        <a:p>
          <a:r>
            <a:rPr lang="en-US" b="1" dirty="0" smtClean="0"/>
            <a:t>Department Code</a:t>
          </a:r>
          <a:endParaRPr lang="en-US" b="1" dirty="0"/>
        </a:p>
      </dgm:t>
    </dgm:pt>
    <dgm:pt modelId="{2822F089-23A8-4A8C-8DE7-7D2150843F9E}" type="parTrans" cxnId="{EA286E06-6A94-411B-A0A1-4415017198D5}">
      <dgm:prSet/>
      <dgm:spPr/>
      <dgm:t>
        <a:bodyPr/>
        <a:lstStyle/>
        <a:p>
          <a:endParaRPr lang="en-US"/>
        </a:p>
      </dgm:t>
    </dgm:pt>
    <dgm:pt modelId="{FB8F7BAA-E2C4-4942-A9D1-6458D136C8C6}" type="sibTrans" cxnId="{EA286E06-6A94-411B-A0A1-4415017198D5}">
      <dgm:prSet/>
      <dgm:spPr/>
      <dgm:t>
        <a:bodyPr/>
        <a:lstStyle/>
        <a:p>
          <a:endParaRPr lang="en-US"/>
        </a:p>
      </dgm:t>
    </dgm:pt>
    <dgm:pt modelId="{D5F28D7A-9F25-4C87-B7EB-2F0FE8252CD2}">
      <dgm:prSet custT="1"/>
      <dgm:spPr/>
      <dgm:t>
        <a:bodyPr/>
        <a:lstStyle/>
        <a:p>
          <a:r>
            <a:rPr lang="en-US" sz="1800" b="1" dirty="0" smtClean="0"/>
            <a:t>GLAC</a:t>
          </a:r>
          <a:endParaRPr lang="en-US" sz="1800" b="1" dirty="0"/>
        </a:p>
      </dgm:t>
    </dgm:pt>
    <dgm:pt modelId="{26692010-05ED-44D0-8C81-9FBA3901BCCB}" type="parTrans" cxnId="{3F537575-A077-4782-BFEB-357A7A6A648C}">
      <dgm:prSet/>
      <dgm:spPr/>
      <dgm:t>
        <a:bodyPr/>
        <a:lstStyle/>
        <a:p>
          <a:endParaRPr lang="en-US"/>
        </a:p>
      </dgm:t>
    </dgm:pt>
    <dgm:pt modelId="{F1100B87-E49B-4066-ADC3-EC860E9155F5}" type="sibTrans" cxnId="{3F537575-A077-4782-BFEB-357A7A6A648C}">
      <dgm:prSet/>
      <dgm:spPr/>
      <dgm:t>
        <a:bodyPr/>
        <a:lstStyle/>
        <a:p>
          <a:endParaRPr lang="en-US"/>
        </a:p>
      </dgm:t>
    </dgm:pt>
    <dgm:pt modelId="{F7C5FCEF-AF92-4136-B0D5-6D6088E05037}" type="pres">
      <dgm:prSet presAssocID="{1BDC9DF4-10F1-4499-BA02-1D688AA9D71E}" presName="Name0" presStyleCnt="0">
        <dgm:presLayoutVars>
          <dgm:dir/>
          <dgm:animLvl val="lvl"/>
          <dgm:resizeHandles val="exact"/>
        </dgm:presLayoutVars>
      </dgm:prSet>
      <dgm:spPr/>
    </dgm:pt>
    <dgm:pt modelId="{1D8CF2C1-D866-4772-AA2A-604A7EF539E1}" type="pres">
      <dgm:prSet presAssocID="{290D77A6-485C-44B4-B5EA-53F8062F61B7}" presName="Name8" presStyleCnt="0"/>
      <dgm:spPr/>
    </dgm:pt>
    <dgm:pt modelId="{5C1EBDAE-A1E6-464E-9CF3-A7500D0CE99E}" type="pres">
      <dgm:prSet presAssocID="{290D77A6-485C-44B4-B5EA-53F8062F61B7}" presName="level" presStyleLbl="node1" presStyleIdx="0" presStyleCnt="7">
        <dgm:presLayoutVars>
          <dgm:chMax val="1"/>
          <dgm:bulletEnabled val="1"/>
        </dgm:presLayoutVars>
      </dgm:prSet>
      <dgm:spPr/>
      <dgm:t>
        <a:bodyPr/>
        <a:lstStyle/>
        <a:p>
          <a:endParaRPr lang="en-US"/>
        </a:p>
      </dgm:t>
    </dgm:pt>
    <dgm:pt modelId="{21998519-CF2E-4AC3-92CB-8AD08536AF50}" type="pres">
      <dgm:prSet presAssocID="{290D77A6-485C-44B4-B5EA-53F8062F61B7}" presName="levelTx" presStyleLbl="revTx" presStyleIdx="0" presStyleCnt="0">
        <dgm:presLayoutVars>
          <dgm:chMax val="1"/>
          <dgm:bulletEnabled val="1"/>
        </dgm:presLayoutVars>
      </dgm:prSet>
      <dgm:spPr/>
      <dgm:t>
        <a:bodyPr/>
        <a:lstStyle/>
        <a:p>
          <a:endParaRPr lang="en-US"/>
        </a:p>
      </dgm:t>
    </dgm:pt>
    <dgm:pt modelId="{DAD54AB1-995C-4200-80DF-B15728A4BEB5}" type="pres">
      <dgm:prSet presAssocID="{72915B9F-74AC-4766-BC04-CD8C15FCFB99}" presName="Name8" presStyleCnt="0"/>
      <dgm:spPr/>
    </dgm:pt>
    <dgm:pt modelId="{6E3754DE-D21D-4034-A702-78A926F2B8B5}" type="pres">
      <dgm:prSet presAssocID="{72915B9F-74AC-4766-BC04-CD8C15FCFB99}" presName="level" presStyleLbl="node1" presStyleIdx="1" presStyleCnt="7">
        <dgm:presLayoutVars>
          <dgm:chMax val="1"/>
          <dgm:bulletEnabled val="1"/>
        </dgm:presLayoutVars>
      </dgm:prSet>
      <dgm:spPr/>
      <dgm:t>
        <a:bodyPr/>
        <a:lstStyle/>
        <a:p>
          <a:endParaRPr lang="en-US"/>
        </a:p>
      </dgm:t>
    </dgm:pt>
    <dgm:pt modelId="{E57E4E65-BD3C-406E-B9E0-A417950A34AD}" type="pres">
      <dgm:prSet presAssocID="{72915B9F-74AC-4766-BC04-CD8C15FCFB99}" presName="levelTx" presStyleLbl="revTx" presStyleIdx="0" presStyleCnt="0">
        <dgm:presLayoutVars>
          <dgm:chMax val="1"/>
          <dgm:bulletEnabled val="1"/>
        </dgm:presLayoutVars>
      </dgm:prSet>
      <dgm:spPr/>
      <dgm:t>
        <a:bodyPr/>
        <a:lstStyle/>
        <a:p>
          <a:endParaRPr lang="en-US"/>
        </a:p>
      </dgm:t>
    </dgm:pt>
    <dgm:pt modelId="{9543F92E-FFC7-4CF1-9017-E33AD99CE467}" type="pres">
      <dgm:prSet presAssocID="{99CF4DF0-6445-48EF-9DCC-C9E8A823567E}" presName="Name8" presStyleCnt="0"/>
      <dgm:spPr/>
    </dgm:pt>
    <dgm:pt modelId="{130A5710-2186-4386-BE26-FE6CDCF58BD8}" type="pres">
      <dgm:prSet presAssocID="{99CF4DF0-6445-48EF-9DCC-C9E8A823567E}" presName="level" presStyleLbl="node1" presStyleIdx="2" presStyleCnt="7">
        <dgm:presLayoutVars>
          <dgm:chMax val="1"/>
          <dgm:bulletEnabled val="1"/>
        </dgm:presLayoutVars>
      </dgm:prSet>
      <dgm:spPr/>
      <dgm:t>
        <a:bodyPr/>
        <a:lstStyle/>
        <a:p>
          <a:endParaRPr lang="en-US"/>
        </a:p>
      </dgm:t>
    </dgm:pt>
    <dgm:pt modelId="{6C6E7F90-F9A2-4862-89B4-5B9C35E90BDD}" type="pres">
      <dgm:prSet presAssocID="{99CF4DF0-6445-48EF-9DCC-C9E8A823567E}" presName="levelTx" presStyleLbl="revTx" presStyleIdx="0" presStyleCnt="0">
        <dgm:presLayoutVars>
          <dgm:chMax val="1"/>
          <dgm:bulletEnabled val="1"/>
        </dgm:presLayoutVars>
      </dgm:prSet>
      <dgm:spPr/>
      <dgm:t>
        <a:bodyPr/>
        <a:lstStyle/>
        <a:p>
          <a:endParaRPr lang="en-US"/>
        </a:p>
      </dgm:t>
    </dgm:pt>
    <dgm:pt modelId="{EBDBAF73-87A8-4C9C-9D38-E02117794E1C}" type="pres">
      <dgm:prSet presAssocID="{58CF6908-15A1-4ADE-86D3-2750E1EE0A66}" presName="Name8" presStyleCnt="0"/>
      <dgm:spPr/>
    </dgm:pt>
    <dgm:pt modelId="{0CAC41DF-31A9-47BA-85C3-20613D105A01}" type="pres">
      <dgm:prSet presAssocID="{58CF6908-15A1-4ADE-86D3-2750E1EE0A66}" presName="level" presStyleLbl="node1" presStyleIdx="3" presStyleCnt="7">
        <dgm:presLayoutVars>
          <dgm:chMax val="1"/>
          <dgm:bulletEnabled val="1"/>
        </dgm:presLayoutVars>
      </dgm:prSet>
      <dgm:spPr/>
      <dgm:t>
        <a:bodyPr/>
        <a:lstStyle/>
        <a:p>
          <a:endParaRPr lang="en-US"/>
        </a:p>
      </dgm:t>
    </dgm:pt>
    <dgm:pt modelId="{67057FAD-3864-4EB5-B193-0611A3D4B1C0}" type="pres">
      <dgm:prSet presAssocID="{58CF6908-15A1-4ADE-86D3-2750E1EE0A66}" presName="levelTx" presStyleLbl="revTx" presStyleIdx="0" presStyleCnt="0">
        <dgm:presLayoutVars>
          <dgm:chMax val="1"/>
          <dgm:bulletEnabled val="1"/>
        </dgm:presLayoutVars>
      </dgm:prSet>
      <dgm:spPr/>
      <dgm:t>
        <a:bodyPr/>
        <a:lstStyle/>
        <a:p>
          <a:endParaRPr lang="en-US"/>
        </a:p>
      </dgm:t>
    </dgm:pt>
    <dgm:pt modelId="{A9C0624A-9AE8-42F4-B4EB-6EABAA2C2802}" type="pres">
      <dgm:prSet presAssocID="{FF30B262-FD0A-46E2-A69D-812895F187D6}" presName="Name8" presStyleCnt="0"/>
      <dgm:spPr/>
    </dgm:pt>
    <dgm:pt modelId="{A60C3C52-B112-4E86-8BD2-C23B543B9672}" type="pres">
      <dgm:prSet presAssocID="{FF30B262-FD0A-46E2-A69D-812895F187D6}" presName="level" presStyleLbl="node1" presStyleIdx="4" presStyleCnt="7">
        <dgm:presLayoutVars>
          <dgm:chMax val="1"/>
          <dgm:bulletEnabled val="1"/>
        </dgm:presLayoutVars>
      </dgm:prSet>
      <dgm:spPr/>
      <dgm:t>
        <a:bodyPr/>
        <a:lstStyle/>
        <a:p>
          <a:endParaRPr lang="en-US"/>
        </a:p>
      </dgm:t>
    </dgm:pt>
    <dgm:pt modelId="{C2CCAFA8-1289-4B31-BE58-6F8631471B73}" type="pres">
      <dgm:prSet presAssocID="{FF30B262-FD0A-46E2-A69D-812895F187D6}" presName="levelTx" presStyleLbl="revTx" presStyleIdx="0" presStyleCnt="0">
        <dgm:presLayoutVars>
          <dgm:chMax val="1"/>
          <dgm:bulletEnabled val="1"/>
        </dgm:presLayoutVars>
      </dgm:prSet>
      <dgm:spPr/>
      <dgm:t>
        <a:bodyPr/>
        <a:lstStyle/>
        <a:p>
          <a:endParaRPr lang="en-US"/>
        </a:p>
      </dgm:t>
    </dgm:pt>
    <dgm:pt modelId="{867330E8-FB7D-40FE-B669-49CE6AD476E0}" type="pres">
      <dgm:prSet presAssocID="{3C575D04-D842-4DDA-99D3-9AF21F27AFCC}" presName="Name8" presStyleCnt="0"/>
      <dgm:spPr/>
    </dgm:pt>
    <dgm:pt modelId="{6322ED85-B598-4E4D-8A0F-B8C0DEB59262}" type="pres">
      <dgm:prSet presAssocID="{3C575D04-D842-4DDA-99D3-9AF21F27AFCC}" presName="level" presStyleLbl="node1" presStyleIdx="5" presStyleCnt="7">
        <dgm:presLayoutVars>
          <dgm:chMax val="1"/>
          <dgm:bulletEnabled val="1"/>
        </dgm:presLayoutVars>
      </dgm:prSet>
      <dgm:spPr/>
      <dgm:t>
        <a:bodyPr/>
        <a:lstStyle/>
        <a:p>
          <a:endParaRPr lang="en-US"/>
        </a:p>
      </dgm:t>
    </dgm:pt>
    <dgm:pt modelId="{F5D78626-7D0A-45C4-AF21-1129D0C09506}" type="pres">
      <dgm:prSet presAssocID="{3C575D04-D842-4DDA-99D3-9AF21F27AFCC}" presName="levelTx" presStyleLbl="revTx" presStyleIdx="0" presStyleCnt="0">
        <dgm:presLayoutVars>
          <dgm:chMax val="1"/>
          <dgm:bulletEnabled val="1"/>
        </dgm:presLayoutVars>
      </dgm:prSet>
      <dgm:spPr/>
      <dgm:t>
        <a:bodyPr/>
        <a:lstStyle/>
        <a:p>
          <a:endParaRPr lang="en-US"/>
        </a:p>
      </dgm:t>
    </dgm:pt>
    <dgm:pt modelId="{83939352-ED48-43E9-B3D3-615BF39BB220}" type="pres">
      <dgm:prSet presAssocID="{D5F28D7A-9F25-4C87-B7EB-2F0FE8252CD2}" presName="Name8" presStyleCnt="0"/>
      <dgm:spPr/>
    </dgm:pt>
    <dgm:pt modelId="{1F52D7FC-264C-4DCD-8E45-A72F2580D6BC}" type="pres">
      <dgm:prSet presAssocID="{D5F28D7A-9F25-4C87-B7EB-2F0FE8252CD2}" presName="level" presStyleLbl="node1" presStyleIdx="6" presStyleCnt="7">
        <dgm:presLayoutVars>
          <dgm:chMax val="1"/>
          <dgm:bulletEnabled val="1"/>
        </dgm:presLayoutVars>
      </dgm:prSet>
      <dgm:spPr/>
      <dgm:t>
        <a:bodyPr/>
        <a:lstStyle/>
        <a:p>
          <a:endParaRPr lang="en-US"/>
        </a:p>
      </dgm:t>
    </dgm:pt>
    <dgm:pt modelId="{138D9C6E-EFCC-4C1C-AA51-12E8EDF13C38}" type="pres">
      <dgm:prSet presAssocID="{D5F28D7A-9F25-4C87-B7EB-2F0FE8252CD2}" presName="levelTx" presStyleLbl="revTx" presStyleIdx="0" presStyleCnt="0">
        <dgm:presLayoutVars>
          <dgm:chMax val="1"/>
          <dgm:bulletEnabled val="1"/>
        </dgm:presLayoutVars>
      </dgm:prSet>
      <dgm:spPr/>
      <dgm:t>
        <a:bodyPr/>
        <a:lstStyle/>
        <a:p>
          <a:endParaRPr lang="en-US"/>
        </a:p>
      </dgm:t>
    </dgm:pt>
  </dgm:ptLst>
  <dgm:cxnLst>
    <dgm:cxn modelId="{5E73AE2C-719F-4449-8669-855150A8BA56}" type="presOf" srcId="{58CF6908-15A1-4ADE-86D3-2750E1EE0A66}" destId="{67057FAD-3864-4EB5-B193-0611A3D4B1C0}" srcOrd="1" destOrd="0" presId="urn:microsoft.com/office/officeart/2005/8/layout/pyramid3"/>
    <dgm:cxn modelId="{6EBA662F-4F5F-4B05-B0EB-DCB356B2A2CD}" type="presOf" srcId="{FF30B262-FD0A-46E2-A69D-812895F187D6}" destId="{C2CCAFA8-1289-4B31-BE58-6F8631471B73}" srcOrd="1" destOrd="0" presId="urn:microsoft.com/office/officeart/2005/8/layout/pyramid3"/>
    <dgm:cxn modelId="{EA286E06-6A94-411B-A0A1-4415017198D5}" srcId="{1BDC9DF4-10F1-4499-BA02-1D688AA9D71E}" destId="{3C575D04-D842-4DDA-99D3-9AF21F27AFCC}" srcOrd="5" destOrd="0" parTransId="{2822F089-23A8-4A8C-8DE7-7D2150843F9E}" sibTransId="{FB8F7BAA-E2C4-4942-A9D1-6458D136C8C6}"/>
    <dgm:cxn modelId="{3F537575-A077-4782-BFEB-357A7A6A648C}" srcId="{1BDC9DF4-10F1-4499-BA02-1D688AA9D71E}" destId="{D5F28D7A-9F25-4C87-B7EB-2F0FE8252CD2}" srcOrd="6" destOrd="0" parTransId="{26692010-05ED-44D0-8C81-9FBA3901BCCB}" sibTransId="{F1100B87-E49B-4066-ADC3-EC860E9155F5}"/>
    <dgm:cxn modelId="{05C5AD55-7C10-4994-801F-F747D57EF83E}" type="presOf" srcId="{290D77A6-485C-44B4-B5EA-53F8062F61B7}" destId="{5C1EBDAE-A1E6-464E-9CF3-A7500D0CE99E}" srcOrd="0" destOrd="0" presId="urn:microsoft.com/office/officeart/2005/8/layout/pyramid3"/>
    <dgm:cxn modelId="{ADC75E3D-D928-4FDC-A77F-A7158D53FC49}" type="presOf" srcId="{D5F28D7A-9F25-4C87-B7EB-2F0FE8252CD2}" destId="{138D9C6E-EFCC-4C1C-AA51-12E8EDF13C38}" srcOrd="1" destOrd="0" presId="urn:microsoft.com/office/officeart/2005/8/layout/pyramid3"/>
    <dgm:cxn modelId="{0AAB739F-E7F8-4524-A252-714DA7242BAA}" srcId="{1BDC9DF4-10F1-4499-BA02-1D688AA9D71E}" destId="{58CF6908-15A1-4ADE-86D3-2750E1EE0A66}" srcOrd="3" destOrd="0" parTransId="{B1B6EBBA-7739-4A96-967D-AB88F3A79F18}" sibTransId="{5CA0D2C1-C128-4D04-92F6-9A7E56815EA7}"/>
    <dgm:cxn modelId="{8C94F4DC-AF17-42F8-9480-E1DABE5BDFCA}" type="presOf" srcId="{FF30B262-FD0A-46E2-A69D-812895F187D6}" destId="{A60C3C52-B112-4E86-8BD2-C23B543B9672}" srcOrd="0" destOrd="0" presId="urn:microsoft.com/office/officeart/2005/8/layout/pyramid3"/>
    <dgm:cxn modelId="{82BC6BDF-4C9F-4622-9330-3CDEAD31B8D4}" type="presOf" srcId="{1BDC9DF4-10F1-4499-BA02-1D688AA9D71E}" destId="{F7C5FCEF-AF92-4136-B0D5-6D6088E05037}" srcOrd="0" destOrd="0" presId="urn:microsoft.com/office/officeart/2005/8/layout/pyramid3"/>
    <dgm:cxn modelId="{9D9FB20C-C261-4F8C-98F0-779D78370DC4}" type="presOf" srcId="{58CF6908-15A1-4ADE-86D3-2750E1EE0A66}" destId="{0CAC41DF-31A9-47BA-85C3-20613D105A01}" srcOrd="0" destOrd="0" presId="urn:microsoft.com/office/officeart/2005/8/layout/pyramid3"/>
    <dgm:cxn modelId="{B31CD864-764F-44DC-8F6C-7C3295D0ABF4}" type="presOf" srcId="{72915B9F-74AC-4766-BC04-CD8C15FCFB99}" destId="{6E3754DE-D21D-4034-A702-78A926F2B8B5}" srcOrd="0" destOrd="0" presId="urn:microsoft.com/office/officeart/2005/8/layout/pyramid3"/>
    <dgm:cxn modelId="{41AA5320-7CB6-45C3-9EDA-AC84C0E62964}" type="presOf" srcId="{290D77A6-485C-44B4-B5EA-53F8062F61B7}" destId="{21998519-CF2E-4AC3-92CB-8AD08536AF50}" srcOrd="1" destOrd="0" presId="urn:microsoft.com/office/officeart/2005/8/layout/pyramid3"/>
    <dgm:cxn modelId="{66C2CE30-ED77-4EF6-90E0-C112F63A36B6}" srcId="{1BDC9DF4-10F1-4499-BA02-1D688AA9D71E}" destId="{72915B9F-74AC-4766-BC04-CD8C15FCFB99}" srcOrd="1" destOrd="0" parTransId="{2F6E8FDA-F61E-498B-8BCF-E45D0FC676DF}" sibTransId="{EFD32BF1-2AE8-497B-BFB2-9851BCE8774E}"/>
    <dgm:cxn modelId="{68721611-5412-4E9C-9974-84A7A70F5789}" type="presOf" srcId="{D5F28D7A-9F25-4C87-B7EB-2F0FE8252CD2}" destId="{1F52D7FC-264C-4DCD-8E45-A72F2580D6BC}" srcOrd="0" destOrd="0" presId="urn:microsoft.com/office/officeart/2005/8/layout/pyramid3"/>
    <dgm:cxn modelId="{80F2D4FE-3C8E-4102-8FB2-EA73DCE0B777}" srcId="{1BDC9DF4-10F1-4499-BA02-1D688AA9D71E}" destId="{FF30B262-FD0A-46E2-A69D-812895F187D6}" srcOrd="4" destOrd="0" parTransId="{FB363B01-7336-48C6-86CC-4879D3E19B06}" sibTransId="{920E0DF4-DFBD-42DE-85A0-363A6A1ED816}"/>
    <dgm:cxn modelId="{20FCD405-7CDE-44A9-A6EE-49ED0D812764}" srcId="{1BDC9DF4-10F1-4499-BA02-1D688AA9D71E}" destId="{99CF4DF0-6445-48EF-9DCC-C9E8A823567E}" srcOrd="2" destOrd="0" parTransId="{994E448A-AFB0-4D84-8AAF-DFBFAE970264}" sibTransId="{7B61FE08-AF06-4948-8FA0-7962D23868E3}"/>
    <dgm:cxn modelId="{E007BFCD-3832-4A86-A1DC-8BD0800CBB47}" srcId="{1BDC9DF4-10F1-4499-BA02-1D688AA9D71E}" destId="{290D77A6-485C-44B4-B5EA-53F8062F61B7}" srcOrd="0" destOrd="0" parTransId="{D1213B6A-CCBC-4708-A16F-860CCBE28C81}" sibTransId="{1387D3FD-84D6-4681-A3C7-008BF1C1330B}"/>
    <dgm:cxn modelId="{1765ADA4-AC84-4D00-9FBC-AB5E544D5E42}" type="presOf" srcId="{99CF4DF0-6445-48EF-9DCC-C9E8A823567E}" destId="{6C6E7F90-F9A2-4862-89B4-5B9C35E90BDD}" srcOrd="1" destOrd="0" presId="urn:microsoft.com/office/officeart/2005/8/layout/pyramid3"/>
    <dgm:cxn modelId="{07C96C42-7CF6-45BF-95FC-08E4FDB80466}" type="presOf" srcId="{3C575D04-D842-4DDA-99D3-9AF21F27AFCC}" destId="{F5D78626-7D0A-45C4-AF21-1129D0C09506}" srcOrd="1" destOrd="0" presId="urn:microsoft.com/office/officeart/2005/8/layout/pyramid3"/>
    <dgm:cxn modelId="{41F5C593-E223-49C5-927D-F82DD0CAA708}" type="presOf" srcId="{72915B9F-74AC-4766-BC04-CD8C15FCFB99}" destId="{E57E4E65-BD3C-406E-B9E0-A417950A34AD}" srcOrd="1" destOrd="0" presId="urn:microsoft.com/office/officeart/2005/8/layout/pyramid3"/>
    <dgm:cxn modelId="{64A4C264-D733-4314-91E7-B7CAC40EB27E}" type="presOf" srcId="{99CF4DF0-6445-48EF-9DCC-C9E8A823567E}" destId="{130A5710-2186-4386-BE26-FE6CDCF58BD8}" srcOrd="0" destOrd="0" presId="urn:microsoft.com/office/officeart/2005/8/layout/pyramid3"/>
    <dgm:cxn modelId="{1C26AEF7-4F2E-4570-B73A-FEC9B9BFD1BC}" type="presOf" srcId="{3C575D04-D842-4DDA-99D3-9AF21F27AFCC}" destId="{6322ED85-B598-4E4D-8A0F-B8C0DEB59262}" srcOrd="0" destOrd="0" presId="urn:microsoft.com/office/officeart/2005/8/layout/pyramid3"/>
    <dgm:cxn modelId="{ED04E359-6734-4DA6-A2CB-9780CE1E52B5}" type="presParOf" srcId="{F7C5FCEF-AF92-4136-B0D5-6D6088E05037}" destId="{1D8CF2C1-D866-4772-AA2A-604A7EF539E1}" srcOrd="0" destOrd="0" presId="urn:microsoft.com/office/officeart/2005/8/layout/pyramid3"/>
    <dgm:cxn modelId="{684C00D2-6226-4354-9CF9-5AAFB1CC946B}" type="presParOf" srcId="{1D8CF2C1-D866-4772-AA2A-604A7EF539E1}" destId="{5C1EBDAE-A1E6-464E-9CF3-A7500D0CE99E}" srcOrd="0" destOrd="0" presId="urn:microsoft.com/office/officeart/2005/8/layout/pyramid3"/>
    <dgm:cxn modelId="{007F1F86-10C1-49A7-8B63-A2B22F9DD6F7}" type="presParOf" srcId="{1D8CF2C1-D866-4772-AA2A-604A7EF539E1}" destId="{21998519-CF2E-4AC3-92CB-8AD08536AF50}" srcOrd="1" destOrd="0" presId="urn:microsoft.com/office/officeart/2005/8/layout/pyramid3"/>
    <dgm:cxn modelId="{18020A04-B140-4D1D-86F9-FF4DB2BF9B19}" type="presParOf" srcId="{F7C5FCEF-AF92-4136-B0D5-6D6088E05037}" destId="{DAD54AB1-995C-4200-80DF-B15728A4BEB5}" srcOrd="1" destOrd="0" presId="urn:microsoft.com/office/officeart/2005/8/layout/pyramid3"/>
    <dgm:cxn modelId="{E0D98898-4917-4F9B-9998-5657AE7C588B}" type="presParOf" srcId="{DAD54AB1-995C-4200-80DF-B15728A4BEB5}" destId="{6E3754DE-D21D-4034-A702-78A926F2B8B5}" srcOrd="0" destOrd="0" presId="urn:microsoft.com/office/officeart/2005/8/layout/pyramid3"/>
    <dgm:cxn modelId="{E61A38B9-69CB-4262-98B6-688FB5023654}" type="presParOf" srcId="{DAD54AB1-995C-4200-80DF-B15728A4BEB5}" destId="{E57E4E65-BD3C-406E-B9E0-A417950A34AD}" srcOrd="1" destOrd="0" presId="urn:microsoft.com/office/officeart/2005/8/layout/pyramid3"/>
    <dgm:cxn modelId="{9DB91D1A-1917-4CEC-BD8C-DD38CC19BAE2}" type="presParOf" srcId="{F7C5FCEF-AF92-4136-B0D5-6D6088E05037}" destId="{9543F92E-FFC7-4CF1-9017-E33AD99CE467}" srcOrd="2" destOrd="0" presId="urn:microsoft.com/office/officeart/2005/8/layout/pyramid3"/>
    <dgm:cxn modelId="{B1F1E7EC-DE80-4F12-BB63-09C7788F6610}" type="presParOf" srcId="{9543F92E-FFC7-4CF1-9017-E33AD99CE467}" destId="{130A5710-2186-4386-BE26-FE6CDCF58BD8}" srcOrd="0" destOrd="0" presId="urn:microsoft.com/office/officeart/2005/8/layout/pyramid3"/>
    <dgm:cxn modelId="{46A865EE-AFB5-477E-B102-34E1C6EACA6B}" type="presParOf" srcId="{9543F92E-FFC7-4CF1-9017-E33AD99CE467}" destId="{6C6E7F90-F9A2-4862-89B4-5B9C35E90BDD}" srcOrd="1" destOrd="0" presId="urn:microsoft.com/office/officeart/2005/8/layout/pyramid3"/>
    <dgm:cxn modelId="{67E52438-5986-4467-BD73-124FA1C19308}" type="presParOf" srcId="{F7C5FCEF-AF92-4136-B0D5-6D6088E05037}" destId="{EBDBAF73-87A8-4C9C-9D38-E02117794E1C}" srcOrd="3" destOrd="0" presId="urn:microsoft.com/office/officeart/2005/8/layout/pyramid3"/>
    <dgm:cxn modelId="{C58C5053-B4A4-4E2C-947A-0ED0C4E65327}" type="presParOf" srcId="{EBDBAF73-87A8-4C9C-9D38-E02117794E1C}" destId="{0CAC41DF-31A9-47BA-85C3-20613D105A01}" srcOrd="0" destOrd="0" presId="urn:microsoft.com/office/officeart/2005/8/layout/pyramid3"/>
    <dgm:cxn modelId="{F48C036D-765D-4A2F-A499-B5D4DC354A94}" type="presParOf" srcId="{EBDBAF73-87A8-4C9C-9D38-E02117794E1C}" destId="{67057FAD-3864-4EB5-B193-0611A3D4B1C0}" srcOrd="1" destOrd="0" presId="urn:microsoft.com/office/officeart/2005/8/layout/pyramid3"/>
    <dgm:cxn modelId="{AFFB6B4F-461F-45B9-91F2-B26026307175}" type="presParOf" srcId="{F7C5FCEF-AF92-4136-B0D5-6D6088E05037}" destId="{A9C0624A-9AE8-42F4-B4EB-6EABAA2C2802}" srcOrd="4" destOrd="0" presId="urn:microsoft.com/office/officeart/2005/8/layout/pyramid3"/>
    <dgm:cxn modelId="{5B67C566-48CC-4F02-A46C-B6699C581393}" type="presParOf" srcId="{A9C0624A-9AE8-42F4-B4EB-6EABAA2C2802}" destId="{A60C3C52-B112-4E86-8BD2-C23B543B9672}" srcOrd="0" destOrd="0" presId="urn:microsoft.com/office/officeart/2005/8/layout/pyramid3"/>
    <dgm:cxn modelId="{4DF23FCC-B46B-4FE7-80D9-E3D4F5A1FB75}" type="presParOf" srcId="{A9C0624A-9AE8-42F4-B4EB-6EABAA2C2802}" destId="{C2CCAFA8-1289-4B31-BE58-6F8631471B73}" srcOrd="1" destOrd="0" presId="urn:microsoft.com/office/officeart/2005/8/layout/pyramid3"/>
    <dgm:cxn modelId="{EACFCE78-9FAD-484E-9850-311832BBCF2F}" type="presParOf" srcId="{F7C5FCEF-AF92-4136-B0D5-6D6088E05037}" destId="{867330E8-FB7D-40FE-B669-49CE6AD476E0}" srcOrd="5" destOrd="0" presId="urn:microsoft.com/office/officeart/2005/8/layout/pyramid3"/>
    <dgm:cxn modelId="{AF67503A-6430-46BE-BE52-FE3D2244E34A}" type="presParOf" srcId="{867330E8-FB7D-40FE-B669-49CE6AD476E0}" destId="{6322ED85-B598-4E4D-8A0F-B8C0DEB59262}" srcOrd="0" destOrd="0" presId="urn:microsoft.com/office/officeart/2005/8/layout/pyramid3"/>
    <dgm:cxn modelId="{0035058E-D9E9-47FB-B451-505DDE666FAE}" type="presParOf" srcId="{867330E8-FB7D-40FE-B669-49CE6AD476E0}" destId="{F5D78626-7D0A-45C4-AF21-1129D0C09506}" srcOrd="1" destOrd="0" presId="urn:microsoft.com/office/officeart/2005/8/layout/pyramid3"/>
    <dgm:cxn modelId="{CA5804C5-952D-4809-9C5E-B91AA1319D0C}" type="presParOf" srcId="{F7C5FCEF-AF92-4136-B0D5-6D6088E05037}" destId="{83939352-ED48-43E9-B3D3-615BF39BB220}" srcOrd="6" destOrd="0" presId="urn:microsoft.com/office/officeart/2005/8/layout/pyramid3"/>
    <dgm:cxn modelId="{018D2DE1-621E-4377-A75F-4BD50DC57BCB}" type="presParOf" srcId="{83939352-ED48-43E9-B3D3-615BF39BB220}" destId="{1F52D7FC-264C-4DCD-8E45-A72F2580D6BC}" srcOrd="0" destOrd="0" presId="urn:microsoft.com/office/officeart/2005/8/layout/pyramid3"/>
    <dgm:cxn modelId="{2FFEDD30-3549-42B9-A1F8-F991741F72CE}" type="presParOf" srcId="{83939352-ED48-43E9-B3D3-615BF39BB220}" destId="{138D9C6E-EFCC-4C1C-AA51-12E8EDF13C38}"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7CEE0B-ED37-43AB-902D-551AF277FE3D}" type="doc">
      <dgm:prSet loTypeId="urn:microsoft.com/office/officeart/2005/8/layout/equation1" loCatId="relationship" qsTypeId="urn:microsoft.com/office/officeart/2005/8/quickstyle/simple1" qsCatId="simple" csTypeId="urn:microsoft.com/office/officeart/2005/8/colors/colorful5" csCatId="colorful" phldr="1"/>
      <dgm:spPr/>
    </dgm:pt>
    <dgm:pt modelId="{0D7855E0-D980-4A5C-9960-4EB19BC32495}">
      <dgm:prSet phldrT="[Text]"/>
      <dgm:spPr/>
      <dgm:t>
        <a:bodyPr/>
        <a:lstStyle/>
        <a:p>
          <a:r>
            <a:rPr lang="en-US" b="1" dirty="0" smtClean="0">
              <a:latin typeface="Arial" panose="020B0604020202020204" pitchFamily="34" charset="0"/>
              <a:cs typeface="Arial" panose="020B0604020202020204" pitchFamily="34" charset="0"/>
            </a:rPr>
            <a:t>Income Statement       </a:t>
          </a:r>
          <a:r>
            <a:rPr lang="en-US" dirty="0" smtClean="0">
              <a:latin typeface="Arial" panose="020B0604020202020204" pitchFamily="34" charset="0"/>
              <a:cs typeface="Arial" panose="020B0604020202020204" pitchFamily="34" charset="0"/>
            </a:rPr>
            <a:t>(Yields your Variance Report)</a:t>
          </a:r>
          <a:endParaRPr lang="en-US" dirty="0">
            <a:latin typeface="Arial" panose="020B0604020202020204" pitchFamily="34" charset="0"/>
            <a:cs typeface="Arial" panose="020B0604020202020204" pitchFamily="34" charset="0"/>
          </a:endParaRPr>
        </a:p>
      </dgm:t>
    </dgm:pt>
    <dgm:pt modelId="{A90ABBA7-156C-448C-B0CE-0351883421F5}" type="parTrans" cxnId="{C8E01D7A-B777-414F-ACC2-CBD5CBA05553}">
      <dgm:prSet/>
      <dgm:spPr/>
      <dgm:t>
        <a:bodyPr/>
        <a:lstStyle/>
        <a:p>
          <a:endParaRPr lang="en-US"/>
        </a:p>
      </dgm:t>
    </dgm:pt>
    <dgm:pt modelId="{AB8B4991-BE32-402A-AE16-01DFB9BCC881}" type="sibTrans" cxnId="{C8E01D7A-B777-414F-ACC2-CBD5CBA05553}">
      <dgm:prSet/>
      <dgm:spPr/>
      <dgm:t>
        <a:bodyPr/>
        <a:lstStyle/>
        <a:p>
          <a:endParaRPr lang="en-US"/>
        </a:p>
      </dgm:t>
    </dgm:pt>
    <dgm:pt modelId="{0DE2C92F-8C94-48E4-9136-964AF6692D6B}">
      <dgm:prSet phldrT="[Text]"/>
      <dgm:spPr/>
      <dgm:t>
        <a:bodyPr/>
        <a:lstStyle/>
        <a:p>
          <a:r>
            <a:rPr lang="en-US" b="1" dirty="0" smtClean="0">
              <a:latin typeface="Arial" panose="020B0604020202020204" pitchFamily="34" charset="0"/>
              <a:cs typeface="Arial" panose="020B0604020202020204" pitchFamily="34" charset="0"/>
            </a:rPr>
            <a:t>Other </a:t>
          </a:r>
          <a:r>
            <a:rPr lang="en-US" dirty="0" smtClean="0">
              <a:latin typeface="Arial" panose="020B0604020202020204" pitchFamily="34" charset="0"/>
              <a:cs typeface="Arial" panose="020B0604020202020204" pitchFamily="34" charset="0"/>
            </a:rPr>
            <a:t>financial and non-financial </a:t>
          </a:r>
          <a:r>
            <a:rPr lang="en-US" b="1" dirty="0" smtClean="0">
              <a:latin typeface="Arial" panose="020B0604020202020204" pitchFamily="34" charset="0"/>
              <a:cs typeface="Arial" panose="020B0604020202020204" pitchFamily="34" charset="0"/>
            </a:rPr>
            <a:t>data</a:t>
          </a:r>
          <a:endParaRPr lang="en-US" b="1" dirty="0">
            <a:latin typeface="Arial" panose="020B0604020202020204" pitchFamily="34" charset="0"/>
            <a:cs typeface="Arial" panose="020B0604020202020204" pitchFamily="34" charset="0"/>
          </a:endParaRPr>
        </a:p>
      </dgm:t>
    </dgm:pt>
    <dgm:pt modelId="{3E89A757-0BE8-4511-A6ED-1EC3B64138D7}" type="parTrans" cxnId="{C8DDE890-59F1-4454-AA3D-E52F89CF6B77}">
      <dgm:prSet/>
      <dgm:spPr/>
      <dgm:t>
        <a:bodyPr/>
        <a:lstStyle/>
        <a:p>
          <a:endParaRPr lang="en-US"/>
        </a:p>
      </dgm:t>
    </dgm:pt>
    <dgm:pt modelId="{499BFF2E-80EA-44C1-BEAB-BA53A2E35A49}" type="sibTrans" cxnId="{C8DDE890-59F1-4454-AA3D-E52F89CF6B77}">
      <dgm:prSet/>
      <dgm:spPr/>
      <dgm:t>
        <a:bodyPr/>
        <a:lstStyle/>
        <a:p>
          <a:endParaRPr lang="en-US"/>
        </a:p>
      </dgm:t>
    </dgm:pt>
    <dgm:pt modelId="{B82E99EE-C45A-4466-886D-4F1A94EBD0D7}">
      <dgm:prSet phldrT="[Text]"/>
      <dgm:spPr/>
      <dgm:t>
        <a:bodyPr/>
        <a:lstStyle/>
        <a:p>
          <a:r>
            <a:rPr lang="en-US" dirty="0" smtClean="0">
              <a:latin typeface="Arial" panose="020B0604020202020204" pitchFamily="34" charset="0"/>
              <a:cs typeface="Arial" panose="020B0604020202020204" pitchFamily="34" charset="0"/>
            </a:rPr>
            <a:t>Comparative </a:t>
          </a:r>
          <a:r>
            <a:rPr lang="en-US" b="1" dirty="0" smtClean="0">
              <a:latin typeface="Arial" panose="020B0604020202020204" pitchFamily="34" charset="0"/>
              <a:cs typeface="Arial" panose="020B0604020202020204" pitchFamily="34" charset="0"/>
            </a:rPr>
            <a:t>Analysis, Trends, Action</a:t>
          </a:r>
          <a:endParaRPr lang="en-US" b="1" dirty="0">
            <a:latin typeface="Arial" panose="020B0604020202020204" pitchFamily="34" charset="0"/>
            <a:cs typeface="Arial" panose="020B0604020202020204" pitchFamily="34" charset="0"/>
          </a:endParaRPr>
        </a:p>
      </dgm:t>
    </dgm:pt>
    <dgm:pt modelId="{D9BC387D-3D71-48F5-9599-654C68E60B48}" type="parTrans" cxnId="{CBEAF8E8-1A2F-49DB-BDF8-F5BF6B74733D}">
      <dgm:prSet/>
      <dgm:spPr/>
      <dgm:t>
        <a:bodyPr/>
        <a:lstStyle/>
        <a:p>
          <a:endParaRPr lang="en-US"/>
        </a:p>
      </dgm:t>
    </dgm:pt>
    <dgm:pt modelId="{E43D0CA7-0FCB-47E9-94EB-0447D8BF9BC2}" type="sibTrans" cxnId="{CBEAF8E8-1A2F-49DB-BDF8-F5BF6B74733D}">
      <dgm:prSet/>
      <dgm:spPr/>
      <dgm:t>
        <a:bodyPr/>
        <a:lstStyle/>
        <a:p>
          <a:endParaRPr lang="en-US"/>
        </a:p>
      </dgm:t>
    </dgm:pt>
    <dgm:pt modelId="{C4972251-C3E2-4517-8DF8-9E941D70D23F}" type="pres">
      <dgm:prSet presAssocID="{A27CEE0B-ED37-43AB-902D-551AF277FE3D}" presName="linearFlow" presStyleCnt="0">
        <dgm:presLayoutVars>
          <dgm:dir/>
          <dgm:resizeHandles val="exact"/>
        </dgm:presLayoutVars>
      </dgm:prSet>
      <dgm:spPr/>
    </dgm:pt>
    <dgm:pt modelId="{3217B790-2BC6-4C4B-87DE-F926C1759B72}" type="pres">
      <dgm:prSet presAssocID="{0D7855E0-D980-4A5C-9960-4EB19BC32495}" presName="node" presStyleLbl="node1" presStyleIdx="0" presStyleCnt="3">
        <dgm:presLayoutVars>
          <dgm:bulletEnabled val="1"/>
        </dgm:presLayoutVars>
      </dgm:prSet>
      <dgm:spPr/>
      <dgm:t>
        <a:bodyPr/>
        <a:lstStyle/>
        <a:p>
          <a:endParaRPr lang="en-US"/>
        </a:p>
      </dgm:t>
    </dgm:pt>
    <dgm:pt modelId="{853F025F-E597-4404-A84F-81311DC255E8}" type="pres">
      <dgm:prSet presAssocID="{AB8B4991-BE32-402A-AE16-01DFB9BCC881}" presName="spacerL" presStyleCnt="0"/>
      <dgm:spPr/>
    </dgm:pt>
    <dgm:pt modelId="{CE0AB5F9-75D5-49CD-A58D-4D1038177CFB}" type="pres">
      <dgm:prSet presAssocID="{AB8B4991-BE32-402A-AE16-01DFB9BCC881}" presName="sibTrans" presStyleLbl="sibTrans2D1" presStyleIdx="0" presStyleCnt="2"/>
      <dgm:spPr/>
      <dgm:t>
        <a:bodyPr/>
        <a:lstStyle/>
        <a:p>
          <a:endParaRPr lang="en-US"/>
        </a:p>
      </dgm:t>
    </dgm:pt>
    <dgm:pt modelId="{0BC97E02-EC72-4C60-971E-9D4334E3352A}" type="pres">
      <dgm:prSet presAssocID="{AB8B4991-BE32-402A-AE16-01DFB9BCC881}" presName="spacerR" presStyleCnt="0"/>
      <dgm:spPr/>
    </dgm:pt>
    <dgm:pt modelId="{5D2EA891-5D15-4ABF-89A5-2EF8ED6CC596}" type="pres">
      <dgm:prSet presAssocID="{0DE2C92F-8C94-48E4-9136-964AF6692D6B}" presName="node" presStyleLbl="node1" presStyleIdx="1" presStyleCnt="3">
        <dgm:presLayoutVars>
          <dgm:bulletEnabled val="1"/>
        </dgm:presLayoutVars>
      </dgm:prSet>
      <dgm:spPr/>
      <dgm:t>
        <a:bodyPr/>
        <a:lstStyle/>
        <a:p>
          <a:endParaRPr lang="en-US"/>
        </a:p>
      </dgm:t>
    </dgm:pt>
    <dgm:pt modelId="{461E9B69-1BC0-4F56-B8C3-99B1776C9127}" type="pres">
      <dgm:prSet presAssocID="{499BFF2E-80EA-44C1-BEAB-BA53A2E35A49}" presName="spacerL" presStyleCnt="0"/>
      <dgm:spPr/>
    </dgm:pt>
    <dgm:pt modelId="{74BA7CBD-01AA-42FA-AA83-8C2A3C73E6C2}" type="pres">
      <dgm:prSet presAssocID="{499BFF2E-80EA-44C1-BEAB-BA53A2E35A49}" presName="sibTrans" presStyleLbl="sibTrans2D1" presStyleIdx="1" presStyleCnt="2"/>
      <dgm:spPr/>
      <dgm:t>
        <a:bodyPr/>
        <a:lstStyle/>
        <a:p>
          <a:endParaRPr lang="en-US"/>
        </a:p>
      </dgm:t>
    </dgm:pt>
    <dgm:pt modelId="{7A312F72-D58E-4146-A15E-E21EBAA7BE51}" type="pres">
      <dgm:prSet presAssocID="{499BFF2E-80EA-44C1-BEAB-BA53A2E35A49}" presName="spacerR" presStyleCnt="0"/>
      <dgm:spPr/>
    </dgm:pt>
    <dgm:pt modelId="{365993CB-EADA-4D14-B70C-B61C899E082C}" type="pres">
      <dgm:prSet presAssocID="{B82E99EE-C45A-4466-886D-4F1A94EBD0D7}" presName="node" presStyleLbl="node1" presStyleIdx="2" presStyleCnt="3">
        <dgm:presLayoutVars>
          <dgm:bulletEnabled val="1"/>
        </dgm:presLayoutVars>
      </dgm:prSet>
      <dgm:spPr/>
      <dgm:t>
        <a:bodyPr/>
        <a:lstStyle/>
        <a:p>
          <a:endParaRPr lang="en-US"/>
        </a:p>
      </dgm:t>
    </dgm:pt>
  </dgm:ptLst>
  <dgm:cxnLst>
    <dgm:cxn modelId="{C8E01D7A-B777-414F-ACC2-CBD5CBA05553}" srcId="{A27CEE0B-ED37-43AB-902D-551AF277FE3D}" destId="{0D7855E0-D980-4A5C-9960-4EB19BC32495}" srcOrd="0" destOrd="0" parTransId="{A90ABBA7-156C-448C-B0CE-0351883421F5}" sibTransId="{AB8B4991-BE32-402A-AE16-01DFB9BCC881}"/>
    <dgm:cxn modelId="{23650399-C1A6-4658-AA42-F06EB8709BAB}" type="presOf" srcId="{B82E99EE-C45A-4466-886D-4F1A94EBD0D7}" destId="{365993CB-EADA-4D14-B70C-B61C899E082C}" srcOrd="0" destOrd="0" presId="urn:microsoft.com/office/officeart/2005/8/layout/equation1"/>
    <dgm:cxn modelId="{83DBC03E-22F7-4286-884A-2FF90B352FFD}" type="presOf" srcId="{A27CEE0B-ED37-43AB-902D-551AF277FE3D}" destId="{C4972251-C3E2-4517-8DF8-9E941D70D23F}" srcOrd="0" destOrd="0" presId="urn:microsoft.com/office/officeart/2005/8/layout/equation1"/>
    <dgm:cxn modelId="{EB5B2ED5-5B7D-4A64-A6C2-352D15D8470A}" type="presOf" srcId="{499BFF2E-80EA-44C1-BEAB-BA53A2E35A49}" destId="{74BA7CBD-01AA-42FA-AA83-8C2A3C73E6C2}" srcOrd="0" destOrd="0" presId="urn:microsoft.com/office/officeart/2005/8/layout/equation1"/>
    <dgm:cxn modelId="{EC7A7B00-0FEB-4DFC-A7ED-70FA53A71880}" type="presOf" srcId="{AB8B4991-BE32-402A-AE16-01DFB9BCC881}" destId="{CE0AB5F9-75D5-49CD-A58D-4D1038177CFB}" srcOrd="0" destOrd="0" presId="urn:microsoft.com/office/officeart/2005/8/layout/equation1"/>
    <dgm:cxn modelId="{033ABB1A-A267-43F5-834A-5A9B654031B1}" type="presOf" srcId="{0DE2C92F-8C94-48E4-9136-964AF6692D6B}" destId="{5D2EA891-5D15-4ABF-89A5-2EF8ED6CC596}" srcOrd="0" destOrd="0" presId="urn:microsoft.com/office/officeart/2005/8/layout/equation1"/>
    <dgm:cxn modelId="{CBEAF8E8-1A2F-49DB-BDF8-F5BF6B74733D}" srcId="{A27CEE0B-ED37-43AB-902D-551AF277FE3D}" destId="{B82E99EE-C45A-4466-886D-4F1A94EBD0D7}" srcOrd="2" destOrd="0" parTransId="{D9BC387D-3D71-48F5-9599-654C68E60B48}" sibTransId="{E43D0CA7-0FCB-47E9-94EB-0447D8BF9BC2}"/>
    <dgm:cxn modelId="{60CFAE6F-D0FF-459F-AFCC-C164F5C4849E}" type="presOf" srcId="{0D7855E0-D980-4A5C-9960-4EB19BC32495}" destId="{3217B790-2BC6-4C4B-87DE-F926C1759B72}" srcOrd="0" destOrd="0" presId="urn:microsoft.com/office/officeart/2005/8/layout/equation1"/>
    <dgm:cxn modelId="{C8DDE890-59F1-4454-AA3D-E52F89CF6B77}" srcId="{A27CEE0B-ED37-43AB-902D-551AF277FE3D}" destId="{0DE2C92F-8C94-48E4-9136-964AF6692D6B}" srcOrd="1" destOrd="0" parTransId="{3E89A757-0BE8-4511-A6ED-1EC3B64138D7}" sibTransId="{499BFF2E-80EA-44C1-BEAB-BA53A2E35A49}"/>
    <dgm:cxn modelId="{B695EDD8-7F3F-4ED4-8435-8C1951DFD414}" type="presParOf" srcId="{C4972251-C3E2-4517-8DF8-9E941D70D23F}" destId="{3217B790-2BC6-4C4B-87DE-F926C1759B72}" srcOrd="0" destOrd="0" presId="urn:microsoft.com/office/officeart/2005/8/layout/equation1"/>
    <dgm:cxn modelId="{598BE0D4-E6F4-4359-9DA3-7D10B245DEA7}" type="presParOf" srcId="{C4972251-C3E2-4517-8DF8-9E941D70D23F}" destId="{853F025F-E597-4404-A84F-81311DC255E8}" srcOrd="1" destOrd="0" presId="urn:microsoft.com/office/officeart/2005/8/layout/equation1"/>
    <dgm:cxn modelId="{60168B96-E0B9-4EB4-8E0E-E64BF5BBAD50}" type="presParOf" srcId="{C4972251-C3E2-4517-8DF8-9E941D70D23F}" destId="{CE0AB5F9-75D5-49CD-A58D-4D1038177CFB}" srcOrd="2" destOrd="0" presId="urn:microsoft.com/office/officeart/2005/8/layout/equation1"/>
    <dgm:cxn modelId="{A1CAF41B-4A13-4FB6-9004-8A3BED489D1C}" type="presParOf" srcId="{C4972251-C3E2-4517-8DF8-9E941D70D23F}" destId="{0BC97E02-EC72-4C60-971E-9D4334E3352A}" srcOrd="3" destOrd="0" presId="urn:microsoft.com/office/officeart/2005/8/layout/equation1"/>
    <dgm:cxn modelId="{B172E270-3834-4C85-8E29-12384F42EE31}" type="presParOf" srcId="{C4972251-C3E2-4517-8DF8-9E941D70D23F}" destId="{5D2EA891-5D15-4ABF-89A5-2EF8ED6CC596}" srcOrd="4" destOrd="0" presId="urn:microsoft.com/office/officeart/2005/8/layout/equation1"/>
    <dgm:cxn modelId="{696E0BBA-D7A2-4A77-86D1-5DF853AEDB2B}" type="presParOf" srcId="{C4972251-C3E2-4517-8DF8-9E941D70D23F}" destId="{461E9B69-1BC0-4F56-B8C3-99B1776C9127}" srcOrd="5" destOrd="0" presId="urn:microsoft.com/office/officeart/2005/8/layout/equation1"/>
    <dgm:cxn modelId="{1F1C63C0-DD0D-4BA6-9D92-4A653B65B063}" type="presParOf" srcId="{C4972251-C3E2-4517-8DF8-9E941D70D23F}" destId="{74BA7CBD-01AA-42FA-AA83-8C2A3C73E6C2}" srcOrd="6" destOrd="0" presId="urn:microsoft.com/office/officeart/2005/8/layout/equation1"/>
    <dgm:cxn modelId="{327E728D-800F-4A49-8FE8-7D45C4485282}" type="presParOf" srcId="{C4972251-C3E2-4517-8DF8-9E941D70D23F}" destId="{7A312F72-D58E-4146-A15E-E21EBAA7BE51}" srcOrd="7" destOrd="0" presId="urn:microsoft.com/office/officeart/2005/8/layout/equation1"/>
    <dgm:cxn modelId="{C95557CD-353B-4B40-9CDF-FEDB6540F194}" type="presParOf" srcId="{C4972251-C3E2-4517-8DF8-9E941D70D23F}" destId="{365993CB-EADA-4D14-B70C-B61C899E082C}"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5B6E81-C379-46DF-A032-F4FB607DB58E}" type="doc">
      <dgm:prSet loTypeId="urn:microsoft.com/office/officeart/2005/8/layout/cycle2" loCatId="cycle" qsTypeId="urn:microsoft.com/office/officeart/2005/8/quickstyle/3d2" qsCatId="3D" csTypeId="urn:microsoft.com/office/officeart/2005/8/colors/colorful1#1" csCatId="colorful" phldr="1"/>
      <dgm:spPr/>
      <dgm:t>
        <a:bodyPr/>
        <a:lstStyle/>
        <a:p>
          <a:endParaRPr lang="en-US"/>
        </a:p>
      </dgm:t>
    </dgm:pt>
    <dgm:pt modelId="{2F6841FF-36B6-4C40-84B4-2B6941447954}">
      <dgm:prSet phldrT="[Text]"/>
      <dgm:spPr/>
      <dgm:t>
        <a:bodyPr/>
        <a:lstStyle/>
        <a:p>
          <a:r>
            <a:rPr lang="en-US" dirty="0" smtClean="0">
              <a:latin typeface="Arial" panose="020B0604020202020204" pitchFamily="34" charset="0"/>
              <a:cs typeface="Arial" panose="020B0604020202020204" pitchFamily="34" charset="0"/>
            </a:rPr>
            <a:t>Identify</a:t>
          </a:r>
          <a:endParaRPr lang="en-US" dirty="0">
            <a:latin typeface="Arial" panose="020B0604020202020204" pitchFamily="34" charset="0"/>
            <a:cs typeface="Arial" panose="020B0604020202020204" pitchFamily="34" charset="0"/>
          </a:endParaRPr>
        </a:p>
      </dgm:t>
    </dgm:pt>
    <dgm:pt modelId="{04F41BA4-79BB-4703-95D9-8D46E9C60050}" type="parTrans" cxnId="{51BB15F7-8D68-456E-BED5-EA2D52AD6A41}">
      <dgm:prSet/>
      <dgm:spPr/>
      <dgm:t>
        <a:bodyPr/>
        <a:lstStyle/>
        <a:p>
          <a:endParaRPr lang="en-US">
            <a:latin typeface="Arial" panose="020B0604020202020204" pitchFamily="34" charset="0"/>
            <a:cs typeface="Arial" panose="020B0604020202020204" pitchFamily="34" charset="0"/>
          </a:endParaRPr>
        </a:p>
      </dgm:t>
    </dgm:pt>
    <dgm:pt modelId="{C3E943C9-A2B4-4685-85DF-75F7A27D458E}" type="sibTrans" cxnId="{51BB15F7-8D68-456E-BED5-EA2D52AD6A41}">
      <dgm:prSet/>
      <dgm:spPr/>
      <dgm:t>
        <a:bodyPr/>
        <a:lstStyle/>
        <a:p>
          <a:endParaRPr lang="en-US">
            <a:latin typeface="Arial" panose="020B0604020202020204" pitchFamily="34" charset="0"/>
            <a:cs typeface="Arial" panose="020B0604020202020204" pitchFamily="34" charset="0"/>
          </a:endParaRPr>
        </a:p>
      </dgm:t>
    </dgm:pt>
    <dgm:pt modelId="{50C16354-3BFE-4877-A746-898FD6ADCA9B}">
      <dgm:prSet phldrT="[Text]"/>
      <dgm:spPr/>
      <dgm:t>
        <a:bodyPr/>
        <a:lstStyle/>
        <a:p>
          <a:r>
            <a:rPr lang="en-US" dirty="0" smtClean="0">
              <a:latin typeface="Arial" panose="020B0604020202020204" pitchFamily="34" charset="0"/>
              <a:cs typeface="Arial" panose="020B0604020202020204" pitchFamily="34" charset="0"/>
            </a:rPr>
            <a:t>Investigate</a:t>
          </a:r>
          <a:endParaRPr lang="en-US" dirty="0">
            <a:latin typeface="Arial" panose="020B0604020202020204" pitchFamily="34" charset="0"/>
            <a:cs typeface="Arial" panose="020B0604020202020204" pitchFamily="34" charset="0"/>
          </a:endParaRPr>
        </a:p>
      </dgm:t>
    </dgm:pt>
    <dgm:pt modelId="{26103509-D1EE-418B-B683-9F0D64E32CC1}" type="parTrans" cxnId="{82CAC7F7-892E-42F5-998D-E7CAE13A2958}">
      <dgm:prSet/>
      <dgm:spPr/>
      <dgm:t>
        <a:bodyPr/>
        <a:lstStyle/>
        <a:p>
          <a:endParaRPr lang="en-US">
            <a:latin typeface="Arial" panose="020B0604020202020204" pitchFamily="34" charset="0"/>
            <a:cs typeface="Arial" panose="020B0604020202020204" pitchFamily="34" charset="0"/>
          </a:endParaRPr>
        </a:p>
      </dgm:t>
    </dgm:pt>
    <dgm:pt modelId="{0798F95D-1C0C-4960-B775-107D5E6717D3}" type="sibTrans" cxnId="{82CAC7F7-892E-42F5-998D-E7CAE13A2958}">
      <dgm:prSet/>
      <dgm:spPr/>
      <dgm:t>
        <a:bodyPr/>
        <a:lstStyle/>
        <a:p>
          <a:endParaRPr lang="en-US">
            <a:latin typeface="Arial" panose="020B0604020202020204" pitchFamily="34" charset="0"/>
            <a:cs typeface="Arial" panose="020B0604020202020204" pitchFamily="34" charset="0"/>
          </a:endParaRPr>
        </a:p>
      </dgm:t>
    </dgm:pt>
    <dgm:pt modelId="{83A1ED33-4177-44F7-88DC-6AFDE671F201}">
      <dgm:prSet phldrT="[Text]"/>
      <dgm:spPr/>
      <dgm:t>
        <a:bodyPr/>
        <a:lstStyle/>
        <a:p>
          <a:r>
            <a:rPr lang="en-US" dirty="0" smtClean="0">
              <a:latin typeface="Arial" panose="020B0604020202020204" pitchFamily="34" charset="0"/>
              <a:cs typeface="Arial" panose="020B0604020202020204" pitchFamily="34" charset="0"/>
            </a:rPr>
            <a:t>Formulate</a:t>
          </a:r>
          <a:endParaRPr lang="en-US" dirty="0">
            <a:latin typeface="Arial" panose="020B0604020202020204" pitchFamily="34" charset="0"/>
            <a:cs typeface="Arial" panose="020B0604020202020204" pitchFamily="34" charset="0"/>
          </a:endParaRPr>
        </a:p>
      </dgm:t>
    </dgm:pt>
    <dgm:pt modelId="{5950B0F1-C141-44B1-B44A-504806F5E458}" type="parTrans" cxnId="{80C70F1C-7954-474B-BD35-101DD1B57DF8}">
      <dgm:prSet/>
      <dgm:spPr/>
      <dgm:t>
        <a:bodyPr/>
        <a:lstStyle/>
        <a:p>
          <a:endParaRPr lang="en-US">
            <a:latin typeface="Arial" panose="020B0604020202020204" pitchFamily="34" charset="0"/>
            <a:cs typeface="Arial" panose="020B0604020202020204" pitchFamily="34" charset="0"/>
          </a:endParaRPr>
        </a:p>
      </dgm:t>
    </dgm:pt>
    <dgm:pt modelId="{DAAE9772-FFC4-4016-AF9B-983636CA0104}" type="sibTrans" cxnId="{80C70F1C-7954-474B-BD35-101DD1B57DF8}">
      <dgm:prSet/>
      <dgm:spPr/>
      <dgm:t>
        <a:bodyPr/>
        <a:lstStyle/>
        <a:p>
          <a:endParaRPr lang="en-US">
            <a:latin typeface="Arial" panose="020B0604020202020204" pitchFamily="34" charset="0"/>
            <a:cs typeface="Arial" panose="020B0604020202020204" pitchFamily="34" charset="0"/>
          </a:endParaRPr>
        </a:p>
      </dgm:t>
    </dgm:pt>
    <dgm:pt modelId="{A18ED67F-E84A-4551-8419-310DB8A7F8F2}">
      <dgm:prSet phldrT="[Text]"/>
      <dgm:spPr/>
      <dgm:t>
        <a:bodyPr/>
        <a:lstStyle/>
        <a:p>
          <a:r>
            <a:rPr lang="en-US" dirty="0" smtClean="0">
              <a:latin typeface="Arial" panose="020B0604020202020204" pitchFamily="34" charset="0"/>
              <a:cs typeface="Arial" panose="020B0604020202020204" pitchFamily="34" charset="0"/>
            </a:rPr>
            <a:t>Awareness</a:t>
          </a:r>
          <a:endParaRPr lang="en-US" dirty="0">
            <a:latin typeface="Arial" panose="020B0604020202020204" pitchFamily="34" charset="0"/>
            <a:cs typeface="Arial" panose="020B0604020202020204" pitchFamily="34" charset="0"/>
          </a:endParaRPr>
        </a:p>
      </dgm:t>
    </dgm:pt>
    <dgm:pt modelId="{2402629E-82BE-49C5-BDD0-DE594A5E85B0}" type="parTrans" cxnId="{18E74A6D-370F-4415-AAA0-65C0E3653AB6}">
      <dgm:prSet/>
      <dgm:spPr/>
      <dgm:t>
        <a:bodyPr/>
        <a:lstStyle/>
        <a:p>
          <a:endParaRPr lang="en-US">
            <a:latin typeface="Arial" panose="020B0604020202020204" pitchFamily="34" charset="0"/>
            <a:cs typeface="Arial" panose="020B0604020202020204" pitchFamily="34" charset="0"/>
          </a:endParaRPr>
        </a:p>
      </dgm:t>
    </dgm:pt>
    <dgm:pt modelId="{EB082A44-04B3-4486-A2B9-D4644CE66B45}" type="sibTrans" cxnId="{18E74A6D-370F-4415-AAA0-65C0E3653AB6}">
      <dgm:prSet/>
      <dgm:spPr/>
      <dgm:t>
        <a:bodyPr/>
        <a:lstStyle/>
        <a:p>
          <a:endParaRPr lang="en-US">
            <a:latin typeface="Arial" panose="020B0604020202020204" pitchFamily="34" charset="0"/>
            <a:cs typeface="Arial" panose="020B0604020202020204" pitchFamily="34" charset="0"/>
          </a:endParaRPr>
        </a:p>
      </dgm:t>
    </dgm:pt>
    <dgm:pt modelId="{02E1C1C1-5300-4C4E-A6C4-3C6FD7580F69}" type="pres">
      <dgm:prSet presAssocID="{CF5B6E81-C379-46DF-A032-F4FB607DB58E}" presName="cycle" presStyleCnt="0">
        <dgm:presLayoutVars>
          <dgm:dir/>
          <dgm:resizeHandles val="exact"/>
        </dgm:presLayoutVars>
      </dgm:prSet>
      <dgm:spPr/>
      <dgm:t>
        <a:bodyPr/>
        <a:lstStyle/>
        <a:p>
          <a:endParaRPr lang="en-US"/>
        </a:p>
      </dgm:t>
    </dgm:pt>
    <dgm:pt modelId="{A3D8260E-DBB2-491E-8FCE-ED38364E3251}" type="pres">
      <dgm:prSet presAssocID="{2F6841FF-36B6-4C40-84B4-2B6941447954}" presName="node" presStyleLbl="node1" presStyleIdx="0" presStyleCnt="4">
        <dgm:presLayoutVars>
          <dgm:bulletEnabled val="1"/>
        </dgm:presLayoutVars>
      </dgm:prSet>
      <dgm:spPr/>
      <dgm:t>
        <a:bodyPr/>
        <a:lstStyle/>
        <a:p>
          <a:endParaRPr lang="en-US"/>
        </a:p>
      </dgm:t>
    </dgm:pt>
    <dgm:pt modelId="{2B466695-B6BA-4C80-8D95-FFB7FCDF1933}" type="pres">
      <dgm:prSet presAssocID="{C3E943C9-A2B4-4685-85DF-75F7A27D458E}" presName="sibTrans" presStyleLbl="sibTrans2D1" presStyleIdx="0" presStyleCnt="4"/>
      <dgm:spPr/>
      <dgm:t>
        <a:bodyPr/>
        <a:lstStyle/>
        <a:p>
          <a:endParaRPr lang="en-US"/>
        </a:p>
      </dgm:t>
    </dgm:pt>
    <dgm:pt modelId="{FFF3EF4A-63FD-44AC-9B30-1060F003C75A}" type="pres">
      <dgm:prSet presAssocID="{C3E943C9-A2B4-4685-85DF-75F7A27D458E}" presName="connectorText" presStyleLbl="sibTrans2D1" presStyleIdx="0" presStyleCnt="4"/>
      <dgm:spPr/>
      <dgm:t>
        <a:bodyPr/>
        <a:lstStyle/>
        <a:p>
          <a:endParaRPr lang="en-US"/>
        </a:p>
      </dgm:t>
    </dgm:pt>
    <dgm:pt modelId="{64D80C72-8AA1-419C-A018-0E3B53F4F582}" type="pres">
      <dgm:prSet presAssocID="{50C16354-3BFE-4877-A746-898FD6ADCA9B}" presName="node" presStyleLbl="node1" presStyleIdx="1" presStyleCnt="4">
        <dgm:presLayoutVars>
          <dgm:bulletEnabled val="1"/>
        </dgm:presLayoutVars>
      </dgm:prSet>
      <dgm:spPr/>
      <dgm:t>
        <a:bodyPr/>
        <a:lstStyle/>
        <a:p>
          <a:endParaRPr lang="en-US"/>
        </a:p>
      </dgm:t>
    </dgm:pt>
    <dgm:pt modelId="{6C43E0B8-FA71-467E-96AF-88D19F2BECFA}" type="pres">
      <dgm:prSet presAssocID="{0798F95D-1C0C-4960-B775-107D5E6717D3}" presName="sibTrans" presStyleLbl="sibTrans2D1" presStyleIdx="1" presStyleCnt="4"/>
      <dgm:spPr/>
      <dgm:t>
        <a:bodyPr/>
        <a:lstStyle/>
        <a:p>
          <a:endParaRPr lang="en-US"/>
        </a:p>
      </dgm:t>
    </dgm:pt>
    <dgm:pt modelId="{18F067F0-7D06-47AF-B9C3-0F8ADB0D356A}" type="pres">
      <dgm:prSet presAssocID="{0798F95D-1C0C-4960-B775-107D5E6717D3}" presName="connectorText" presStyleLbl="sibTrans2D1" presStyleIdx="1" presStyleCnt="4"/>
      <dgm:spPr/>
      <dgm:t>
        <a:bodyPr/>
        <a:lstStyle/>
        <a:p>
          <a:endParaRPr lang="en-US"/>
        </a:p>
      </dgm:t>
    </dgm:pt>
    <dgm:pt modelId="{B0425A75-45F1-4717-BA46-9E89AF6719FA}" type="pres">
      <dgm:prSet presAssocID="{83A1ED33-4177-44F7-88DC-6AFDE671F201}" presName="node" presStyleLbl="node1" presStyleIdx="2" presStyleCnt="4">
        <dgm:presLayoutVars>
          <dgm:bulletEnabled val="1"/>
        </dgm:presLayoutVars>
      </dgm:prSet>
      <dgm:spPr/>
      <dgm:t>
        <a:bodyPr/>
        <a:lstStyle/>
        <a:p>
          <a:endParaRPr lang="en-US"/>
        </a:p>
      </dgm:t>
    </dgm:pt>
    <dgm:pt modelId="{7FD0E1C6-FC7F-4574-B98D-579A11D0A9F0}" type="pres">
      <dgm:prSet presAssocID="{DAAE9772-FFC4-4016-AF9B-983636CA0104}" presName="sibTrans" presStyleLbl="sibTrans2D1" presStyleIdx="2" presStyleCnt="4"/>
      <dgm:spPr/>
      <dgm:t>
        <a:bodyPr/>
        <a:lstStyle/>
        <a:p>
          <a:endParaRPr lang="en-US"/>
        </a:p>
      </dgm:t>
    </dgm:pt>
    <dgm:pt modelId="{1BDDAE8E-3B46-4CEA-B650-9AF0F5240003}" type="pres">
      <dgm:prSet presAssocID="{DAAE9772-FFC4-4016-AF9B-983636CA0104}" presName="connectorText" presStyleLbl="sibTrans2D1" presStyleIdx="2" presStyleCnt="4"/>
      <dgm:spPr/>
      <dgm:t>
        <a:bodyPr/>
        <a:lstStyle/>
        <a:p>
          <a:endParaRPr lang="en-US"/>
        </a:p>
      </dgm:t>
    </dgm:pt>
    <dgm:pt modelId="{EAB5AD62-62E7-4560-BBDD-29BEA6837D37}" type="pres">
      <dgm:prSet presAssocID="{A18ED67F-E84A-4551-8419-310DB8A7F8F2}" presName="node" presStyleLbl="node1" presStyleIdx="3" presStyleCnt="4">
        <dgm:presLayoutVars>
          <dgm:bulletEnabled val="1"/>
        </dgm:presLayoutVars>
      </dgm:prSet>
      <dgm:spPr/>
      <dgm:t>
        <a:bodyPr/>
        <a:lstStyle/>
        <a:p>
          <a:endParaRPr lang="en-US"/>
        </a:p>
      </dgm:t>
    </dgm:pt>
    <dgm:pt modelId="{04128DC1-0B54-4252-8B86-C376ACBC51C0}" type="pres">
      <dgm:prSet presAssocID="{EB082A44-04B3-4486-A2B9-D4644CE66B45}" presName="sibTrans" presStyleLbl="sibTrans2D1" presStyleIdx="3" presStyleCnt="4"/>
      <dgm:spPr/>
      <dgm:t>
        <a:bodyPr/>
        <a:lstStyle/>
        <a:p>
          <a:endParaRPr lang="en-US"/>
        </a:p>
      </dgm:t>
    </dgm:pt>
    <dgm:pt modelId="{2E893302-AD26-46E9-B251-1B7B4309C2F1}" type="pres">
      <dgm:prSet presAssocID="{EB082A44-04B3-4486-A2B9-D4644CE66B45}" presName="connectorText" presStyleLbl="sibTrans2D1" presStyleIdx="3" presStyleCnt="4"/>
      <dgm:spPr/>
      <dgm:t>
        <a:bodyPr/>
        <a:lstStyle/>
        <a:p>
          <a:endParaRPr lang="en-US"/>
        </a:p>
      </dgm:t>
    </dgm:pt>
  </dgm:ptLst>
  <dgm:cxnLst>
    <dgm:cxn modelId="{0E27422D-A5F7-4BA9-AE0E-713BE59A6108}" type="presOf" srcId="{C3E943C9-A2B4-4685-85DF-75F7A27D458E}" destId="{2B466695-B6BA-4C80-8D95-FFB7FCDF1933}" srcOrd="0" destOrd="0" presId="urn:microsoft.com/office/officeart/2005/8/layout/cycle2"/>
    <dgm:cxn modelId="{94F4F3B2-25B0-45C0-9DB1-E2BD98D1DCD3}" type="presOf" srcId="{CF5B6E81-C379-46DF-A032-F4FB607DB58E}" destId="{02E1C1C1-5300-4C4E-A6C4-3C6FD7580F69}" srcOrd="0" destOrd="0" presId="urn:microsoft.com/office/officeart/2005/8/layout/cycle2"/>
    <dgm:cxn modelId="{1C323A62-8EF1-4F09-A6E5-A95BB1371A20}" type="presOf" srcId="{A18ED67F-E84A-4551-8419-310DB8A7F8F2}" destId="{EAB5AD62-62E7-4560-BBDD-29BEA6837D37}" srcOrd="0" destOrd="0" presId="urn:microsoft.com/office/officeart/2005/8/layout/cycle2"/>
    <dgm:cxn modelId="{38672F04-E486-4023-8A4E-EBE14CF1AB7A}" type="presOf" srcId="{EB082A44-04B3-4486-A2B9-D4644CE66B45}" destId="{04128DC1-0B54-4252-8B86-C376ACBC51C0}" srcOrd="0" destOrd="0" presId="urn:microsoft.com/office/officeart/2005/8/layout/cycle2"/>
    <dgm:cxn modelId="{3EE68D21-F56D-4E72-B813-8674E21EF90B}" type="presOf" srcId="{DAAE9772-FFC4-4016-AF9B-983636CA0104}" destId="{1BDDAE8E-3B46-4CEA-B650-9AF0F5240003}" srcOrd="1" destOrd="0" presId="urn:microsoft.com/office/officeart/2005/8/layout/cycle2"/>
    <dgm:cxn modelId="{82CAC7F7-892E-42F5-998D-E7CAE13A2958}" srcId="{CF5B6E81-C379-46DF-A032-F4FB607DB58E}" destId="{50C16354-3BFE-4877-A746-898FD6ADCA9B}" srcOrd="1" destOrd="0" parTransId="{26103509-D1EE-418B-B683-9F0D64E32CC1}" sibTransId="{0798F95D-1C0C-4960-B775-107D5E6717D3}"/>
    <dgm:cxn modelId="{51BB15F7-8D68-456E-BED5-EA2D52AD6A41}" srcId="{CF5B6E81-C379-46DF-A032-F4FB607DB58E}" destId="{2F6841FF-36B6-4C40-84B4-2B6941447954}" srcOrd="0" destOrd="0" parTransId="{04F41BA4-79BB-4703-95D9-8D46E9C60050}" sibTransId="{C3E943C9-A2B4-4685-85DF-75F7A27D458E}"/>
    <dgm:cxn modelId="{18E74A6D-370F-4415-AAA0-65C0E3653AB6}" srcId="{CF5B6E81-C379-46DF-A032-F4FB607DB58E}" destId="{A18ED67F-E84A-4551-8419-310DB8A7F8F2}" srcOrd="3" destOrd="0" parTransId="{2402629E-82BE-49C5-BDD0-DE594A5E85B0}" sibTransId="{EB082A44-04B3-4486-A2B9-D4644CE66B45}"/>
    <dgm:cxn modelId="{F8C5A8D6-0332-4936-A757-A52827CD67EA}" type="presOf" srcId="{0798F95D-1C0C-4960-B775-107D5E6717D3}" destId="{18F067F0-7D06-47AF-B9C3-0F8ADB0D356A}" srcOrd="1" destOrd="0" presId="urn:microsoft.com/office/officeart/2005/8/layout/cycle2"/>
    <dgm:cxn modelId="{E3E3DBF3-219A-4974-8DF5-316F01288190}" type="presOf" srcId="{EB082A44-04B3-4486-A2B9-D4644CE66B45}" destId="{2E893302-AD26-46E9-B251-1B7B4309C2F1}" srcOrd="1" destOrd="0" presId="urn:microsoft.com/office/officeart/2005/8/layout/cycle2"/>
    <dgm:cxn modelId="{3CB04F26-A0A5-44CF-9E6F-02D9DBEA413F}" type="presOf" srcId="{C3E943C9-A2B4-4685-85DF-75F7A27D458E}" destId="{FFF3EF4A-63FD-44AC-9B30-1060F003C75A}" srcOrd="1" destOrd="0" presId="urn:microsoft.com/office/officeart/2005/8/layout/cycle2"/>
    <dgm:cxn modelId="{F860B22F-0F48-43D0-80B9-3E89E0903EC7}" type="presOf" srcId="{DAAE9772-FFC4-4016-AF9B-983636CA0104}" destId="{7FD0E1C6-FC7F-4574-B98D-579A11D0A9F0}" srcOrd="0" destOrd="0" presId="urn:microsoft.com/office/officeart/2005/8/layout/cycle2"/>
    <dgm:cxn modelId="{80C70F1C-7954-474B-BD35-101DD1B57DF8}" srcId="{CF5B6E81-C379-46DF-A032-F4FB607DB58E}" destId="{83A1ED33-4177-44F7-88DC-6AFDE671F201}" srcOrd="2" destOrd="0" parTransId="{5950B0F1-C141-44B1-B44A-504806F5E458}" sibTransId="{DAAE9772-FFC4-4016-AF9B-983636CA0104}"/>
    <dgm:cxn modelId="{0670622A-38E3-4662-9300-666EF3572509}" type="presOf" srcId="{83A1ED33-4177-44F7-88DC-6AFDE671F201}" destId="{B0425A75-45F1-4717-BA46-9E89AF6719FA}" srcOrd="0" destOrd="0" presId="urn:microsoft.com/office/officeart/2005/8/layout/cycle2"/>
    <dgm:cxn modelId="{38615EC2-4C76-4A99-AB48-C3913B325127}" type="presOf" srcId="{50C16354-3BFE-4877-A746-898FD6ADCA9B}" destId="{64D80C72-8AA1-419C-A018-0E3B53F4F582}" srcOrd="0" destOrd="0" presId="urn:microsoft.com/office/officeart/2005/8/layout/cycle2"/>
    <dgm:cxn modelId="{27DAA036-F53F-4308-A2A3-AB09050F8B8A}" type="presOf" srcId="{0798F95D-1C0C-4960-B775-107D5E6717D3}" destId="{6C43E0B8-FA71-467E-96AF-88D19F2BECFA}" srcOrd="0" destOrd="0" presId="urn:microsoft.com/office/officeart/2005/8/layout/cycle2"/>
    <dgm:cxn modelId="{728DEF07-AE2A-44EA-B117-A951C661B202}" type="presOf" srcId="{2F6841FF-36B6-4C40-84B4-2B6941447954}" destId="{A3D8260E-DBB2-491E-8FCE-ED38364E3251}" srcOrd="0" destOrd="0" presId="urn:microsoft.com/office/officeart/2005/8/layout/cycle2"/>
    <dgm:cxn modelId="{B4AD17FF-8543-401A-9218-8EE70E7A0F9F}" type="presParOf" srcId="{02E1C1C1-5300-4C4E-A6C4-3C6FD7580F69}" destId="{A3D8260E-DBB2-491E-8FCE-ED38364E3251}" srcOrd="0" destOrd="0" presId="urn:microsoft.com/office/officeart/2005/8/layout/cycle2"/>
    <dgm:cxn modelId="{D4A448C5-39B9-41AD-907F-09961FDD0BC4}" type="presParOf" srcId="{02E1C1C1-5300-4C4E-A6C4-3C6FD7580F69}" destId="{2B466695-B6BA-4C80-8D95-FFB7FCDF1933}" srcOrd="1" destOrd="0" presId="urn:microsoft.com/office/officeart/2005/8/layout/cycle2"/>
    <dgm:cxn modelId="{8FE3E658-66E9-4B9A-AE4B-B121D08D768C}" type="presParOf" srcId="{2B466695-B6BA-4C80-8D95-FFB7FCDF1933}" destId="{FFF3EF4A-63FD-44AC-9B30-1060F003C75A}" srcOrd="0" destOrd="0" presId="urn:microsoft.com/office/officeart/2005/8/layout/cycle2"/>
    <dgm:cxn modelId="{E7F6C78D-19AC-45B1-8F99-231D54FF82E7}" type="presParOf" srcId="{02E1C1C1-5300-4C4E-A6C4-3C6FD7580F69}" destId="{64D80C72-8AA1-419C-A018-0E3B53F4F582}" srcOrd="2" destOrd="0" presId="urn:microsoft.com/office/officeart/2005/8/layout/cycle2"/>
    <dgm:cxn modelId="{D02F77DF-C984-4181-BBE0-BC7FB5762AA6}" type="presParOf" srcId="{02E1C1C1-5300-4C4E-A6C4-3C6FD7580F69}" destId="{6C43E0B8-FA71-467E-96AF-88D19F2BECFA}" srcOrd="3" destOrd="0" presId="urn:microsoft.com/office/officeart/2005/8/layout/cycle2"/>
    <dgm:cxn modelId="{611CB3FC-248E-44F1-A630-3AE9C354E31C}" type="presParOf" srcId="{6C43E0B8-FA71-467E-96AF-88D19F2BECFA}" destId="{18F067F0-7D06-47AF-B9C3-0F8ADB0D356A}" srcOrd="0" destOrd="0" presId="urn:microsoft.com/office/officeart/2005/8/layout/cycle2"/>
    <dgm:cxn modelId="{2B5F8BF9-0FAA-4170-8A49-B7F70ED53F86}" type="presParOf" srcId="{02E1C1C1-5300-4C4E-A6C4-3C6FD7580F69}" destId="{B0425A75-45F1-4717-BA46-9E89AF6719FA}" srcOrd="4" destOrd="0" presId="urn:microsoft.com/office/officeart/2005/8/layout/cycle2"/>
    <dgm:cxn modelId="{899D5C9C-953F-48EA-9813-9E991D0A65CF}" type="presParOf" srcId="{02E1C1C1-5300-4C4E-A6C4-3C6FD7580F69}" destId="{7FD0E1C6-FC7F-4574-B98D-579A11D0A9F0}" srcOrd="5" destOrd="0" presId="urn:microsoft.com/office/officeart/2005/8/layout/cycle2"/>
    <dgm:cxn modelId="{DB5931DC-D70A-4B15-B41F-9C7581D28DAE}" type="presParOf" srcId="{7FD0E1C6-FC7F-4574-B98D-579A11D0A9F0}" destId="{1BDDAE8E-3B46-4CEA-B650-9AF0F5240003}" srcOrd="0" destOrd="0" presId="urn:microsoft.com/office/officeart/2005/8/layout/cycle2"/>
    <dgm:cxn modelId="{5CA6E677-36E9-4B63-80C5-0D2CD28A4374}" type="presParOf" srcId="{02E1C1C1-5300-4C4E-A6C4-3C6FD7580F69}" destId="{EAB5AD62-62E7-4560-BBDD-29BEA6837D37}" srcOrd="6" destOrd="0" presId="urn:microsoft.com/office/officeart/2005/8/layout/cycle2"/>
    <dgm:cxn modelId="{C2239819-1642-41A2-933C-87F994166B8E}" type="presParOf" srcId="{02E1C1C1-5300-4C4E-A6C4-3C6FD7580F69}" destId="{04128DC1-0B54-4252-8B86-C376ACBC51C0}" srcOrd="7" destOrd="0" presId="urn:microsoft.com/office/officeart/2005/8/layout/cycle2"/>
    <dgm:cxn modelId="{F655968E-701D-41F8-842A-7F495E9F5FF2}" type="presParOf" srcId="{04128DC1-0B54-4252-8B86-C376ACBC51C0}" destId="{2E893302-AD26-46E9-B251-1B7B4309C2F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03B6A5-14EC-450B-95C6-D798C4B87D2E}" type="doc">
      <dgm:prSet loTypeId="urn:microsoft.com/office/officeart/2005/8/layout/process5" loCatId="process" qsTypeId="urn:microsoft.com/office/officeart/2005/8/quickstyle/simple1" qsCatId="simple" csTypeId="urn:microsoft.com/office/officeart/2005/8/colors/colorful1" csCatId="colorful" phldr="1"/>
      <dgm:spPr/>
      <dgm:t>
        <a:bodyPr/>
        <a:lstStyle/>
        <a:p>
          <a:endParaRPr lang="en-US"/>
        </a:p>
      </dgm:t>
    </dgm:pt>
    <dgm:pt modelId="{449C7B7C-6E96-44E4-B0AD-1F38FE620EC5}">
      <dgm:prSet phldrT="[Text]"/>
      <dgm:spPr/>
      <dgm:t>
        <a:bodyPr/>
        <a:lstStyle/>
        <a:p>
          <a:r>
            <a:rPr lang="en-US" dirty="0" smtClean="0"/>
            <a:t>Army’s Budget</a:t>
          </a:r>
          <a:endParaRPr lang="en-US" dirty="0"/>
        </a:p>
      </dgm:t>
    </dgm:pt>
    <dgm:pt modelId="{119251AB-C9D4-481B-A816-E351D97BA1F0}" type="parTrans" cxnId="{D92A6E8D-A2A3-4B30-900D-A611DC4F1AD8}">
      <dgm:prSet/>
      <dgm:spPr/>
      <dgm:t>
        <a:bodyPr/>
        <a:lstStyle/>
        <a:p>
          <a:endParaRPr lang="en-US"/>
        </a:p>
      </dgm:t>
    </dgm:pt>
    <dgm:pt modelId="{F8A4147C-D73D-4461-A7D2-5688AE523502}" type="sibTrans" cxnId="{D92A6E8D-A2A3-4B30-900D-A611DC4F1AD8}">
      <dgm:prSet/>
      <dgm:spPr/>
      <dgm:t>
        <a:bodyPr/>
        <a:lstStyle/>
        <a:p>
          <a:endParaRPr lang="en-US"/>
        </a:p>
      </dgm:t>
    </dgm:pt>
    <dgm:pt modelId="{A3B5B4BE-3815-4784-A080-64F08B2AEE8A}">
      <dgm:prSet phldrT="[Text]"/>
      <dgm:spPr/>
      <dgm:t>
        <a:bodyPr/>
        <a:lstStyle/>
        <a:p>
          <a:r>
            <a:rPr lang="en-US" dirty="0" smtClean="0"/>
            <a:t>IMCOM/G9</a:t>
          </a:r>
          <a:endParaRPr lang="en-US" dirty="0"/>
        </a:p>
      </dgm:t>
    </dgm:pt>
    <dgm:pt modelId="{322DAE73-D488-45A7-BC89-CBF808F6246E}" type="parTrans" cxnId="{FE604249-7419-495F-A57E-70714170A080}">
      <dgm:prSet/>
      <dgm:spPr/>
      <dgm:t>
        <a:bodyPr/>
        <a:lstStyle/>
        <a:p>
          <a:endParaRPr lang="en-US"/>
        </a:p>
      </dgm:t>
    </dgm:pt>
    <dgm:pt modelId="{D5BB607C-3A70-4190-A4DB-727B55045170}" type="sibTrans" cxnId="{FE604249-7419-495F-A57E-70714170A080}">
      <dgm:prSet/>
      <dgm:spPr/>
      <dgm:t>
        <a:bodyPr/>
        <a:lstStyle/>
        <a:p>
          <a:endParaRPr lang="en-US"/>
        </a:p>
      </dgm:t>
    </dgm:pt>
    <dgm:pt modelId="{22F47AB3-0657-4785-AF74-2BE0F91FA8DB}">
      <dgm:prSet phldrT="[Text]"/>
      <dgm:spPr/>
      <dgm:t>
        <a:bodyPr/>
        <a:lstStyle/>
        <a:p>
          <a:r>
            <a:rPr lang="en-US" dirty="0" smtClean="0"/>
            <a:t>IMCOM Directorate</a:t>
          </a:r>
          <a:endParaRPr lang="en-US" dirty="0"/>
        </a:p>
      </dgm:t>
    </dgm:pt>
    <dgm:pt modelId="{23882644-B1EE-404C-9C07-B999518C7EB2}" type="parTrans" cxnId="{EEF803A0-B176-4691-BD4A-70DEF201E89E}">
      <dgm:prSet/>
      <dgm:spPr/>
      <dgm:t>
        <a:bodyPr/>
        <a:lstStyle/>
        <a:p>
          <a:endParaRPr lang="en-US"/>
        </a:p>
      </dgm:t>
    </dgm:pt>
    <dgm:pt modelId="{614447E9-A95F-4180-81F8-1250944E6190}" type="sibTrans" cxnId="{EEF803A0-B176-4691-BD4A-70DEF201E89E}">
      <dgm:prSet/>
      <dgm:spPr/>
      <dgm:t>
        <a:bodyPr/>
        <a:lstStyle/>
        <a:p>
          <a:endParaRPr lang="en-US"/>
        </a:p>
      </dgm:t>
    </dgm:pt>
    <dgm:pt modelId="{DC58D275-B387-410B-8A23-8283F30D4D7C}">
      <dgm:prSet phldrT="[Text]"/>
      <dgm:spPr/>
      <dgm:t>
        <a:bodyPr/>
        <a:lstStyle/>
        <a:p>
          <a:r>
            <a:rPr lang="en-US" dirty="0" smtClean="0"/>
            <a:t>Garrison</a:t>
          </a:r>
          <a:endParaRPr lang="en-US" dirty="0"/>
        </a:p>
      </dgm:t>
    </dgm:pt>
    <dgm:pt modelId="{1F5244E4-95D4-412F-BF1C-937FB511AF30}" type="parTrans" cxnId="{25EAC247-CD70-4F80-B8F3-F45B68B02860}">
      <dgm:prSet/>
      <dgm:spPr/>
      <dgm:t>
        <a:bodyPr/>
        <a:lstStyle/>
        <a:p>
          <a:endParaRPr lang="en-US"/>
        </a:p>
      </dgm:t>
    </dgm:pt>
    <dgm:pt modelId="{8DCEFCD9-FEED-4E8A-B144-BBB9AFAEA43F}" type="sibTrans" cxnId="{25EAC247-CD70-4F80-B8F3-F45B68B02860}">
      <dgm:prSet/>
      <dgm:spPr/>
      <dgm:t>
        <a:bodyPr/>
        <a:lstStyle/>
        <a:p>
          <a:endParaRPr lang="en-US"/>
        </a:p>
      </dgm:t>
    </dgm:pt>
    <dgm:pt modelId="{CFD6DF2A-4F5C-46CC-BA9C-3DB4B1D95607}">
      <dgm:prSet phldrT="[Text]"/>
      <dgm:spPr/>
      <dgm:t>
        <a:bodyPr/>
        <a:lstStyle/>
        <a:p>
          <a:r>
            <a:rPr lang="en-US" dirty="0" smtClean="0"/>
            <a:t>FMWR Director</a:t>
          </a:r>
          <a:endParaRPr lang="en-US" dirty="0"/>
        </a:p>
      </dgm:t>
    </dgm:pt>
    <dgm:pt modelId="{3E19CD03-9F8F-4487-B34C-236FB581AF89}" type="parTrans" cxnId="{B295F574-7C74-4DE7-80ED-9BF37C5EA826}">
      <dgm:prSet/>
      <dgm:spPr/>
      <dgm:t>
        <a:bodyPr/>
        <a:lstStyle/>
        <a:p>
          <a:endParaRPr lang="en-US"/>
        </a:p>
      </dgm:t>
    </dgm:pt>
    <dgm:pt modelId="{0E79A817-921D-46F2-A99F-6834B3782F47}" type="sibTrans" cxnId="{B295F574-7C74-4DE7-80ED-9BF37C5EA826}">
      <dgm:prSet/>
      <dgm:spPr/>
      <dgm:t>
        <a:bodyPr/>
        <a:lstStyle/>
        <a:p>
          <a:endParaRPr lang="en-US"/>
        </a:p>
      </dgm:t>
    </dgm:pt>
    <dgm:pt modelId="{A8F9F06B-770C-4509-97C1-811DCEF9EE08}">
      <dgm:prSet/>
      <dgm:spPr/>
      <dgm:t>
        <a:bodyPr/>
        <a:lstStyle/>
        <a:p>
          <a:r>
            <a:rPr lang="en-US" dirty="0" smtClean="0"/>
            <a:t>Division Chief</a:t>
          </a:r>
          <a:endParaRPr lang="en-US" dirty="0"/>
        </a:p>
      </dgm:t>
    </dgm:pt>
    <dgm:pt modelId="{33ECA1A4-C988-47DC-A0D3-314D43738871}" type="parTrans" cxnId="{FC851CDC-C61A-4001-9CF8-A4FB18318006}">
      <dgm:prSet/>
      <dgm:spPr/>
      <dgm:t>
        <a:bodyPr/>
        <a:lstStyle/>
        <a:p>
          <a:endParaRPr lang="en-US"/>
        </a:p>
      </dgm:t>
    </dgm:pt>
    <dgm:pt modelId="{99EAEE69-F556-4F7C-A31D-7BC5E76FCB79}" type="sibTrans" cxnId="{FC851CDC-C61A-4001-9CF8-A4FB18318006}">
      <dgm:prSet/>
      <dgm:spPr/>
      <dgm:t>
        <a:bodyPr/>
        <a:lstStyle/>
        <a:p>
          <a:endParaRPr lang="en-US"/>
        </a:p>
      </dgm:t>
    </dgm:pt>
    <dgm:pt modelId="{D03697F1-1E3F-4BBE-BFB5-86B94847F6CF}">
      <dgm:prSet/>
      <dgm:spPr/>
      <dgm:t>
        <a:bodyPr/>
        <a:lstStyle/>
        <a:p>
          <a:r>
            <a:rPr lang="en-US" dirty="0" smtClean="0"/>
            <a:t>Program Manager</a:t>
          </a:r>
          <a:endParaRPr lang="en-US" dirty="0"/>
        </a:p>
      </dgm:t>
    </dgm:pt>
    <dgm:pt modelId="{1A22ACE1-2973-41C0-81CC-5763D1A712FF}" type="parTrans" cxnId="{5AFA5D77-94FD-49C2-ADE9-52D90F404AE2}">
      <dgm:prSet/>
      <dgm:spPr/>
      <dgm:t>
        <a:bodyPr/>
        <a:lstStyle/>
        <a:p>
          <a:endParaRPr lang="en-US"/>
        </a:p>
      </dgm:t>
    </dgm:pt>
    <dgm:pt modelId="{0601E3BE-082A-4EB1-B6CA-1D420171133E}" type="sibTrans" cxnId="{5AFA5D77-94FD-49C2-ADE9-52D90F404AE2}">
      <dgm:prSet/>
      <dgm:spPr/>
      <dgm:t>
        <a:bodyPr/>
        <a:lstStyle/>
        <a:p>
          <a:endParaRPr lang="en-US"/>
        </a:p>
      </dgm:t>
    </dgm:pt>
    <dgm:pt modelId="{C5C2583C-378C-4A65-AF7A-1B6F718FAC4F}">
      <dgm:prSet/>
      <dgm:spPr/>
      <dgm:t>
        <a:bodyPr/>
        <a:lstStyle/>
        <a:p>
          <a:r>
            <a:rPr lang="en-US" dirty="0" smtClean="0"/>
            <a:t>Activity Manager</a:t>
          </a:r>
          <a:endParaRPr lang="en-US" dirty="0"/>
        </a:p>
      </dgm:t>
    </dgm:pt>
    <dgm:pt modelId="{F659F4FE-18B1-4B34-9B15-8EAD39941F71}" type="parTrans" cxnId="{52664DE6-7D06-4EAC-8CBB-9EDC90D269B0}">
      <dgm:prSet/>
      <dgm:spPr/>
      <dgm:t>
        <a:bodyPr/>
        <a:lstStyle/>
        <a:p>
          <a:endParaRPr lang="en-US"/>
        </a:p>
      </dgm:t>
    </dgm:pt>
    <dgm:pt modelId="{A6D6F4E9-573E-49F0-B789-83DDA3305D8A}" type="sibTrans" cxnId="{52664DE6-7D06-4EAC-8CBB-9EDC90D269B0}">
      <dgm:prSet/>
      <dgm:spPr/>
      <dgm:t>
        <a:bodyPr/>
        <a:lstStyle/>
        <a:p>
          <a:endParaRPr lang="en-US"/>
        </a:p>
      </dgm:t>
    </dgm:pt>
    <dgm:pt modelId="{27483787-BF74-41F7-8028-D3C31487D923}" type="pres">
      <dgm:prSet presAssocID="{7003B6A5-14EC-450B-95C6-D798C4B87D2E}" presName="diagram" presStyleCnt="0">
        <dgm:presLayoutVars>
          <dgm:dir/>
          <dgm:resizeHandles val="exact"/>
        </dgm:presLayoutVars>
      </dgm:prSet>
      <dgm:spPr/>
      <dgm:t>
        <a:bodyPr/>
        <a:lstStyle/>
        <a:p>
          <a:endParaRPr lang="en-US"/>
        </a:p>
      </dgm:t>
    </dgm:pt>
    <dgm:pt modelId="{14FB4AF5-8ABB-44B1-A058-7E9DAE37E87F}" type="pres">
      <dgm:prSet presAssocID="{449C7B7C-6E96-44E4-B0AD-1F38FE620EC5}" presName="node" presStyleLbl="node1" presStyleIdx="0" presStyleCnt="8">
        <dgm:presLayoutVars>
          <dgm:bulletEnabled val="1"/>
        </dgm:presLayoutVars>
      </dgm:prSet>
      <dgm:spPr/>
      <dgm:t>
        <a:bodyPr/>
        <a:lstStyle/>
        <a:p>
          <a:endParaRPr lang="en-US"/>
        </a:p>
      </dgm:t>
    </dgm:pt>
    <dgm:pt modelId="{0CD73B5F-57B9-4795-8821-217EB5BA2AFD}" type="pres">
      <dgm:prSet presAssocID="{F8A4147C-D73D-4461-A7D2-5688AE523502}" presName="sibTrans" presStyleLbl="sibTrans2D1" presStyleIdx="0" presStyleCnt="7" custFlipHor="1" custScaleY="47189"/>
      <dgm:spPr/>
      <dgm:t>
        <a:bodyPr/>
        <a:lstStyle/>
        <a:p>
          <a:endParaRPr lang="en-US"/>
        </a:p>
      </dgm:t>
    </dgm:pt>
    <dgm:pt modelId="{CAAADFA0-7352-41F6-8A1E-D6B074C759FA}" type="pres">
      <dgm:prSet presAssocID="{F8A4147C-D73D-4461-A7D2-5688AE523502}" presName="connectorText" presStyleLbl="sibTrans2D1" presStyleIdx="0" presStyleCnt="7"/>
      <dgm:spPr/>
      <dgm:t>
        <a:bodyPr/>
        <a:lstStyle/>
        <a:p>
          <a:endParaRPr lang="en-US"/>
        </a:p>
      </dgm:t>
    </dgm:pt>
    <dgm:pt modelId="{84B2CC46-E8A6-4E22-803D-6FCDE6D9EE83}" type="pres">
      <dgm:prSet presAssocID="{A3B5B4BE-3815-4784-A080-64F08B2AEE8A}" presName="node" presStyleLbl="node1" presStyleIdx="1" presStyleCnt="8">
        <dgm:presLayoutVars>
          <dgm:bulletEnabled val="1"/>
        </dgm:presLayoutVars>
      </dgm:prSet>
      <dgm:spPr/>
      <dgm:t>
        <a:bodyPr/>
        <a:lstStyle/>
        <a:p>
          <a:endParaRPr lang="en-US"/>
        </a:p>
      </dgm:t>
    </dgm:pt>
    <dgm:pt modelId="{116ED816-68A1-46D7-A690-F2CBB677D54E}" type="pres">
      <dgm:prSet presAssocID="{D5BB607C-3A70-4190-A4DB-727B55045170}" presName="sibTrans" presStyleLbl="sibTrans2D1" presStyleIdx="1" presStyleCnt="7" custFlipHor="1" custScaleY="47189"/>
      <dgm:spPr/>
      <dgm:t>
        <a:bodyPr/>
        <a:lstStyle/>
        <a:p>
          <a:endParaRPr lang="en-US"/>
        </a:p>
      </dgm:t>
    </dgm:pt>
    <dgm:pt modelId="{2C6087D5-C341-4DFF-8D4C-98835AA47E55}" type="pres">
      <dgm:prSet presAssocID="{D5BB607C-3A70-4190-A4DB-727B55045170}" presName="connectorText" presStyleLbl="sibTrans2D1" presStyleIdx="1" presStyleCnt="7"/>
      <dgm:spPr/>
      <dgm:t>
        <a:bodyPr/>
        <a:lstStyle/>
        <a:p>
          <a:endParaRPr lang="en-US"/>
        </a:p>
      </dgm:t>
    </dgm:pt>
    <dgm:pt modelId="{C38E3FCF-C810-4E73-9829-629A0420A039}" type="pres">
      <dgm:prSet presAssocID="{22F47AB3-0657-4785-AF74-2BE0F91FA8DB}" presName="node" presStyleLbl="node1" presStyleIdx="2" presStyleCnt="8">
        <dgm:presLayoutVars>
          <dgm:bulletEnabled val="1"/>
        </dgm:presLayoutVars>
      </dgm:prSet>
      <dgm:spPr/>
      <dgm:t>
        <a:bodyPr/>
        <a:lstStyle/>
        <a:p>
          <a:endParaRPr lang="en-US"/>
        </a:p>
      </dgm:t>
    </dgm:pt>
    <dgm:pt modelId="{826D3414-B96A-4FB7-8D20-7111A00CF0DB}" type="pres">
      <dgm:prSet presAssocID="{614447E9-A95F-4180-81F8-1250944E6190}" presName="sibTrans" presStyleLbl="sibTrans2D1" presStyleIdx="2" presStyleCnt="7" custFlipVert="1" custScaleY="47189"/>
      <dgm:spPr/>
      <dgm:t>
        <a:bodyPr/>
        <a:lstStyle/>
        <a:p>
          <a:endParaRPr lang="en-US"/>
        </a:p>
      </dgm:t>
    </dgm:pt>
    <dgm:pt modelId="{52BA0867-51C0-434B-9A0C-3BFD333A4CAD}" type="pres">
      <dgm:prSet presAssocID="{614447E9-A95F-4180-81F8-1250944E6190}" presName="connectorText" presStyleLbl="sibTrans2D1" presStyleIdx="2" presStyleCnt="7"/>
      <dgm:spPr/>
      <dgm:t>
        <a:bodyPr/>
        <a:lstStyle/>
        <a:p>
          <a:endParaRPr lang="en-US"/>
        </a:p>
      </dgm:t>
    </dgm:pt>
    <dgm:pt modelId="{2CC5488E-8BC0-47C9-9CF7-B94DCCA7DF90}" type="pres">
      <dgm:prSet presAssocID="{DC58D275-B387-410B-8A23-8283F30D4D7C}" presName="node" presStyleLbl="node1" presStyleIdx="3" presStyleCnt="8">
        <dgm:presLayoutVars>
          <dgm:bulletEnabled val="1"/>
        </dgm:presLayoutVars>
      </dgm:prSet>
      <dgm:spPr/>
      <dgm:t>
        <a:bodyPr/>
        <a:lstStyle/>
        <a:p>
          <a:endParaRPr lang="en-US"/>
        </a:p>
      </dgm:t>
    </dgm:pt>
    <dgm:pt modelId="{E57CE9D5-0A4B-41D4-8D7D-5065BDA32C53}" type="pres">
      <dgm:prSet presAssocID="{8DCEFCD9-FEED-4E8A-B144-BBB9AFAEA43F}" presName="sibTrans" presStyleLbl="sibTrans2D1" presStyleIdx="3" presStyleCnt="7" custFlipHor="1" custScaleY="47189"/>
      <dgm:spPr/>
      <dgm:t>
        <a:bodyPr/>
        <a:lstStyle/>
        <a:p>
          <a:endParaRPr lang="en-US"/>
        </a:p>
      </dgm:t>
    </dgm:pt>
    <dgm:pt modelId="{4570D046-BA3F-4285-9DE6-05D6D18926DF}" type="pres">
      <dgm:prSet presAssocID="{8DCEFCD9-FEED-4E8A-B144-BBB9AFAEA43F}" presName="connectorText" presStyleLbl="sibTrans2D1" presStyleIdx="3" presStyleCnt="7"/>
      <dgm:spPr/>
      <dgm:t>
        <a:bodyPr/>
        <a:lstStyle/>
        <a:p>
          <a:endParaRPr lang="en-US"/>
        </a:p>
      </dgm:t>
    </dgm:pt>
    <dgm:pt modelId="{5190EAA6-5F64-43B7-9216-DDA3C1D652F5}" type="pres">
      <dgm:prSet presAssocID="{CFD6DF2A-4F5C-46CC-BA9C-3DB4B1D95607}" presName="node" presStyleLbl="node1" presStyleIdx="4" presStyleCnt="8">
        <dgm:presLayoutVars>
          <dgm:bulletEnabled val="1"/>
        </dgm:presLayoutVars>
      </dgm:prSet>
      <dgm:spPr/>
      <dgm:t>
        <a:bodyPr/>
        <a:lstStyle/>
        <a:p>
          <a:endParaRPr lang="en-US"/>
        </a:p>
      </dgm:t>
    </dgm:pt>
    <dgm:pt modelId="{3652BDE8-4042-4E01-9378-C8723C45BD30}" type="pres">
      <dgm:prSet presAssocID="{0E79A817-921D-46F2-A99F-6834B3782F47}" presName="sibTrans" presStyleLbl="sibTrans2D1" presStyleIdx="4" presStyleCnt="7" custFlipHor="1" custScaleY="47189"/>
      <dgm:spPr/>
      <dgm:t>
        <a:bodyPr/>
        <a:lstStyle/>
        <a:p>
          <a:endParaRPr lang="en-US"/>
        </a:p>
      </dgm:t>
    </dgm:pt>
    <dgm:pt modelId="{02810864-9374-4E56-89BA-B9C4EDD30FD1}" type="pres">
      <dgm:prSet presAssocID="{0E79A817-921D-46F2-A99F-6834B3782F47}" presName="connectorText" presStyleLbl="sibTrans2D1" presStyleIdx="4" presStyleCnt="7"/>
      <dgm:spPr/>
      <dgm:t>
        <a:bodyPr/>
        <a:lstStyle/>
        <a:p>
          <a:endParaRPr lang="en-US"/>
        </a:p>
      </dgm:t>
    </dgm:pt>
    <dgm:pt modelId="{B77A9DC5-7EBB-4031-B055-22B31E1B8751}" type="pres">
      <dgm:prSet presAssocID="{A8F9F06B-770C-4509-97C1-811DCEF9EE08}" presName="node" presStyleLbl="node1" presStyleIdx="5" presStyleCnt="8">
        <dgm:presLayoutVars>
          <dgm:bulletEnabled val="1"/>
        </dgm:presLayoutVars>
      </dgm:prSet>
      <dgm:spPr/>
      <dgm:t>
        <a:bodyPr/>
        <a:lstStyle/>
        <a:p>
          <a:endParaRPr lang="en-US"/>
        </a:p>
      </dgm:t>
    </dgm:pt>
    <dgm:pt modelId="{DF5CF747-AB44-482C-B8A4-802425B58B7C}" type="pres">
      <dgm:prSet presAssocID="{99EAEE69-F556-4F7C-A31D-7BC5E76FCB79}" presName="sibTrans" presStyleLbl="sibTrans2D1" presStyleIdx="5" presStyleCnt="7" custFlipHor="1" custScaleY="47189"/>
      <dgm:spPr/>
      <dgm:t>
        <a:bodyPr/>
        <a:lstStyle/>
        <a:p>
          <a:endParaRPr lang="en-US"/>
        </a:p>
      </dgm:t>
    </dgm:pt>
    <dgm:pt modelId="{6AF7EFBC-3D83-40E6-805B-23EFD5F88A87}" type="pres">
      <dgm:prSet presAssocID="{99EAEE69-F556-4F7C-A31D-7BC5E76FCB79}" presName="connectorText" presStyleLbl="sibTrans2D1" presStyleIdx="5" presStyleCnt="7"/>
      <dgm:spPr/>
      <dgm:t>
        <a:bodyPr/>
        <a:lstStyle/>
        <a:p>
          <a:endParaRPr lang="en-US"/>
        </a:p>
      </dgm:t>
    </dgm:pt>
    <dgm:pt modelId="{8348CC3F-CB3C-4736-B9F0-6742BC264B2F}" type="pres">
      <dgm:prSet presAssocID="{D03697F1-1E3F-4BBE-BFB5-86B94847F6CF}" presName="node" presStyleLbl="node1" presStyleIdx="6" presStyleCnt="8">
        <dgm:presLayoutVars>
          <dgm:bulletEnabled val="1"/>
        </dgm:presLayoutVars>
      </dgm:prSet>
      <dgm:spPr/>
      <dgm:t>
        <a:bodyPr/>
        <a:lstStyle/>
        <a:p>
          <a:endParaRPr lang="en-US"/>
        </a:p>
      </dgm:t>
    </dgm:pt>
    <dgm:pt modelId="{33A390FC-A77A-4B91-A162-D97DAD030DEA}" type="pres">
      <dgm:prSet presAssocID="{0601E3BE-082A-4EB1-B6CA-1D420171133E}" presName="sibTrans" presStyleLbl="sibTrans2D1" presStyleIdx="6" presStyleCnt="7" custFlipHor="1" custScaleY="47189"/>
      <dgm:spPr/>
      <dgm:t>
        <a:bodyPr/>
        <a:lstStyle/>
        <a:p>
          <a:endParaRPr lang="en-US"/>
        </a:p>
      </dgm:t>
    </dgm:pt>
    <dgm:pt modelId="{6BE3D9CB-0702-40BE-9A1B-68DE247C9CD3}" type="pres">
      <dgm:prSet presAssocID="{0601E3BE-082A-4EB1-B6CA-1D420171133E}" presName="connectorText" presStyleLbl="sibTrans2D1" presStyleIdx="6" presStyleCnt="7"/>
      <dgm:spPr/>
      <dgm:t>
        <a:bodyPr/>
        <a:lstStyle/>
        <a:p>
          <a:endParaRPr lang="en-US"/>
        </a:p>
      </dgm:t>
    </dgm:pt>
    <dgm:pt modelId="{FD46806F-E09D-43BE-8BE5-E78518BD9930}" type="pres">
      <dgm:prSet presAssocID="{C5C2583C-378C-4A65-AF7A-1B6F718FAC4F}" presName="node" presStyleLbl="node1" presStyleIdx="7" presStyleCnt="8">
        <dgm:presLayoutVars>
          <dgm:bulletEnabled val="1"/>
        </dgm:presLayoutVars>
      </dgm:prSet>
      <dgm:spPr/>
      <dgm:t>
        <a:bodyPr/>
        <a:lstStyle/>
        <a:p>
          <a:endParaRPr lang="en-US"/>
        </a:p>
      </dgm:t>
    </dgm:pt>
  </dgm:ptLst>
  <dgm:cxnLst>
    <dgm:cxn modelId="{CEB6221F-6145-4920-AF49-236B995AF249}" type="presOf" srcId="{0E79A817-921D-46F2-A99F-6834B3782F47}" destId="{02810864-9374-4E56-89BA-B9C4EDD30FD1}" srcOrd="1" destOrd="0" presId="urn:microsoft.com/office/officeart/2005/8/layout/process5"/>
    <dgm:cxn modelId="{0C598F85-7393-4B24-BADD-8B73BDBC3653}" type="presOf" srcId="{CFD6DF2A-4F5C-46CC-BA9C-3DB4B1D95607}" destId="{5190EAA6-5F64-43B7-9216-DDA3C1D652F5}" srcOrd="0" destOrd="0" presId="urn:microsoft.com/office/officeart/2005/8/layout/process5"/>
    <dgm:cxn modelId="{5AFA5D77-94FD-49C2-ADE9-52D90F404AE2}" srcId="{7003B6A5-14EC-450B-95C6-D798C4B87D2E}" destId="{D03697F1-1E3F-4BBE-BFB5-86B94847F6CF}" srcOrd="6" destOrd="0" parTransId="{1A22ACE1-2973-41C0-81CC-5763D1A712FF}" sibTransId="{0601E3BE-082A-4EB1-B6CA-1D420171133E}"/>
    <dgm:cxn modelId="{E2815528-C283-41BC-8AB5-CA7722825F48}" type="presOf" srcId="{0601E3BE-082A-4EB1-B6CA-1D420171133E}" destId="{6BE3D9CB-0702-40BE-9A1B-68DE247C9CD3}" srcOrd="1" destOrd="0" presId="urn:microsoft.com/office/officeart/2005/8/layout/process5"/>
    <dgm:cxn modelId="{50F468F9-7652-4FEE-AEB0-846371FAAB3E}" type="presOf" srcId="{C5C2583C-378C-4A65-AF7A-1B6F718FAC4F}" destId="{FD46806F-E09D-43BE-8BE5-E78518BD9930}" srcOrd="0" destOrd="0" presId="urn:microsoft.com/office/officeart/2005/8/layout/process5"/>
    <dgm:cxn modelId="{52664DE6-7D06-4EAC-8CBB-9EDC90D269B0}" srcId="{7003B6A5-14EC-450B-95C6-D798C4B87D2E}" destId="{C5C2583C-378C-4A65-AF7A-1B6F718FAC4F}" srcOrd="7" destOrd="0" parTransId="{F659F4FE-18B1-4B34-9B15-8EAD39941F71}" sibTransId="{A6D6F4E9-573E-49F0-B789-83DDA3305D8A}"/>
    <dgm:cxn modelId="{A13BF8D5-0471-46B5-BC3E-0B15D2306DBE}" type="presOf" srcId="{F8A4147C-D73D-4461-A7D2-5688AE523502}" destId="{0CD73B5F-57B9-4795-8821-217EB5BA2AFD}" srcOrd="0" destOrd="0" presId="urn:microsoft.com/office/officeart/2005/8/layout/process5"/>
    <dgm:cxn modelId="{AD2A533F-5508-40F7-AC79-3A307C9BB059}" type="presOf" srcId="{0E79A817-921D-46F2-A99F-6834B3782F47}" destId="{3652BDE8-4042-4E01-9378-C8723C45BD30}" srcOrd="0" destOrd="0" presId="urn:microsoft.com/office/officeart/2005/8/layout/process5"/>
    <dgm:cxn modelId="{64D87AB7-4357-4E97-AF17-2E67123B00CF}" type="presOf" srcId="{A3B5B4BE-3815-4784-A080-64F08B2AEE8A}" destId="{84B2CC46-E8A6-4E22-803D-6FCDE6D9EE83}" srcOrd="0" destOrd="0" presId="urn:microsoft.com/office/officeart/2005/8/layout/process5"/>
    <dgm:cxn modelId="{52837167-CE63-4366-BFC7-96439EA9C396}" type="presOf" srcId="{99EAEE69-F556-4F7C-A31D-7BC5E76FCB79}" destId="{DF5CF747-AB44-482C-B8A4-802425B58B7C}" srcOrd="0" destOrd="0" presId="urn:microsoft.com/office/officeart/2005/8/layout/process5"/>
    <dgm:cxn modelId="{DE566F9C-5E48-4A17-BCDD-D63C140434F3}" type="presOf" srcId="{DC58D275-B387-410B-8A23-8283F30D4D7C}" destId="{2CC5488E-8BC0-47C9-9CF7-B94DCCA7DF90}" srcOrd="0" destOrd="0" presId="urn:microsoft.com/office/officeart/2005/8/layout/process5"/>
    <dgm:cxn modelId="{33379FE6-EADB-4C5C-B643-297C106FA4D4}" type="presOf" srcId="{7003B6A5-14EC-450B-95C6-D798C4B87D2E}" destId="{27483787-BF74-41F7-8028-D3C31487D923}" srcOrd="0" destOrd="0" presId="urn:microsoft.com/office/officeart/2005/8/layout/process5"/>
    <dgm:cxn modelId="{FC851CDC-C61A-4001-9CF8-A4FB18318006}" srcId="{7003B6A5-14EC-450B-95C6-D798C4B87D2E}" destId="{A8F9F06B-770C-4509-97C1-811DCEF9EE08}" srcOrd="5" destOrd="0" parTransId="{33ECA1A4-C988-47DC-A0D3-314D43738871}" sibTransId="{99EAEE69-F556-4F7C-A31D-7BC5E76FCB79}"/>
    <dgm:cxn modelId="{FE604249-7419-495F-A57E-70714170A080}" srcId="{7003B6A5-14EC-450B-95C6-D798C4B87D2E}" destId="{A3B5B4BE-3815-4784-A080-64F08B2AEE8A}" srcOrd="1" destOrd="0" parTransId="{322DAE73-D488-45A7-BC89-CBF808F6246E}" sibTransId="{D5BB607C-3A70-4190-A4DB-727B55045170}"/>
    <dgm:cxn modelId="{6E2C8BBC-DD9F-450C-8BA1-6E22D0CFA1B0}" type="presOf" srcId="{22F47AB3-0657-4785-AF74-2BE0F91FA8DB}" destId="{C38E3FCF-C810-4E73-9829-629A0420A039}" srcOrd="0" destOrd="0" presId="urn:microsoft.com/office/officeart/2005/8/layout/process5"/>
    <dgm:cxn modelId="{10ACC118-29D0-43F3-990F-BD4AF4880AF1}" type="presOf" srcId="{D5BB607C-3A70-4190-A4DB-727B55045170}" destId="{116ED816-68A1-46D7-A690-F2CBB677D54E}" srcOrd="0" destOrd="0" presId="urn:microsoft.com/office/officeart/2005/8/layout/process5"/>
    <dgm:cxn modelId="{3B94BAF6-F71F-4F6D-8D0A-627D16F24BC3}" type="presOf" srcId="{99EAEE69-F556-4F7C-A31D-7BC5E76FCB79}" destId="{6AF7EFBC-3D83-40E6-805B-23EFD5F88A87}" srcOrd="1" destOrd="0" presId="urn:microsoft.com/office/officeart/2005/8/layout/process5"/>
    <dgm:cxn modelId="{E402ADF7-55D3-44AF-8CB1-48CDEFD4EDAD}" type="presOf" srcId="{614447E9-A95F-4180-81F8-1250944E6190}" destId="{52BA0867-51C0-434B-9A0C-3BFD333A4CAD}" srcOrd="1" destOrd="0" presId="urn:microsoft.com/office/officeart/2005/8/layout/process5"/>
    <dgm:cxn modelId="{25EAC247-CD70-4F80-B8F3-F45B68B02860}" srcId="{7003B6A5-14EC-450B-95C6-D798C4B87D2E}" destId="{DC58D275-B387-410B-8A23-8283F30D4D7C}" srcOrd="3" destOrd="0" parTransId="{1F5244E4-95D4-412F-BF1C-937FB511AF30}" sibTransId="{8DCEFCD9-FEED-4E8A-B144-BBB9AFAEA43F}"/>
    <dgm:cxn modelId="{F7E30FE0-9D80-4C7C-B9B3-6C3C58FAA678}" type="presOf" srcId="{D03697F1-1E3F-4BBE-BFB5-86B94847F6CF}" destId="{8348CC3F-CB3C-4736-B9F0-6742BC264B2F}" srcOrd="0" destOrd="0" presId="urn:microsoft.com/office/officeart/2005/8/layout/process5"/>
    <dgm:cxn modelId="{674708BB-817C-4A5A-BA73-4FDAFDAFB4E6}" type="presOf" srcId="{8DCEFCD9-FEED-4E8A-B144-BBB9AFAEA43F}" destId="{4570D046-BA3F-4285-9DE6-05D6D18926DF}" srcOrd="1" destOrd="0" presId="urn:microsoft.com/office/officeart/2005/8/layout/process5"/>
    <dgm:cxn modelId="{5B4F2F24-E62D-4C93-92C2-26246CD02E60}" type="presOf" srcId="{F8A4147C-D73D-4461-A7D2-5688AE523502}" destId="{CAAADFA0-7352-41F6-8A1E-D6B074C759FA}" srcOrd="1" destOrd="0" presId="urn:microsoft.com/office/officeart/2005/8/layout/process5"/>
    <dgm:cxn modelId="{D92A6E8D-A2A3-4B30-900D-A611DC4F1AD8}" srcId="{7003B6A5-14EC-450B-95C6-D798C4B87D2E}" destId="{449C7B7C-6E96-44E4-B0AD-1F38FE620EC5}" srcOrd="0" destOrd="0" parTransId="{119251AB-C9D4-481B-A816-E351D97BA1F0}" sibTransId="{F8A4147C-D73D-4461-A7D2-5688AE523502}"/>
    <dgm:cxn modelId="{B295F574-7C74-4DE7-80ED-9BF37C5EA826}" srcId="{7003B6A5-14EC-450B-95C6-D798C4B87D2E}" destId="{CFD6DF2A-4F5C-46CC-BA9C-3DB4B1D95607}" srcOrd="4" destOrd="0" parTransId="{3E19CD03-9F8F-4487-B34C-236FB581AF89}" sibTransId="{0E79A817-921D-46F2-A99F-6834B3782F47}"/>
    <dgm:cxn modelId="{0A1F7400-70C5-47A9-A618-BA3B68AB2904}" type="presOf" srcId="{A8F9F06B-770C-4509-97C1-811DCEF9EE08}" destId="{B77A9DC5-7EBB-4031-B055-22B31E1B8751}" srcOrd="0" destOrd="0" presId="urn:microsoft.com/office/officeart/2005/8/layout/process5"/>
    <dgm:cxn modelId="{30D8D0AF-842A-4CDB-BC74-FD6E59F3DF10}" type="presOf" srcId="{0601E3BE-082A-4EB1-B6CA-1D420171133E}" destId="{33A390FC-A77A-4B91-A162-D97DAD030DEA}" srcOrd="0" destOrd="0" presId="urn:microsoft.com/office/officeart/2005/8/layout/process5"/>
    <dgm:cxn modelId="{F8B39520-8310-49E5-BFCA-0FE75DDA6671}" type="presOf" srcId="{8DCEFCD9-FEED-4E8A-B144-BBB9AFAEA43F}" destId="{E57CE9D5-0A4B-41D4-8D7D-5065BDA32C53}" srcOrd="0" destOrd="0" presId="urn:microsoft.com/office/officeart/2005/8/layout/process5"/>
    <dgm:cxn modelId="{001C0603-0F91-4C62-8B5B-492E4923E95D}" type="presOf" srcId="{D5BB607C-3A70-4190-A4DB-727B55045170}" destId="{2C6087D5-C341-4DFF-8D4C-98835AA47E55}" srcOrd="1" destOrd="0" presId="urn:microsoft.com/office/officeart/2005/8/layout/process5"/>
    <dgm:cxn modelId="{152CB93A-F127-41A3-A1A9-C745B59233A4}" type="presOf" srcId="{614447E9-A95F-4180-81F8-1250944E6190}" destId="{826D3414-B96A-4FB7-8D20-7111A00CF0DB}" srcOrd="0" destOrd="0" presId="urn:microsoft.com/office/officeart/2005/8/layout/process5"/>
    <dgm:cxn modelId="{EEF803A0-B176-4691-BD4A-70DEF201E89E}" srcId="{7003B6A5-14EC-450B-95C6-D798C4B87D2E}" destId="{22F47AB3-0657-4785-AF74-2BE0F91FA8DB}" srcOrd="2" destOrd="0" parTransId="{23882644-B1EE-404C-9C07-B999518C7EB2}" sibTransId="{614447E9-A95F-4180-81F8-1250944E6190}"/>
    <dgm:cxn modelId="{08A92D92-F53D-4361-B84B-8E185825EE67}" type="presOf" srcId="{449C7B7C-6E96-44E4-B0AD-1F38FE620EC5}" destId="{14FB4AF5-8ABB-44B1-A058-7E9DAE37E87F}" srcOrd="0" destOrd="0" presId="urn:microsoft.com/office/officeart/2005/8/layout/process5"/>
    <dgm:cxn modelId="{5E2FF055-135D-443F-9502-03FA06264760}" type="presParOf" srcId="{27483787-BF74-41F7-8028-D3C31487D923}" destId="{14FB4AF5-8ABB-44B1-A058-7E9DAE37E87F}" srcOrd="0" destOrd="0" presId="urn:microsoft.com/office/officeart/2005/8/layout/process5"/>
    <dgm:cxn modelId="{D6A4EC38-B361-4CCE-A2CF-6AB7290D23DB}" type="presParOf" srcId="{27483787-BF74-41F7-8028-D3C31487D923}" destId="{0CD73B5F-57B9-4795-8821-217EB5BA2AFD}" srcOrd="1" destOrd="0" presId="urn:microsoft.com/office/officeart/2005/8/layout/process5"/>
    <dgm:cxn modelId="{2E2F758F-3FDC-4F7D-B5C1-DAB3EF81AE5F}" type="presParOf" srcId="{0CD73B5F-57B9-4795-8821-217EB5BA2AFD}" destId="{CAAADFA0-7352-41F6-8A1E-D6B074C759FA}" srcOrd="0" destOrd="0" presId="urn:microsoft.com/office/officeart/2005/8/layout/process5"/>
    <dgm:cxn modelId="{C9F49DDC-CEF7-46F4-BB87-172DD69247F6}" type="presParOf" srcId="{27483787-BF74-41F7-8028-D3C31487D923}" destId="{84B2CC46-E8A6-4E22-803D-6FCDE6D9EE83}" srcOrd="2" destOrd="0" presId="urn:microsoft.com/office/officeart/2005/8/layout/process5"/>
    <dgm:cxn modelId="{02FDED5A-6493-4F52-BAC8-FC5778E6137B}" type="presParOf" srcId="{27483787-BF74-41F7-8028-D3C31487D923}" destId="{116ED816-68A1-46D7-A690-F2CBB677D54E}" srcOrd="3" destOrd="0" presId="urn:microsoft.com/office/officeart/2005/8/layout/process5"/>
    <dgm:cxn modelId="{A67D2739-F61B-4BF7-A161-D9E9C0D75A79}" type="presParOf" srcId="{116ED816-68A1-46D7-A690-F2CBB677D54E}" destId="{2C6087D5-C341-4DFF-8D4C-98835AA47E55}" srcOrd="0" destOrd="0" presId="urn:microsoft.com/office/officeart/2005/8/layout/process5"/>
    <dgm:cxn modelId="{F8C880AD-A85B-44B5-B75B-3961B4373397}" type="presParOf" srcId="{27483787-BF74-41F7-8028-D3C31487D923}" destId="{C38E3FCF-C810-4E73-9829-629A0420A039}" srcOrd="4" destOrd="0" presId="urn:microsoft.com/office/officeart/2005/8/layout/process5"/>
    <dgm:cxn modelId="{5C369B30-F69B-434C-A7BC-52670CA42706}" type="presParOf" srcId="{27483787-BF74-41F7-8028-D3C31487D923}" destId="{826D3414-B96A-4FB7-8D20-7111A00CF0DB}" srcOrd="5" destOrd="0" presId="urn:microsoft.com/office/officeart/2005/8/layout/process5"/>
    <dgm:cxn modelId="{2823EF92-EBDE-4974-B140-943F8D978158}" type="presParOf" srcId="{826D3414-B96A-4FB7-8D20-7111A00CF0DB}" destId="{52BA0867-51C0-434B-9A0C-3BFD333A4CAD}" srcOrd="0" destOrd="0" presId="urn:microsoft.com/office/officeart/2005/8/layout/process5"/>
    <dgm:cxn modelId="{8EF4D4E2-2DDF-401C-B3C1-7E8E01686882}" type="presParOf" srcId="{27483787-BF74-41F7-8028-D3C31487D923}" destId="{2CC5488E-8BC0-47C9-9CF7-B94DCCA7DF90}" srcOrd="6" destOrd="0" presId="urn:microsoft.com/office/officeart/2005/8/layout/process5"/>
    <dgm:cxn modelId="{E0D4E363-6FE1-4BF3-AFDA-7151E97D2799}" type="presParOf" srcId="{27483787-BF74-41F7-8028-D3C31487D923}" destId="{E57CE9D5-0A4B-41D4-8D7D-5065BDA32C53}" srcOrd="7" destOrd="0" presId="urn:microsoft.com/office/officeart/2005/8/layout/process5"/>
    <dgm:cxn modelId="{716CA1C6-8EB1-46D2-A88A-14F90BB99254}" type="presParOf" srcId="{E57CE9D5-0A4B-41D4-8D7D-5065BDA32C53}" destId="{4570D046-BA3F-4285-9DE6-05D6D18926DF}" srcOrd="0" destOrd="0" presId="urn:microsoft.com/office/officeart/2005/8/layout/process5"/>
    <dgm:cxn modelId="{14AA62E1-406A-45BD-AB3E-77C7747060E6}" type="presParOf" srcId="{27483787-BF74-41F7-8028-D3C31487D923}" destId="{5190EAA6-5F64-43B7-9216-DDA3C1D652F5}" srcOrd="8" destOrd="0" presId="urn:microsoft.com/office/officeart/2005/8/layout/process5"/>
    <dgm:cxn modelId="{5270E7DF-B3DA-4E68-8B20-E04CE3A28721}" type="presParOf" srcId="{27483787-BF74-41F7-8028-D3C31487D923}" destId="{3652BDE8-4042-4E01-9378-C8723C45BD30}" srcOrd="9" destOrd="0" presId="urn:microsoft.com/office/officeart/2005/8/layout/process5"/>
    <dgm:cxn modelId="{1F992F56-E9F3-49ED-8CD2-AFB05DAFCA66}" type="presParOf" srcId="{3652BDE8-4042-4E01-9378-C8723C45BD30}" destId="{02810864-9374-4E56-89BA-B9C4EDD30FD1}" srcOrd="0" destOrd="0" presId="urn:microsoft.com/office/officeart/2005/8/layout/process5"/>
    <dgm:cxn modelId="{40CD5700-63AE-4580-8F26-CC38AD3BA8CD}" type="presParOf" srcId="{27483787-BF74-41F7-8028-D3C31487D923}" destId="{B77A9DC5-7EBB-4031-B055-22B31E1B8751}" srcOrd="10" destOrd="0" presId="urn:microsoft.com/office/officeart/2005/8/layout/process5"/>
    <dgm:cxn modelId="{D1501907-1736-46C5-B95E-070028D7070A}" type="presParOf" srcId="{27483787-BF74-41F7-8028-D3C31487D923}" destId="{DF5CF747-AB44-482C-B8A4-802425B58B7C}" srcOrd="11" destOrd="0" presId="urn:microsoft.com/office/officeart/2005/8/layout/process5"/>
    <dgm:cxn modelId="{47E230EE-D14C-4721-876E-5A55D1F72E21}" type="presParOf" srcId="{DF5CF747-AB44-482C-B8A4-802425B58B7C}" destId="{6AF7EFBC-3D83-40E6-805B-23EFD5F88A87}" srcOrd="0" destOrd="0" presId="urn:microsoft.com/office/officeart/2005/8/layout/process5"/>
    <dgm:cxn modelId="{B314602F-E89C-408F-B9DA-4402E9E5B990}" type="presParOf" srcId="{27483787-BF74-41F7-8028-D3C31487D923}" destId="{8348CC3F-CB3C-4736-B9F0-6742BC264B2F}" srcOrd="12" destOrd="0" presId="urn:microsoft.com/office/officeart/2005/8/layout/process5"/>
    <dgm:cxn modelId="{6CF2AD61-B681-4F3D-A067-B2B728532943}" type="presParOf" srcId="{27483787-BF74-41F7-8028-D3C31487D923}" destId="{33A390FC-A77A-4B91-A162-D97DAD030DEA}" srcOrd="13" destOrd="0" presId="urn:microsoft.com/office/officeart/2005/8/layout/process5"/>
    <dgm:cxn modelId="{5287FFA1-1877-4E56-A821-125269B3C598}" type="presParOf" srcId="{33A390FC-A77A-4B91-A162-D97DAD030DEA}" destId="{6BE3D9CB-0702-40BE-9A1B-68DE247C9CD3}" srcOrd="0" destOrd="0" presId="urn:microsoft.com/office/officeart/2005/8/layout/process5"/>
    <dgm:cxn modelId="{E89CF34A-1C78-4B25-A5A5-F91402F43EA4}" type="presParOf" srcId="{27483787-BF74-41F7-8028-D3C31487D923}" destId="{FD46806F-E09D-43BE-8BE5-E78518BD9930}" srcOrd="1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7B790-2BC6-4C4B-87DE-F926C1759B72}">
      <dsp:nvSpPr>
        <dsp:cNvPr id="0" name=""/>
        <dsp:cNvSpPr/>
      </dsp:nvSpPr>
      <dsp:spPr>
        <a:xfrm>
          <a:off x="1520" y="1644067"/>
          <a:ext cx="2015188" cy="201518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latin typeface="Arial" panose="020B0604020202020204" pitchFamily="34" charset="0"/>
              <a:cs typeface="Arial" panose="020B0604020202020204" pitchFamily="34" charset="0"/>
            </a:rPr>
            <a:t>Income Statement       </a:t>
          </a:r>
          <a:r>
            <a:rPr lang="en-US" sz="1900" kern="1200" dirty="0" smtClean="0">
              <a:latin typeface="Arial" panose="020B0604020202020204" pitchFamily="34" charset="0"/>
              <a:cs typeface="Arial" panose="020B0604020202020204" pitchFamily="34" charset="0"/>
            </a:rPr>
            <a:t>(Yields your Variance Report)</a:t>
          </a:r>
          <a:endParaRPr lang="en-US" sz="1900" kern="1200" dirty="0">
            <a:latin typeface="Arial" panose="020B0604020202020204" pitchFamily="34" charset="0"/>
            <a:cs typeface="Arial" panose="020B0604020202020204" pitchFamily="34" charset="0"/>
          </a:endParaRPr>
        </a:p>
      </dsp:txBody>
      <dsp:txXfrm>
        <a:off x="296637" y="1939184"/>
        <a:ext cx="1424954" cy="1424954"/>
      </dsp:txXfrm>
    </dsp:sp>
    <dsp:sp modelId="{CE0AB5F9-75D5-49CD-A58D-4D1038177CFB}">
      <dsp:nvSpPr>
        <dsp:cNvPr id="0" name=""/>
        <dsp:cNvSpPr/>
      </dsp:nvSpPr>
      <dsp:spPr>
        <a:xfrm>
          <a:off x="2180342" y="2067256"/>
          <a:ext cx="1168809" cy="1168809"/>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335268" y="2514209"/>
        <a:ext cx="858957" cy="274903"/>
      </dsp:txXfrm>
    </dsp:sp>
    <dsp:sp modelId="{5D2EA891-5D15-4ABF-89A5-2EF8ED6CC596}">
      <dsp:nvSpPr>
        <dsp:cNvPr id="0" name=""/>
        <dsp:cNvSpPr/>
      </dsp:nvSpPr>
      <dsp:spPr>
        <a:xfrm>
          <a:off x="3512785" y="1644067"/>
          <a:ext cx="2015188" cy="2015188"/>
        </a:xfrm>
        <a:prstGeom prst="ellipse">
          <a:avLst/>
        </a:prstGeom>
        <a:solidFill>
          <a:schemeClr val="accent5">
            <a:hueOff val="207253"/>
            <a:satOff val="19748"/>
            <a:lumOff val="-8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latin typeface="Arial" panose="020B0604020202020204" pitchFamily="34" charset="0"/>
              <a:cs typeface="Arial" panose="020B0604020202020204" pitchFamily="34" charset="0"/>
            </a:rPr>
            <a:t>Other </a:t>
          </a:r>
          <a:r>
            <a:rPr lang="en-US" sz="1900" kern="1200" dirty="0" smtClean="0">
              <a:latin typeface="Arial" panose="020B0604020202020204" pitchFamily="34" charset="0"/>
              <a:cs typeface="Arial" panose="020B0604020202020204" pitchFamily="34" charset="0"/>
            </a:rPr>
            <a:t>financial and non-financial </a:t>
          </a:r>
          <a:r>
            <a:rPr lang="en-US" sz="1900" b="1" kern="1200" dirty="0" smtClean="0">
              <a:latin typeface="Arial" panose="020B0604020202020204" pitchFamily="34" charset="0"/>
              <a:cs typeface="Arial" panose="020B0604020202020204" pitchFamily="34" charset="0"/>
            </a:rPr>
            <a:t>data</a:t>
          </a:r>
          <a:endParaRPr lang="en-US" sz="1900" b="1" kern="1200" dirty="0">
            <a:latin typeface="Arial" panose="020B0604020202020204" pitchFamily="34" charset="0"/>
            <a:cs typeface="Arial" panose="020B0604020202020204" pitchFamily="34" charset="0"/>
          </a:endParaRPr>
        </a:p>
      </dsp:txBody>
      <dsp:txXfrm>
        <a:off x="3807902" y="1939184"/>
        <a:ext cx="1424954" cy="1424954"/>
      </dsp:txXfrm>
    </dsp:sp>
    <dsp:sp modelId="{74BA7CBD-01AA-42FA-AA83-8C2A3C73E6C2}">
      <dsp:nvSpPr>
        <dsp:cNvPr id="0" name=""/>
        <dsp:cNvSpPr/>
      </dsp:nvSpPr>
      <dsp:spPr>
        <a:xfrm>
          <a:off x="5691607" y="2067256"/>
          <a:ext cx="1168809" cy="1168809"/>
        </a:xfrm>
        <a:prstGeom prst="mathEqual">
          <a:avLst/>
        </a:prstGeom>
        <a:solidFill>
          <a:schemeClr val="accent5">
            <a:hueOff val="414507"/>
            <a:satOff val="39495"/>
            <a:lumOff val="-164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846533" y="2308031"/>
        <a:ext cx="858957" cy="687259"/>
      </dsp:txXfrm>
    </dsp:sp>
    <dsp:sp modelId="{365993CB-EADA-4D14-B70C-B61C899E082C}">
      <dsp:nvSpPr>
        <dsp:cNvPr id="0" name=""/>
        <dsp:cNvSpPr/>
      </dsp:nvSpPr>
      <dsp:spPr>
        <a:xfrm>
          <a:off x="7024050" y="1644067"/>
          <a:ext cx="2015188" cy="2015188"/>
        </a:xfrm>
        <a:prstGeom prst="ellipse">
          <a:avLst/>
        </a:prstGeom>
        <a:solidFill>
          <a:schemeClr val="accent5">
            <a:hueOff val="414507"/>
            <a:satOff val="39495"/>
            <a:lumOff val="-1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latin typeface="Arial" panose="020B0604020202020204" pitchFamily="34" charset="0"/>
              <a:cs typeface="Arial" panose="020B0604020202020204" pitchFamily="34" charset="0"/>
            </a:rPr>
            <a:t>Comparative </a:t>
          </a:r>
          <a:r>
            <a:rPr lang="en-US" sz="1900" b="1" kern="1200" dirty="0" smtClean="0">
              <a:latin typeface="Arial" panose="020B0604020202020204" pitchFamily="34" charset="0"/>
              <a:cs typeface="Arial" panose="020B0604020202020204" pitchFamily="34" charset="0"/>
            </a:rPr>
            <a:t>Analysis, Trends, Action</a:t>
          </a:r>
          <a:endParaRPr lang="en-US" sz="1900" b="1" kern="1200" dirty="0">
            <a:latin typeface="Arial" panose="020B0604020202020204" pitchFamily="34" charset="0"/>
            <a:cs typeface="Arial" panose="020B0604020202020204" pitchFamily="34" charset="0"/>
          </a:endParaRPr>
        </a:p>
      </dsp:txBody>
      <dsp:txXfrm>
        <a:off x="7319167" y="1939184"/>
        <a:ext cx="1424954" cy="14249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2#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image" Target="../media/image7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C6A49A0-ABE1-44D2-A4B9-5E5B1E937AA2}" type="datetimeFigureOut">
              <a:rPr lang="en-US"/>
              <a:pPr>
                <a:defRPr/>
              </a:pPr>
              <a:t>11/28/2018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60BC8BEA-1354-4DEC-95B9-7306783FAB72}" type="slidenum">
              <a:rPr lang="en-US"/>
              <a:pPr>
                <a:defRPr/>
              </a:pPr>
              <a:t>‹#›</a:t>
            </a:fld>
            <a:endParaRPr lang="en-US"/>
          </a:p>
        </p:txBody>
      </p:sp>
    </p:spTree>
    <p:extLst>
      <p:ext uri="{BB962C8B-B14F-4D97-AF65-F5344CB8AC3E}">
        <p14:creationId xmlns:p14="http://schemas.microsoft.com/office/powerpoint/2010/main" val="1765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85BAFA3-654A-4892-9857-D0FBBB7690C1}" type="datetimeFigureOut">
              <a:rPr lang="en-US"/>
              <a:pPr>
                <a:defRPr/>
              </a:pPr>
              <a:t>11/28/2018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39E216D-1127-4945-82D6-7B0AC4F51D39}" type="slidenum">
              <a:rPr lang="en-US"/>
              <a:pPr>
                <a:defRPr/>
              </a:pPr>
              <a:t>‹#›</a:t>
            </a:fld>
            <a:endParaRPr lang="en-US"/>
          </a:p>
        </p:txBody>
      </p:sp>
    </p:spTree>
    <p:extLst>
      <p:ext uri="{BB962C8B-B14F-4D97-AF65-F5344CB8AC3E}">
        <p14:creationId xmlns:p14="http://schemas.microsoft.com/office/powerpoint/2010/main" val="1140710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28953D8E-805B-42E0-9EC8-3BC157AA3471}" type="slidenum">
              <a:rPr lang="en-US" altLang="en-US" smtClean="0">
                <a:latin typeface="Calibri" panose="020F0502020204030204" pitchFamily="34" charset="0"/>
              </a:rPr>
              <a:pPr fontAlgn="base">
                <a:spcBef>
                  <a:spcPct val="0"/>
                </a:spcBef>
                <a:spcAft>
                  <a:spcPct val="0"/>
                </a:spcAft>
              </a:pPr>
              <a:t>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605510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Will have Fund Manager for IMWRF whose responsibilities are as you see here.  </a:t>
            </a:r>
          </a:p>
          <a:p>
            <a:pPr eaLnBrk="1" hangingPunct="1">
              <a:spcBef>
                <a:spcPct val="0"/>
              </a:spcBef>
            </a:pPr>
            <a:endParaRPr lang="en-US" altLang="en-US" smtClean="0"/>
          </a:p>
          <a:p>
            <a:pPr eaLnBrk="1" hangingPunct="1">
              <a:spcBef>
                <a:spcPct val="0"/>
              </a:spcBef>
            </a:pPr>
            <a:r>
              <a:rPr lang="en-US" altLang="en-US" smtClean="0"/>
              <a:t>Monitors MWR activities for regulatory compliance, especially regarding internal controls (</a:t>
            </a:r>
            <a:r>
              <a:rPr lang="en-US" altLang="en-US" i="1" smtClean="0"/>
              <a:t>Cash Control System, Retail Sales Accountability, Physical Security</a:t>
            </a:r>
            <a:r>
              <a:rPr lang="en-US" altLang="en-US" smtClean="0"/>
              <a:t>).  </a:t>
            </a:r>
          </a:p>
          <a:p>
            <a:pPr eaLnBrk="1" hangingPunct="1">
              <a:spcBef>
                <a:spcPct val="0"/>
              </a:spcBef>
            </a:pPr>
            <a:r>
              <a:rPr lang="en-US" altLang="en-US" smtClean="0"/>
              <a:t>They ensure a series of checks and balances/ separation of duties are in place and functioning.     </a:t>
            </a:r>
          </a:p>
          <a:p>
            <a:pPr eaLnBrk="1" hangingPunct="1">
              <a:spcBef>
                <a:spcPct val="0"/>
              </a:spcBef>
            </a:pPr>
            <a:endParaRPr lang="en-US" altLang="en-US" smtClean="0"/>
          </a:p>
          <a:p>
            <a:pPr eaLnBrk="1" hangingPunct="1">
              <a:spcBef>
                <a:spcPct val="0"/>
              </a:spcBef>
            </a:pPr>
            <a:r>
              <a:rPr lang="en-US" altLang="en-US" smtClean="0"/>
              <a:t>The volume of cash transactions is how NAF is different than APF.  Unrecorded cash is easy to steal, this is why NAF puts such a great emphasis on capturing a record of cash as it is received.    </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89AC0F32-A76F-4D96-8458-170164ADB748}" type="slidenum">
              <a:rPr lang="en-US" altLang="en-US" smtClean="0">
                <a:latin typeface="Calibri" panose="020F0502020204030204" pitchFamily="34" charset="0"/>
              </a:rPr>
              <a:pPr fontAlgn="base">
                <a:spcBef>
                  <a:spcPct val="0"/>
                </a:spcBef>
                <a:spcAft>
                  <a:spcPct val="0"/>
                </a:spcAft>
              </a:pPr>
              <a:t>21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95865329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1160463"/>
            <a:ext cx="4178300" cy="3133725"/>
          </a:xfrm>
        </p:spPr>
      </p:sp>
      <p:sp>
        <p:nvSpPr>
          <p:cNvPr id="3" name="Notes Placeholder 2"/>
          <p:cNvSpPr>
            <a:spLocks noGrp="1"/>
          </p:cNvSpPr>
          <p:nvPr>
            <p:ph type="body" idx="1"/>
          </p:nvPr>
        </p:nvSpPr>
        <p:spPr/>
        <p:txBody>
          <a:bodyPr>
            <a:normAutofit fontScale="32500" lnSpcReduction="20000"/>
          </a:bodyPr>
          <a:lstStyle/>
          <a:p>
            <a:pPr>
              <a:spcBef>
                <a:spcPct val="50000"/>
              </a:spcBef>
              <a:buNone/>
            </a:pPr>
            <a:r>
              <a:rPr lang="en-US" sz="1200" kern="1200" dirty="0" smtClean="0">
                <a:solidFill>
                  <a:schemeClr val="tx1"/>
                </a:solidFill>
                <a:latin typeface="+mn-lt"/>
                <a:ea typeface="+mn-ea"/>
                <a:cs typeface="+mn-cs"/>
              </a:rPr>
              <a:t>Five Steps to Preparing An AOB</a:t>
            </a:r>
          </a:p>
          <a:p>
            <a:pPr>
              <a:spcBef>
                <a:spcPct val="50000"/>
              </a:spcBef>
              <a:buNone/>
            </a:pPr>
            <a:endParaRPr lang="en-US" sz="1200" kern="1200" dirty="0" smtClean="0">
              <a:solidFill>
                <a:schemeClr val="tx1"/>
              </a:solidFill>
              <a:latin typeface="+mn-lt"/>
              <a:ea typeface="+mn-ea"/>
              <a:cs typeface="+mn-cs"/>
            </a:endParaRPr>
          </a:p>
          <a:p>
            <a:pPr>
              <a:spcBef>
                <a:spcPct val="50000"/>
              </a:spcBef>
            </a:pPr>
            <a:r>
              <a:rPr lang="en-US" sz="1200" kern="1200" dirty="0" smtClean="0">
                <a:solidFill>
                  <a:schemeClr val="tx1"/>
                </a:solidFill>
                <a:latin typeface="+mn-lt"/>
                <a:ea typeface="+mn-ea"/>
                <a:cs typeface="+mn-cs"/>
              </a:rPr>
              <a:t>1.  Compile Historical Data</a:t>
            </a:r>
          </a:p>
          <a:p>
            <a:pPr>
              <a:spcBef>
                <a:spcPct val="50000"/>
              </a:spcBef>
            </a:pPr>
            <a:r>
              <a:rPr lang="en-US" sz="1200" kern="1200" dirty="0" smtClean="0">
                <a:solidFill>
                  <a:schemeClr val="tx1"/>
                </a:solidFill>
                <a:latin typeface="+mn-lt"/>
                <a:ea typeface="+mn-ea"/>
                <a:cs typeface="+mn-cs"/>
              </a:rPr>
              <a:t>	Calendars:  Activity, FMWR, Garrison,</a:t>
            </a:r>
            <a:r>
              <a:rPr lang="en-US" sz="1200" kern="1200" baseline="0" dirty="0" smtClean="0">
                <a:solidFill>
                  <a:schemeClr val="tx1"/>
                </a:solidFill>
                <a:latin typeface="+mn-lt"/>
                <a:ea typeface="+mn-ea"/>
                <a:cs typeface="+mn-cs"/>
              </a:rPr>
              <a:t> Local Economy, etc.</a:t>
            </a:r>
          </a:p>
          <a:p>
            <a:pPr>
              <a:spcBef>
                <a:spcPct val="50000"/>
              </a:spcBef>
            </a:pPr>
            <a:r>
              <a:rPr lang="en-US" sz="1200" kern="1200" baseline="0" dirty="0" smtClean="0">
                <a:solidFill>
                  <a:schemeClr val="tx1"/>
                </a:solidFill>
                <a:latin typeface="+mn-lt"/>
                <a:ea typeface="+mn-ea"/>
                <a:cs typeface="+mn-cs"/>
              </a:rPr>
              <a:t>	Financial: Monthly Income Statements, DARs, Deposits, Variance Reports, etc.</a:t>
            </a:r>
          </a:p>
          <a:p>
            <a:pPr>
              <a:spcBef>
                <a:spcPct val="50000"/>
              </a:spcBef>
            </a:pPr>
            <a:r>
              <a:rPr lang="en-US" sz="1200" kern="1200" baseline="0" dirty="0" smtClean="0">
                <a:solidFill>
                  <a:schemeClr val="tx1"/>
                </a:solidFill>
                <a:latin typeface="+mn-lt"/>
                <a:ea typeface="+mn-ea"/>
                <a:cs typeface="+mn-cs"/>
              </a:rPr>
              <a:t>	Non-Financial:  AARs, Marketing Plan, Participation #s, Customer Feedback, Command Changes, Competition, Lifestyle Trends, Regulation and regulation change </a:t>
            </a:r>
            <a:endParaRPr lang="en-US" sz="1200" kern="1200" dirty="0" smtClean="0">
              <a:solidFill>
                <a:schemeClr val="tx1"/>
              </a:solidFill>
              <a:latin typeface="+mn-lt"/>
              <a:ea typeface="+mn-ea"/>
              <a:cs typeface="+mn-cs"/>
            </a:endParaRPr>
          </a:p>
          <a:p>
            <a:pPr>
              <a:spcBef>
                <a:spcPct val="50000"/>
              </a:spcBef>
            </a:pPr>
            <a:r>
              <a:rPr lang="en-US" sz="1200" kern="1200" dirty="0" smtClean="0">
                <a:solidFill>
                  <a:schemeClr val="tx1"/>
                </a:solidFill>
                <a:latin typeface="+mn-lt"/>
                <a:ea typeface="+mn-ea"/>
                <a:cs typeface="+mn-cs"/>
              </a:rPr>
              <a:t>2.  Apply Trend Analysis</a:t>
            </a:r>
          </a:p>
          <a:p>
            <a:pPr>
              <a:spcBef>
                <a:spcPct val="50000"/>
              </a:spcBef>
            </a:pPr>
            <a:r>
              <a:rPr lang="en-US" sz="1200" kern="1200" dirty="0" smtClean="0">
                <a:solidFill>
                  <a:schemeClr val="tx1"/>
                </a:solidFill>
                <a:latin typeface="+mn-lt"/>
                <a:ea typeface="+mn-ea"/>
                <a:cs typeface="+mn-cs"/>
              </a:rPr>
              <a:t>	5 Key Financial Trends</a:t>
            </a:r>
            <a:r>
              <a:rPr lang="en-US" sz="1200" kern="1200" baseline="0" dirty="0" smtClean="0">
                <a:solidFill>
                  <a:schemeClr val="tx1"/>
                </a:solidFill>
                <a:latin typeface="+mn-lt"/>
                <a:ea typeface="+mn-ea"/>
                <a:cs typeface="+mn-cs"/>
              </a:rPr>
              <a:t> </a:t>
            </a:r>
          </a:p>
          <a:p>
            <a:pPr>
              <a:spcBef>
                <a:spcPct val="50000"/>
              </a:spcBef>
            </a:pPr>
            <a:r>
              <a:rPr lang="en-US" sz="1200" kern="1200" baseline="0" dirty="0" smtClean="0">
                <a:solidFill>
                  <a:schemeClr val="tx1"/>
                </a:solidFill>
                <a:latin typeface="+mn-lt"/>
                <a:ea typeface="+mn-ea"/>
                <a:cs typeface="+mn-cs"/>
              </a:rPr>
              <a:t>	?  How has my program performed over the last 3-5 yrs?</a:t>
            </a:r>
          </a:p>
          <a:p>
            <a:pPr>
              <a:spcBef>
                <a:spcPct val="50000"/>
              </a:spcBef>
            </a:pPr>
            <a:r>
              <a:rPr lang="en-US" sz="1200" kern="1200" baseline="0" dirty="0" smtClean="0">
                <a:solidFill>
                  <a:schemeClr val="tx1"/>
                </a:solidFill>
                <a:latin typeface="+mn-lt"/>
                <a:ea typeface="+mn-ea"/>
                <a:cs typeface="+mn-cs"/>
              </a:rPr>
              <a:t>	?  Did I execute my program to budget last year?</a:t>
            </a:r>
          </a:p>
          <a:p>
            <a:pPr>
              <a:spcBef>
                <a:spcPct val="50000"/>
              </a:spcBef>
            </a:pPr>
            <a:r>
              <a:rPr lang="en-US" sz="1200" kern="1200" baseline="0" dirty="0" smtClean="0">
                <a:solidFill>
                  <a:schemeClr val="tx1"/>
                </a:solidFill>
                <a:latin typeface="+mn-lt"/>
                <a:ea typeface="+mn-ea"/>
                <a:cs typeface="+mn-cs"/>
              </a:rPr>
              <a:t>	?  What months were better than others?</a:t>
            </a:r>
          </a:p>
          <a:p>
            <a:pPr>
              <a:spcBef>
                <a:spcPct val="50000"/>
              </a:spcBef>
            </a:pPr>
            <a:r>
              <a:rPr lang="en-US" sz="1200" kern="1200" baseline="0" dirty="0" smtClean="0">
                <a:solidFill>
                  <a:schemeClr val="tx1"/>
                </a:solidFill>
                <a:latin typeface="+mn-lt"/>
                <a:ea typeface="+mn-ea"/>
                <a:cs typeface="+mn-cs"/>
              </a:rPr>
              <a:t>	?  What programs, activities, initiatives did better than others?</a:t>
            </a:r>
          </a:p>
          <a:p>
            <a:pPr>
              <a:spcBef>
                <a:spcPct val="50000"/>
              </a:spcBef>
            </a:pPr>
            <a:r>
              <a:rPr lang="en-US" sz="1200" kern="1200" baseline="0" dirty="0" smtClean="0">
                <a:solidFill>
                  <a:schemeClr val="tx1"/>
                </a:solidFill>
                <a:latin typeface="+mn-lt"/>
                <a:ea typeface="+mn-ea"/>
                <a:cs typeface="+mn-cs"/>
              </a:rPr>
              <a:t>	?  Was participation up or down?</a:t>
            </a:r>
            <a:endParaRPr lang="en-US" sz="1200" kern="1200" dirty="0" smtClean="0">
              <a:solidFill>
                <a:schemeClr val="tx1"/>
              </a:solidFill>
              <a:latin typeface="+mn-lt"/>
              <a:ea typeface="+mn-ea"/>
              <a:cs typeface="+mn-cs"/>
            </a:endParaRPr>
          </a:p>
          <a:p>
            <a:pPr>
              <a:spcBef>
                <a:spcPct val="50000"/>
              </a:spcBef>
            </a:pPr>
            <a:r>
              <a:rPr lang="en-US" sz="1200" kern="1200" dirty="0" smtClean="0">
                <a:solidFill>
                  <a:schemeClr val="tx1"/>
                </a:solidFill>
                <a:latin typeface="+mn-lt"/>
                <a:ea typeface="+mn-ea"/>
                <a:cs typeface="+mn-cs"/>
              </a:rPr>
              <a:t>3.  Determine Factors that will impact Future</a:t>
            </a:r>
          </a:p>
          <a:p>
            <a:pPr>
              <a:spcBef>
                <a:spcPct val="50000"/>
              </a:spcBef>
            </a:pPr>
            <a:r>
              <a:rPr lang="en-US" sz="1200" kern="1200" dirty="0" smtClean="0">
                <a:solidFill>
                  <a:schemeClr val="tx1"/>
                </a:solidFill>
                <a:latin typeface="+mn-lt"/>
                <a:ea typeface="+mn-ea"/>
                <a:cs typeface="+mn-cs"/>
              </a:rPr>
              <a:t>	Fluctuation</a:t>
            </a:r>
            <a:r>
              <a:rPr lang="en-US" sz="1200" kern="1200" baseline="0" dirty="0" smtClean="0">
                <a:solidFill>
                  <a:schemeClr val="tx1"/>
                </a:solidFill>
                <a:latin typeface="+mn-lt"/>
                <a:ea typeface="+mn-ea"/>
                <a:cs typeface="+mn-cs"/>
              </a:rPr>
              <a:t>s in Income (UFM, funding targets, APF support)</a:t>
            </a:r>
          </a:p>
          <a:p>
            <a:pPr>
              <a:spcBef>
                <a:spcPct val="50000"/>
              </a:spcBef>
            </a:pPr>
            <a:r>
              <a:rPr lang="en-US" sz="1200" kern="1200" baseline="0" dirty="0" smtClean="0">
                <a:solidFill>
                  <a:schemeClr val="tx1"/>
                </a:solidFill>
                <a:latin typeface="+mn-lt"/>
                <a:ea typeface="+mn-ea"/>
                <a:cs typeface="+mn-cs"/>
              </a:rPr>
              <a:t>	Budget reductions and revisions</a:t>
            </a:r>
          </a:p>
          <a:p>
            <a:pPr>
              <a:spcBef>
                <a:spcPct val="50000"/>
              </a:spcBef>
            </a:pPr>
            <a:r>
              <a:rPr lang="en-US" sz="1200" kern="1200" baseline="0" dirty="0" smtClean="0">
                <a:solidFill>
                  <a:schemeClr val="tx1"/>
                </a:solidFill>
                <a:latin typeface="+mn-lt"/>
                <a:ea typeface="+mn-ea"/>
                <a:cs typeface="+mn-cs"/>
              </a:rPr>
              <a:t>	Funding cuts/efficiencies</a:t>
            </a:r>
          </a:p>
          <a:p>
            <a:pPr>
              <a:spcBef>
                <a:spcPct val="50000"/>
              </a:spcBef>
            </a:pPr>
            <a:r>
              <a:rPr lang="en-US" sz="1200" kern="1200" baseline="0" dirty="0" smtClean="0">
                <a:solidFill>
                  <a:schemeClr val="tx1"/>
                </a:solidFill>
                <a:latin typeface="+mn-lt"/>
                <a:ea typeface="+mn-ea"/>
                <a:cs typeface="+mn-cs"/>
              </a:rPr>
              <a:t>	Government/Politics – drawdown or up?</a:t>
            </a:r>
          </a:p>
          <a:p>
            <a:pPr>
              <a:spcBef>
                <a:spcPct val="50000"/>
              </a:spcBef>
            </a:pPr>
            <a:r>
              <a:rPr lang="en-US" sz="1200" kern="1200" baseline="0" dirty="0" smtClean="0">
                <a:solidFill>
                  <a:schemeClr val="tx1"/>
                </a:solidFill>
                <a:latin typeface="+mn-lt"/>
                <a:ea typeface="+mn-ea"/>
                <a:cs typeface="+mn-cs"/>
              </a:rPr>
              <a:t>	Policy changes</a:t>
            </a:r>
          </a:p>
          <a:p>
            <a:pPr>
              <a:spcBef>
                <a:spcPct val="50000"/>
              </a:spcBef>
            </a:pPr>
            <a:r>
              <a:rPr lang="en-US" sz="1200" kern="1200" baseline="0" dirty="0" smtClean="0">
                <a:solidFill>
                  <a:schemeClr val="tx1"/>
                </a:solidFill>
                <a:latin typeface="+mn-lt"/>
                <a:ea typeface="+mn-ea"/>
                <a:cs typeface="+mn-cs"/>
              </a:rPr>
              <a:t>	Command changes</a:t>
            </a:r>
          </a:p>
          <a:p>
            <a:pPr>
              <a:spcBef>
                <a:spcPct val="50000"/>
              </a:spcBef>
            </a:pPr>
            <a:r>
              <a:rPr lang="en-US" sz="1200" kern="1200" baseline="0" dirty="0" smtClean="0">
                <a:solidFill>
                  <a:schemeClr val="tx1"/>
                </a:solidFill>
                <a:latin typeface="+mn-lt"/>
                <a:ea typeface="+mn-ea"/>
                <a:cs typeface="+mn-cs"/>
              </a:rPr>
              <a:t>	Strategic Plans/Guidance</a:t>
            </a:r>
          </a:p>
          <a:p>
            <a:pPr>
              <a:spcBef>
                <a:spcPct val="50000"/>
              </a:spcBef>
            </a:pPr>
            <a:r>
              <a:rPr lang="en-US" sz="1200" kern="1200" baseline="0" dirty="0" smtClean="0">
                <a:solidFill>
                  <a:schemeClr val="tx1"/>
                </a:solidFill>
                <a:latin typeface="+mn-lt"/>
                <a:ea typeface="+mn-ea"/>
                <a:cs typeface="+mn-cs"/>
              </a:rPr>
              <a:t>	Operating guidance</a:t>
            </a:r>
          </a:p>
          <a:p>
            <a:pPr>
              <a:spcBef>
                <a:spcPct val="50000"/>
              </a:spcBef>
            </a:pPr>
            <a:r>
              <a:rPr lang="en-US" sz="1200" kern="1200" baseline="0" dirty="0" smtClean="0">
                <a:solidFill>
                  <a:schemeClr val="tx1"/>
                </a:solidFill>
                <a:latin typeface="+mn-lt"/>
                <a:ea typeface="+mn-ea"/>
                <a:cs typeface="+mn-cs"/>
              </a:rPr>
              <a:t>	World and US economies</a:t>
            </a:r>
          </a:p>
          <a:p>
            <a:pPr>
              <a:spcBef>
                <a:spcPct val="50000"/>
              </a:spcBef>
            </a:pPr>
            <a:r>
              <a:rPr lang="en-US" sz="1200" kern="1200" baseline="0" dirty="0" smtClean="0">
                <a:solidFill>
                  <a:schemeClr val="tx1"/>
                </a:solidFill>
                <a:latin typeface="+mn-lt"/>
                <a:ea typeface="+mn-ea"/>
                <a:cs typeface="+mn-cs"/>
              </a:rPr>
              <a:t>	Laws</a:t>
            </a:r>
          </a:p>
          <a:p>
            <a:pPr>
              <a:spcBef>
                <a:spcPct val="50000"/>
              </a:spcBef>
            </a:pPr>
            <a:r>
              <a:rPr lang="en-US" sz="1200" kern="1200" baseline="0" dirty="0" smtClean="0">
                <a:solidFill>
                  <a:schemeClr val="tx1"/>
                </a:solidFill>
                <a:latin typeface="+mn-lt"/>
                <a:ea typeface="+mn-ea"/>
                <a:cs typeface="+mn-cs"/>
              </a:rPr>
              <a:t>	Currency changes (OCONUS)</a:t>
            </a:r>
          </a:p>
          <a:p>
            <a:pPr>
              <a:spcBef>
                <a:spcPct val="50000"/>
              </a:spcBef>
            </a:pPr>
            <a:r>
              <a:rPr lang="en-US" sz="1200" kern="1200" baseline="0" dirty="0" smtClean="0">
                <a:solidFill>
                  <a:schemeClr val="tx1"/>
                </a:solidFill>
                <a:latin typeface="+mn-lt"/>
                <a:ea typeface="+mn-ea"/>
                <a:cs typeface="+mn-cs"/>
              </a:rPr>
              <a:t>	Weather</a:t>
            </a:r>
          </a:p>
          <a:p>
            <a:pPr>
              <a:spcBef>
                <a:spcPct val="50000"/>
              </a:spcBef>
            </a:pPr>
            <a:r>
              <a:rPr lang="en-US" sz="1200" kern="1200" baseline="0" dirty="0" smtClean="0">
                <a:solidFill>
                  <a:schemeClr val="tx1"/>
                </a:solidFill>
                <a:latin typeface="+mn-lt"/>
                <a:ea typeface="+mn-ea"/>
                <a:cs typeface="+mn-cs"/>
              </a:rPr>
              <a:t>	Environment/sustainability</a:t>
            </a:r>
          </a:p>
          <a:p>
            <a:pPr marL="228600" indent="-228600">
              <a:spcBef>
                <a:spcPct val="50000"/>
              </a:spcBef>
              <a:buAutoNum type="arabicPeriod" startAt="4"/>
            </a:pPr>
            <a:r>
              <a:rPr lang="en-US" sz="1200" kern="1200" dirty="0" smtClean="0">
                <a:solidFill>
                  <a:schemeClr val="tx1"/>
                </a:solidFill>
                <a:latin typeface="+mn-lt"/>
                <a:ea typeface="+mn-ea"/>
                <a:cs typeface="+mn-cs"/>
              </a:rPr>
              <a:t>Forecast Performance</a:t>
            </a:r>
          </a:p>
          <a:p>
            <a:pPr marL="228600" indent="-228600">
              <a:spcBef>
                <a:spcPct val="50000"/>
              </a:spcBef>
              <a:buNone/>
            </a:pPr>
            <a:r>
              <a:rPr lang="en-US" sz="1200" kern="1200" dirty="0" smtClean="0">
                <a:solidFill>
                  <a:schemeClr val="tx1"/>
                </a:solidFill>
                <a:latin typeface="+mn-lt"/>
                <a:ea typeface="+mn-ea"/>
                <a:cs typeface="+mn-cs"/>
              </a:rPr>
              <a:t>		By event or program</a:t>
            </a:r>
          </a:p>
          <a:p>
            <a:pPr marL="228600" indent="-228600">
              <a:spcBef>
                <a:spcPct val="50000"/>
              </a:spcBef>
              <a:buNone/>
            </a:pPr>
            <a:r>
              <a:rPr lang="en-US" sz="1200" kern="1200" dirty="0" smtClean="0">
                <a:solidFill>
                  <a:schemeClr val="tx1"/>
                </a:solidFill>
                <a:latin typeface="+mn-lt"/>
                <a:ea typeface="+mn-ea"/>
                <a:cs typeface="+mn-cs"/>
              </a:rPr>
              <a:t>		Participation</a:t>
            </a:r>
          </a:p>
          <a:p>
            <a:pPr marL="228600" indent="-228600">
              <a:spcBef>
                <a:spcPct val="50000"/>
              </a:spcBef>
              <a:buNone/>
            </a:pPr>
            <a:r>
              <a:rPr lang="en-US" sz="1200" kern="1200" dirty="0" smtClean="0">
                <a:solidFill>
                  <a:schemeClr val="tx1"/>
                </a:solidFill>
                <a:latin typeface="+mn-lt"/>
                <a:ea typeface="+mn-ea"/>
                <a:cs typeface="+mn-cs"/>
              </a:rPr>
              <a:t>		? Should I be making a profit?</a:t>
            </a:r>
          </a:p>
          <a:p>
            <a:pPr marL="228600" indent="-228600">
              <a:spcBef>
                <a:spcPct val="50000"/>
              </a:spcBef>
              <a:buNone/>
            </a:pPr>
            <a:r>
              <a:rPr lang="en-US" sz="1200" kern="1200" dirty="0" smtClean="0">
                <a:solidFill>
                  <a:schemeClr val="tx1"/>
                </a:solidFill>
                <a:latin typeface="+mn-lt"/>
                <a:ea typeface="+mn-ea"/>
                <a:cs typeface="+mn-cs"/>
              </a:rPr>
              <a:t>		? </a:t>
            </a:r>
            <a:r>
              <a:rPr lang="en-US" sz="1200" kern="1200" baseline="0" dirty="0" smtClean="0">
                <a:solidFill>
                  <a:schemeClr val="tx1"/>
                </a:solidFill>
                <a:latin typeface="+mn-lt"/>
                <a:ea typeface="+mn-ea"/>
                <a:cs typeface="+mn-cs"/>
              </a:rPr>
              <a:t>Should I be applying break-even analysis?</a:t>
            </a:r>
            <a:endParaRPr lang="en-US" sz="1200" kern="1200" dirty="0" smtClean="0">
              <a:solidFill>
                <a:schemeClr val="tx1"/>
              </a:solidFill>
              <a:latin typeface="+mn-lt"/>
              <a:ea typeface="+mn-ea"/>
              <a:cs typeface="+mn-cs"/>
            </a:endParaRPr>
          </a:p>
          <a:p>
            <a:pPr marL="228600" indent="-228600">
              <a:spcBef>
                <a:spcPct val="50000"/>
              </a:spcBef>
              <a:buNone/>
            </a:pPr>
            <a:r>
              <a:rPr lang="en-US" sz="1200" kern="1200" dirty="0" smtClean="0">
                <a:solidFill>
                  <a:schemeClr val="tx1"/>
                </a:solidFill>
                <a:latin typeface="+mn-lt"/>
                <a:ea typeface="+mn-ea"/>
                <a:cs typeface="+mn-cs"/>
              </a:rPr>
              <a:t>		</a:t>
            </a:r>
          </a:p>
          <a:p>
            <a:pPr marL="228600" indent="-228600">
              <a:spcBef>
                <a:spcPct val="50000"/>
              </a:spcBef>
              <a:buAutoNum type="arabicPeriod" startAt="5"/>
            </a:pPr>
            <a:r>
              <a:rPr lang="en-US" sz="1200" kern="1200" dirty="0" smtClean="0">
                <a:solidFill>
                  <a:schemeClr val="tx1"/>
                </a:solidFill>
                <a:latin typeface="+mn-lt"/>
                <a:ea typeface="+mn-ea"/>
                <a:cs typeface="+mn-cs"/>
              </a:rPr>
              <a:t>Review the “BIG PICTURE”</a:t>
            </a:r>
          </a:p>
          <a:p>
            <a:pPr marL="1143000" lvl="2" indent="-228600">
              <a:spcBef>
                <a:spcPct val="50000"/>
              </a:spcBef>
              <a:buNone/>
            </a:pPr>
            <a:r>
              <a:rPr lang="en-US" sz="1200" kern="1200" dirty="0" smtClean="0">
                <a:solidFill>
                  <a:schemeClr val="tx1"/>
                </a:solidFill>
                <a:latin typeface="+mn-lt"/>
                <a:ea typeface="+mn-ea"/>
                <a:cs typeface="+mn-cs"/>
              </a:rPr>
              <a:t>?Does my data</a:t>
            </a:r>
            <a:r>
              <a:rPr lang="en-US" sz="1200" kern="1200" baseline="0" dirty="0" smtClean="0">
                <a:solidFill>
                  <a:schemeClr val="tx1"/>
                </a:solidFill>
                <a:latin typeface="+mn-lt"/>
                <a:ea typeface="+mn-ea"/>
                <a:cs typeface="+mn-cs"/>
              </a:rPr>
              <a:t> make sense?</a:t>
            </a:r>
          </a:p>
          <a:p>
            <a:pPr marL="1143000" lvl="2" indent="-228600">
              <a:spcBef>
                <a:spcPct val="50000"/>
              </a:spcBef>
              <a:buNone/>
            </a:pPr>
            <a:r>
              <a:rPr lang="en-US" sz="1200" kern="1200" baseline="0" dirty="0" smtClean="0">
                <a:solidFill>
                  <a:schemeClr val="tx1"/>
                </a:solidFill>
                <a:latin typeface="+mn-lt"/>
                <a:ea typeface="+mn-ea"/>
                <a:cs typeface="+mn-cs"/>
              </a:rPr>
              <a:t>? Do my numbers and dollars appear reasonable?</a:t>
            </a:r>
          </a:p>
          <a:p>
            <a:pPr marL="1143000" lvl="2" indent="-228600">
              <a:spcBef>
                <a:spcPct val="50000"/>
              </a:spcBef>
              <a:buNone/>
            </a:pPr>
            <a:r>
              <a:rPr lang="en-US" sz="1200" kern="1200" baseline="0" dirty="0" smtClean="0">
                <a:solidFill>
                  <a:schemeClr val="tx1"/>
                </a:solidFill>
                <a:latin typeface="+mn-lt"/>
                <a:ea typeface="+mn-ea"/>
                <a:cs typeface="+mn-cs"/>
              </a:rPr>
              <a:t>? Am I providing my customers with the services they want?</a:t>
            </a:r>
          </a:p>
          <a:p>
            <a:pPr marL="1143000" lvl="2" indent="-228600">
              <a:spcBef>
                <a:spcPct val="50000"/>
              </a:spcBef>
              <a:buNone/>
            </a:pPr>
            <a:r>
              <a:rPr lang="en-US" sz="1200" kern="1200" baseline="0" dirty="0" smtClean="0">
                <a:solidFill>
                  <a:schemeClr val="tx1"/>
                </a:solidFill>
                <a:latin typeface="+mn-lt"/>
                <a:ea typeface="+mn-ea"/>
                <a:cs typeface="+mn-cs"/>
              </a:rPr>
              <a:t>? Am I providing my customers with the level of service(s) they want and deserve?</a:t>
            </a:r>
          </a:p>
          <a:p>
            <a:pPr marL="1143000" lvl="2" indent="-228600">
              <a:spcBef>
                <a:spcPct val="50000"/>
              </a:spcBef>
              <a:buNone/>
            </a:pPr>
            <a:r>
              <a:rPr lang="en-US" sz="1200" kern="1200" baseline="0" dirty="0" smtClean="0">
                <a:solidFill>
                  <a:schemeClr val="tx1"/>
                </a:solidFill>
                <a:latin typeface="+mn-lt"/>
                <a:ea typeface="+mn-ea"/>
                <a:cs typeface="+mn-cs"/>
              </a:rPr>
              <a:t>? Are my assumptions based on data and are they reasonable?</a:t>
            </a:r>
          </a:p>
          <a:p>
            <a:pPr marL="1143000" lvl="2" indent="-228600">
              <a:spcBef>
                <a:spcPct val="50000"/>
              </a:spcBef>
              <a:buNone/>
            </a:pPr>
            <a:r>
              <a:rPr lang="en-US" sz="1200" kern="1200" baseline="0" dirty="0" smtClean="0">
                <a:solidFill>
                  <a:schemeClr val="tx1"/>
                </a:solidFill>
                <a:latin typeface="+mn-lt"/>
                <a:ea typeface="+mn-ea"/>
                <a:cs typeface="+mn-cs"/>
              </a:rPr>
              <a:t>? Can I live up to my projections?</a:t>
            </a:r>
          </a:p>
          <a:p>
            <a:pPr marL="1143000" lvl="2" indent="-228600">
              <a:spcBef>
                <a:spcPct val="50000"/>
              </a:spcBef>
              <a:buNone/>
            </a:pPr>
            <a:endParaRPr lang="en-US" sz="1200" kern="1200" baseline="0" dirty="0" smtClean="0">
              <a:solidFill>
                <a:schemeClr val="tx1"/>
              </a:solidFill>
              <a:latin typeface="+mn-lt"/>
              <a:ea typeface="+mn-ea"/>
              <a:cs typeface="+mn-cs"/>
            </a:endParaRPr>
          </a:p>
          <a:p>
            <a:pPr marL="1143000" lvl="2" indent="-228600">
              <a:spcBef>
                <a:spcPct val="50000"/>
              </a:spcBef>
              <a:buNone/>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pPr/>
              <a:t>144</a:t>
            </a:fld>
            <a:endParaRPr lang="en-US"/>
          </a:p>
        </p:txBody>
      </p:sp>
    </p:spTree>
    <p:extLst>
      <p:ext uri="{BB962C8B-B14F-4D97-AF65-F5344CB8AC3E}">
        <p14:creationId xmlns:p14="http://schemas.microsoft.com/office/powerpoint/2010/main" val="49341328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1160463"/>
            <a:ext cx="4178300" cy="3133725"/>
          </a:xfrm>
        </p:spPr>
      </p:sp>
      <p:sp>
        <p:nvSpPr>
          <p:cNvPr id="3" name="Notes Placeholder 2"/>
          <p:cNvSpPr>
            <a:spLocks noGrp="1"/>
          </p:cNvSpPr>
          <p:nvPr>
            <p:ph type="body" idx="1"/>
          </p:nvPr>
        </p:nvSpPr>
        <p:spPr/>
        <p:txBody>
          <a:bodyPr>
            <a:normAutofit fontScale="32500" lnSpcReduction="20000"/>
          </a:bodyPr>
          <a:lstStyle/>
          <a:p>
            <a:pPr>
              <a:spcBef>
                <a:spcPct val="50000"/>
              </a:spcBef>
              <a:buNone/>
            </a:pPr>
            <a:r>
              <a:rPr lang="en-US" sz="1200" kern="1200" dirty="0" smtClean="0">
                <a:solidFill>
                  <a:schemeClr val="tx1"/>
                </a:solidFill>
                <a:latin typeface="+mn-lt"/>
                <a:ea typeface="+mn-ea"/>
                <a:cs typeface="+mn-cs"/>
              </a:rPr>
              <a:t>Five Steps to Preparing An AOB</a:t>
            </a:r>
          </a:p>
          <a:p>
            <a:pPr>
              <a:spcBef>
                <a:spcPct val="50000"/>
              </a:spcBef>
              <a:buNone/>
            </a:pPr>
            <a:endParaRPr lang="en-US" sz="1200" kern="1200" dirty="0" smtClean="0">
              <a:solidFill>
                <a:schemeClr val="tx1"/>
              </a:solidFill>
              <a:latin typeface="+mn-lt"/>
              <a:ea typeface="+mn-ea"/>
              <a:cs typeface="+mn-cs"/>
            </a:endParaRPr>
          </a:p>
          <a:p>
            <a:pPr>
              <a:spcBef>
                <a:spcPct val="50000"/>
              </a:spcBef>
            </a:pPr>
            <a:r>
              <a:rPr lang="en-US" sz="1200" kern="1200" dirty="0" smtClean="0">
                <a:solidFill>
                  <a:schemeClr val="tx1"/>
                </a:solidFill>
                <a:latin typeface="+mn-lt"/>
                <a:ea typeface="+mn-ea"/>
                <a:cs typeface="+mn-cs"/>
              </a:rPr>
              <a:t>1.  Compile Historical Data</a:t>
            </a:r>
          </a:p>
          <a:p>
            <a:pPr>
              <a:spcBef>
                <a:spcPct val="50000"/>
              </a:spcBef>
            </a:pPr>
            <a:r>
              <a:rPr lang="en-US" sz="1200" kern="1200" dirty="0" smtClean="0">
                <a:solidFill>
                  <a:schemeClr val="tx1"/>
                </a:solidFill>
                <a:latin typeface="+mn-lt"/>
                <a:ea typeface="+mn-ea"/>
                <a:cs typeface="+mn-cs"/>
              </a:rPr>
              <a:t>	Calendars:  Activity, FMWR, Garrison,</a:t>
            </a:r>
            <a:r>
              <a:rPr lang="en-US" sz="1200" kern="1200" baseline="0" dirty="0" smtClean="0">
                <a:solidFill>
                  <a:schemeClr val="tx1"/>
                </a:solidFill>
                <a:latin typeface="+mn-lt"/>
                <a:ea typeface="+mn-ea"/>
                <a:cs typeface="+mn-cs"/>
              </a:rPr>
              <a:t> Local Economy, etc.</a:t>
            </a:r>
          </a:p>
          <a:p>
            <a:pPr>
              <a:spcBef>
                <a:spcPct val="50000"/>
              </a:spcBef>
            </a:pPr>
            <a:r>
              <a:rPr lang="en-US" sz="1200" kern="1200" baseline="0" dirty="0" smtClean="0">
                <a:solidFill>
                  <a:schemeClr val="tx1"/>
                </a:solidFill>
                <a:latin typeface="+mn-lt"/>
                <a:ea typeface="+mn-ea"/>
                <a:cs typeface="+mn-cs"/>
              </a:rPr>
              <a:t>	Financial: Monthly Income Statements, DARs, Deposits, Variance Reports, etc.</a:t>
            </a:r>
          </a:p>
          <a:p>
            <a:pPr>
              <a:spcBef>
                <a:spcPct val="50000"/>
              </a:spcBef>
            </a:pPr>
            <a:r>
              <a:rPr lang="en-US" sz="1200" kern="1200" baseline="0" dirty="0" smtClean="0">
                <a:solidFill>
                  <a:schemeClr val="tx1"/>
                </a:solidFill>
                <a:latin typeface="+mn-lt"/>
                <a:ea typeface="+mn-ea"/>
                <a:cs typeface="+mn-cs"/>
              </a:rPr>
              <a:t>	Non-Financial:  AARs, Marketing Plan, Participation #s, Customer Feedback, Command Changes, Competition, Lifestyle Trends, Regulation and regulation change </a:t>
            </a:r>
            <a:endParaRPr lang="en-US" sz="1200" kern="1200" dirty="0" smtClean="0">
              <a:solidFill>
                <a:schemeClr val="tx1"/>
              </a:solidFill>
              <a:latin typeface="+mn-lt"/>
              <a:ea typeface="+mn-ea"/>
              <a:cs typeface="+mn-cs"/>
            </a:endParaRPr>
          </a:p>
          <a:p>
            <a:pPr>
              <a:spcBef>
                <a:spcPct val="50000"/>
              </a:spcBef>
            </a:pPr>
            <a:r>
              <a:rPr lang="en-US" sz="1200" kern="1200" dirty="0" smtClean="0">
                <a:solidFill>
                  <a:schemeClr val="tx1"/>
                </a:solidFill>
                <a:latin typeface="+mn-lt"/>
                <a:ea typeface="+mn-ea"/>
                <a:cs typeface="+mn-cs"/>
              </a:rPr>
              <a:t>2.  Apply Trend Analysis</a:t>
            </a:r>
          </a:p>
          <a:p>
            <a:pPr>
              <a:spcBef>
                <a:spcPct val="50000"/>
              </a:spcBef>
            </a:pPr>
            <a:r>
              <a:rPr lang="en-US" sz="1200" kern="1200" dirty="0" smtClean="0">
                <a:solidFill>
                  <a:schemeClr val="tx1"/>
                </a:solidFill>
                <a:latin typeface="+mn-lt"/>
                <a:ea typeface="+mn-ea"/>
                <a:cs typeface="+mn-cs"/>
              </a:rPr>
              <a:t>	5 Key Financial Trends</a:t>
            </a:r>
            <a:r>
              <a:rPr lang="en-US" sz="1200" kern="1200" baseline="0" dirty="0" smtClean="0">
                <a:solidFill>
                  <a:schemeClr val="tx1"/>
                </a:solidFill>
                <a:latin typeface="+mn-lt"/>
                <a:ea typeface="+mn-ea"/>
                <a:cs typeface="+mn-cs"/>
              </a:rPr>
              <a:t> </a:t>
            </a:r>
          </a:p>
          <a:p>
            <a:pPr>
              <a:spcBef>
                <a:spcPct val="50000"/>
              </a:spcBef>
            </a:pPr>
            <a:r>
              <a:rPr lang="en-US" sz="1200" kern="1200" baseline="0" dirty="0" smtClean="0">
                <a:solidFill>
                  <a:schemeClr val="tx1"/>
                </a:solidFill>
                <a:latin typeface="+mn-lt"/>
                <a:ea typeface="+mn-ea"/>
                <a:cs typeface="+mn-cs"/>
              </a:rPr>
              <a:t>	?  How has my program performed over the last 3-5 yrs?</a:t>
            </a:r>
          </a:p>
          <a:p>
            <a:pPr>
              <a:spcBef>
                <a:spcPct val="50000"/>
              </a:spcBef>
            </a:pPr>
            <a:r>
              <a:rPr lang="en-US" sz="1200" kern="1200" baseline="0" dirty="0" smtClean="0">
                <a:solidFill>
                  <a:schemeClr val="tx1"/>
                </a:solidFill>
                <a:latin typeface="+mn-lt"/>
                <a:ea typeface="+mn-ea"/>
                <a:cs typeface="+mn-cs"/>
              </a:rPr>
              <a:t>	?  Did I execute my program to budget last year?</a:t>
            </a:r>
          </a:p>
          <a:p>
            <a:pPr>
              <a:spcBef>
                <a:spcPct val="50000"/>
              </a:spcBef>
            </a:pPr>
            <a:r>
              <a:rPr lang="en-US" sz="1200" kern="1200" baseline="0" dirty="0" smtClean="0">
                <a:solidFill>
                  <a:schemeClr val="tx1"/>
                </a:solidFill>
                <a:latin typeface="+mn-lt"/>
                <a:ea typeface="+mn-ea"/>
                <a:cs typeface="+mn-cs"/>
              </a:rPr>
              <a:t>	?  What months were better than others?</a:t>
            </a:r>
          </a:p>
          <a:p>
            <a:pPr>
              <a:spcBef>
                <a:spcPct val="50000"/>
              </a:spcBef>
            </a:pPr>
            <a:r>
              <a:rPr lang="en-US" sz="1200" kern="1200" baseline="0" dirty="0" smtClean="0">
                <a:solidFill>
                  <a:schemeClr val="tx1"/>
                </a:solidFill>
                <a:latin typeface="+mn-lt"/>
                <a:ea typeface="+mn-ea"/>
                <a:cs typeface="+mn-cs"/>
              </a:rPr>
              <a:t>	?  What programs, activities, initiatives did better than others?</a:t>
            </a:r>
          </a:p>
          <a:p>
            <a:pPr>
              <a:spcBef>
                <a:spcPct val="50000"/>
              </a:spcBef>
            </a:pPr>
            <a:r>
              <a:rPr lang="en-US" sz="1200" kern="1200" baseline="0" dirty="0" smtClean="0">
                <a:solidFill>
                  <a:schemeClr val="tx1"/>
                </a:solidFill>
                <a:latin typeface="+mn-lt"/>
                <a:ea typeface="+mn-ea"/>
                <a:cs typeface="+mn-cs"/>
              </a:rPr>
              <a:t>	?  Was participation up or down?</a:t>
            </a:r>
            <a:endParaRPr lang="en-US" sz="1200" kern="1200" dirty="0" smtClean="0">
              <a:solidFill>
                <a:schemeClr val="tx1"/>
              </a:solidFill>
              <a:latin typeface="+mn-lt"/>
              <a:ea typeface="+mn-ea"/>
              <a:cs typeface="+mn-cs"/>
            </a:endParaRPr>
          </a:p>
          <a:p>
            <a:pPr>
              <a:spcBef>
                <a:spcPct val="50000"/>
              </a:spcBef>
            </a:pPr>
            <a:r>
              <a:rPr lang="en-US" sz="1200" kern="1200" dirty="0" smtClean="0">
                <a:solidFill>
                  <a:schemeClr val="tx1"/>
                </a:solidFill>
                <a:latin typeface="+mn-lt"/>
                <a:ea typeface="+mn-ea"/>
                <a:cs typeface="+mn-cs"/>
              </a:rPr>
              <a:t>3.  Determine Factors that will impact Future</a:t>
            </a:r>
          </a:p>
          <a:p>
            <a:pPr>
              <a:spcBef>
                <a:spcPct val="50000"/>
              </a:spcBef>
            </a:pPr>
            <a:r>
              <a:rPr lang="en-US" sz="1200" kern="1200" dirty="0" smtClean="0">
                <a:solidFill>
                  <a:schemeClr val="tx1"/>
                </a:solidFill>
                <a:latin typeface="+mn-lt"/>
                <a:ea typeface="+mn-ea"/>
                <a:cs typeface="+mn-cs"/>
              </a:rPr>
              <a:t>	Fluctuation</a:t>
            </a:r>
            <a:r>
              <a:rPr lang="en-US" sz="1200" kern="1200" baseline="0" dirty="0" smtClean="0">
                <a:solidFill>
                  <a:schemeClr val="tx1"/>
                </a:solidFill>
                <a:latin typeface="+mn-lt"/>
                <a:ea typeface="+mn-ea"/>
                <a:cs typeface="+mn-cs"/>
              </a:rPr>
              <a:t>s in Income (UFM, funding targets, APF support)</a:t>
            </a:r>
          </a:p>
          <a:p>
            <a:pPr>
              <a:spcBef>
                <a:spcPct val="50000"/>
              </a:spcBef>
            </a:pPr>
            <a:r>
              <a:rPr lang="en-US" sz="1200" kern="1200" baseline="0" dirty="0" smtClean="0">
                <a:solidFill>
                  <a:schemeClr val="tx1"/>
                </a:solidFill>
                <a:latin typeface="+mn-lt"/>
                <a:ea typeface="+mn-ea"/>
                <a:cs typeface="+mn-cs"/>
              </a:rPr>
              <a:t>	Budget reductions and revisions</a:t>
            </a:r>
          </a:p>
          <a:p>
            <a:pPr>
              <a:spcBef>
                <a:spcPct val="50000"/>
              </a:spcBef>
            </a:pPr>
            <a:r>
              <a:rPr lang="en-US" sz="1200" kern="1200" baseline="0" dirty="0" smtClean="0">
                <a:solidFill>
                  <a:schemeClr val="tx1"/>
                </a:solidFill>
                <a:latin typeface="+mn-lt"/>
                <a:ea typeface="+mn-ea"/>
                <a:cs typeface="+mn-cs"/>
              </a:rPr>
              <a:t>	Funding cuts/efficiencies</a:t>
            </a:r>
          </a:p>
          <a:p>
            <a:pPr>
              <a:spcBef>
                <a:spcPct val="50000"/>
              </a:spcBef>
            </a:pPr>
            <a:r>
              <a:rPr lang="en-US" sz="1200" kern="1200" baseline="0" dirty="0" smtClean="0">
                <a:solidFill>
                  <a:schemeClr val="tx1"/>
                </a:solidFill>
                <a:latin typeface="+mn-lt"/>
                <a:ea typeface="+mn-ea"/>
                <a:cs typeface="+mn-cs"/>
              </a:rPr>
              <a:t>	Government/Politics – drawdown or up?</a:t>
            </a:r>
          </a:p>
          <a:p>
            <a:pPr>
              <a:spcBef>
                <a:spcPct val="50000"/>
              </a:spcBef>
            </a:pPr>
            <a:r>
              <a:rPr lang="en-US" sz="1200" kern="1200" baseline="0" dirty="0" smtClean="0">
                <a:solidFill>
                  <a:schemeClr val="tx1"/>
                </a:solidFill>
                <a:latin typeface="+mn-lt"/>
                <a:ea typeface="+mn-ea"/>
                <a:cs typeface="+mn-cs"/>
              </a:rPr>
              <a:t>	Policy changes</a:t>
            </a:r>
          </a:p>
          <a:p>
            <a:pPr>
              <a:spcBef>
                <a:spcPct val="50000"/>
              </a:spcBef>
            </a:pPr>
            <a:r>
              <a:rPr lang="en-US" sz="1200" kern="1200" baseline="0" dirty="0" smtClean="0">
                <a:solidFill>
                  <a:schemeClr val="tx1"/>
                </a:solidFill>
                <a:latin typeface="+mn-lt"/>
                <a:ea typeface="+mn-ea"/>
                <a:cs typeface="+mn-cs"/>
              </a:rPr>
              <a:t>	Command changes</a:t>
            </a:r>
          </a:p>
          <a:p>
            <a:pPr>
              <a:spcBef>
                <a:spcPct val="50000"/>
              </a:spcBef>
            </a:pPr>
            <a:r>
              <a:rPr lang="en-US" sz="1200" kern="1200" baseline="0" dirty="0" smtClean="0">
                <a:solidFill>
                  <a:schemeClr val="tx1"/>
                </a:solidFill>
                <a:latin typeface="+mn-lt"/>
                <a:ea typeface="+mn-ea"/>
                <a:cs typeface="+mn-cs"/>
              </a:rPr>
              <a:t>	Strategic Plans/Guidance</a:t>
            </a:r>
          </a:p>
          <a:p>
            <a:pPr>
              <a:spcBef>
                <a:spcPct val="50000"/>
              </a:spcBef>
            </a:pPr>
            <a:r>
              <a:rPr lang="en-US" sz="1200" kern="1200" baseline="0" dirty="0" smtClean="0">
                <a:solidFill>
                  <a:schemeClr val="tx1"/>
                </a:solidFill>
                <a:latin typeface="+mn-lt"/>
                <a:ea typeface="+mn-ea"/>
                <a:cs typeface="+mn-cs"/>
              </a:rPr>
              <a:t>	Operating guidance</a:t>
            </a:r>
          </a:p>
          <a:p>
            <a:pPr>
              <a:spcBef>
                <a:spcPct val="50000"/>
              </a:spcBef>
            </a:pPr>
            <a:r>
              <a:rPr lang="en-US" sz="1200" kern="1200" baseline="0" dirty="0" smtClean="0">
                <a:solidFill>
                  <a:schemeClr val="tx1"/>
                </a:solidFill>
                <a:latin typeface="+mn-lt"/>
                <a:ea typeface="+mn-ea"/>
                <a:cs typeface="+mn-cs"/>
              </a:rPr>
              <a:t>	World and US economies</a:t>
            </a:r>
          </a:p>
          <a:p>
            <a:pPr>
              <a:spcBef>
                <a:spcPct val="50000"/>
              </a:spcBef>
            </a:pPr>
            <a:r>
              <a:rPr lang="en-US" sz="1200" kern="1200" baseline="0" dirty="0" smtClean="0">
                <a:solidFill>
                  <a:schemeClr val="tx1"/>
                </a:solidFill>
                <a:latin typeface="+mn-lt"/>
                <a:ea typeface="+mn-ea"/>
                <a:cs typeface="+mn-cs"/>
              </a:rPr>
              <a:t>	Laws</a:t>
            </a:r>
          </a:p>
          <a:p>
            <a:pPr>
              <a:spcBef>
                <a:spcPct val="50000"/>
              </a:spcBef>
            </a:pPr>
            <a:r>
              <a:rPr lang="en-US" sz="1200" kern="1200" baseline="0" dirty="0" smtClean="0">
                <a:solidFill>
                  <a:schemeClr val="tx1"/>
                </a:solidFill>
                <a:latin typeface="+mn-lt"/>
                <a:ea typeface="+mn-ea"/>
                <a:cs typeface="+mn-cs"/>
              </a:rPr>
              <a:t>	Currency changes (OCONUS)</a:t>
            </a:r>
          </a:p>
          <a:p>
            <a:pPr>
              <a:spcBef>
                <a:spcPct val="50000"/>
              </a:spcBef>
            </a:pPr>
            <a:r>
              <a:rPr lang="en-US" sz="1200" kern="1200" baseline="0" dirty="0" smtClean="0">
                <a:solidFill>
                  <a:schemeClr val="tx1"/>
                </a:solidFill>
                <a:latin typeface="+mn-lt"/>
                <a:ea typeface="+mn-ea"/>
                <a:cs typeface="+mn-cs"/>
              </a:rPr>
              <a:t>	Weather</a:t>
            </a:r>
          </a:p>
          <a:p>
            <a:pPr>
              <a:spcBef>
                <a:spcPct val="50000"/>
              </a:spcBef>
            </a:pPr>
            <a:r>
              <a:rPr lang="en-US" sz="1200" kern="1200" baseline="0" dirty="0" smtClean="0">
                <a:solidFill>
                  <a:schemeClr val="tx1"/>
                </a:solidFill>
                <a:latin typeface="+mn-lt"/>
                <a:ea typeface="+mn-ea"/>
                <a:cs typeface="+mn-cs"/>
              </a:rPr>
              <a:t>	Environment/sustainability</a:t>
            </a:r>
          </a:p>
          <a:p>
            <a:pPr marL="228600" indent="-228600">
              <a:spcBef>
                <a:spcPct val="50000"/>
              </a:spcBef>
              <a:buAutoNum type="arabicPeriod" startAt="4"/>
            </a:pPr>
            <a:r>
              <a:rPr lang="en-US" sz="1200" kern="1200" dirty="0" smtClean="0">
                <a:solidFill>
                  <a:schemeClr val="tx1"/>
                </a:solidFill>
                <a:latin typeface="+mn-lt"/>
                <a:ea typeface="+mn-ea"/>
                <a:cs typeface="+mn-cs"/>
              </a:rPr>
              <a:t>Forecast Performance</a:t>
            </a:r>
          </a:p>
          <a:p>
            <a:pPr marL="228600" indent="-228600">
              <a:spcBef>
                <a:spcPct val="50000"/>
              </a:spcBef>
              <a:buNone/>
            </a:pPr>
            <a:r>
              <a:rPr lang="en-US" sz="1200" kern="1200" dirty="0" smtClean="0">
                <a:solidFill>
                  <a:schemeClr val="tx1"/>
                </a:solidFill>
                <a:latin typeface="+mn-lt"/>
                <a:ea typeface="+mn-ea"/>
                <a:cs typeface="+mn-cs"/>
              </a:rPr>
              <a:t>		By event or program</a:t>
            </a:r>
          </a:p>
          <a:p>
            <a:pPr marL="228600" indent="-228600">
              <a:spcBef>
                <a:spcPct val="50000"/>
              </a:spcBef>
              <a:buNone/>
            </a:pPr>
            <a:r>
              <a:rPr lang="en-US" sz="1200" kern="1200" dirty="0" smtClean="0">
                <a:solidFill>
                  <a:schemeClr val="tx1"/>
                </a:solidFill>
                <a:latin typeface="+mn-lt"/>
                <a:ea typeface="+mn-ea"/>
                <a:cs typeface="+mn-cs"/>
              </a:rPr>
              <a:t>		Participation</a:t>
            </a:r>
          </a:p>
          <a:p>
            <a:pPr marL="228600" indent="-228600">
              <a:spcBef>
                <a:spcPct val="50000"/>
              </a:spcBef>
              <a:buNone/>
            </a:pPr>
            <a:r>
              <a:rPr lang="en-US" sz="1200" kern="1200" dirty="0" smtClean="0">
                <a:solidFill>
                  <a:schemeClr val="tx1"/>
                </a:solidFill>
                <a:latin typeface="+mn-lt"/>
                <a:ea typeface="+mn-ea"/>
                <a:cs typeface="+mn-cs"/>
              </a:rPr>
              <a:t>		? Should I be making a profit?</a:t>
            </a:r>
          </a:p>
          <a:p>
            <a:pPr marL="228600" indent="-228600">
              <a:spcBef>
                <a:spcPct val="50000"/>
              </a:spcBef>
              <a:buNone/>
            </a:pPr>
            <a:r>
              <a:rPr lang="en-US" sz="1200" kern="1200" dirty="0" smtClean="0">
                <a:solidFill>
                  <a:schemeClr val="tx1"/>
                </a:solidFill>
                <a:latin typeface="+mn-lt"/>
                <a:ea typeface="+mn-ea"/>
                <a:cs typeface="+mn-cs"/>
              </a:rPr>
              <a:t>		? </a:t>
            </a:r>
            <a:r>
              <a:rPr lang="en-US" sz="1200" kern="1200" baseline="0" dirty="0" smtClean="0">
                <a:solidFill>
                  <a:schemeClr val="tx1"/>
                </a:solidFill>
                <a:latin typeface="+mn-lt"/>
                <a:ea typeface="+mn-ea"/>
                <a:cs typeface="+mn-cs"/>
              </a:rPr>
              <a:t>Should I be applying break-even analysis?</a:t>
            </a:r>
            <a:endParaRPr lang="en-US" sz="1200" kern="1200" dirty="0" smtClean="0">
              <a:solidFill>
                <a:schemeClr val="tx1"/>
              </a:solidFill>
              <a:latin typeface="+mn-lt"/>
              <a:ea typeface="+mn-ea"/>
              <a:cs typeface="+mn-cs"/>
            </a:endParaRPr>
          </a:p>
          <a:p>
            <a:pPr marL="228600" indent="-228600">
              <a:spcBef>
                <a:spcPct val="50000"/>
              </a:spcBef>
              <a:buNone/>
            </a:pPr>
            <a:r>
              <a:rPr lang="en-US" sz="1200" kern="1200" dirty="0" smtClean="0">
                <a:solidFill>
                  <a:schemeClr val="tx1"/>
                </a:solidFill>
                <a:latin typeface="+mn-lt"/>
                <a:ea typeface="+mn-ea"/>
                <a:cs typeface="+mn-cs"/>
              </a:rPr>
              <a:t>		</a:t>
            </a:r>
          </a:p>
          <a:p>
            <a:pPr marL="228600" indent="-228600">
              <a:spcBef>
                <a:spcPct val="50000"/>
              </a:spcBef>
              <a:buAutoNum type="arabicPeriod" startAt="5"/>
            </a:pPr>
            <a:r>
              <a:rPr lang="en-US" sz="1200" kern="1200" dirty="0" smtClean="0">
                <a:solidFill>
                  <a:schemeClr val="tx1"/>
                </a:solidFill>
                <a:latin typeface="+mn-lt"/>
                <a:ea typeface="+mn-ea"/>
                <a:cs typeface="+mn-cs"/>
              </a:rPr>
              <a:t>Review the “BIG PICTURE”</a:t>
            </a:r>
          </a:p>
          <a:p>
            <a:pPr marL="1143000" lvl="2" indent="-228600">
              <a:spcBef>
                <a:spcPct val="50000"/>
              </a:spcBef>
              <a:buNone/>
            </a:pPr>
            <a:r>
              <a:rPr lang="en-US" sz="1200" kern="1200" dirty="0" smtClean="0">
                <a:solidFill>
                  <a:schemeClr val="tx1"/>
                </a:solidFill>
                <a:latin typeface="+mn-lt"/>
                <a:ea typeface="+mn-ea"/>
                <a:cs typeface="+mn-cs"/>
              </a:rPr>
              <a:t>?Does my data</a:t>
            </a:r>
            <a:r>
              <a:rPr lang="en-US" sz="1200" kern="1200" baseline="0" dirty="0" smtClean="0">
                <a:solidFill>
                  <a:schemeClr val="tx1"/>
                </a:solidFill>
                <a:latin typeface="+mn-lt"/>
                <a:ea typeface="+mn-ea"/>
                <a:cs typeface="+mn-cs"/>
              </a:rPr>
              <a:t> make sense?</a:t>
            </a:r>
          </a:p>
          <a:p>
            <a:pPr marL="1143000" lvl="2" indent="-228600">
              <a:spcBef>
                <a:spcPct val="50000"/>
              </a:spcBef>
              <a:buNone/>
            </a:pPr>
            <a:r>
              <a:rPr lang="en-US" sz="1200" kern="1200" baseline="0" dirty="0" smtClean="0">
                <a:solidFill>
                  <a:schemeClr val="tx1"/>
                </a:solidFill>
                <a:latin typeface="+mn-lt"/>
                <a:ea typeface="+mn-ea"/>
                <a:cs typeface="+mn-cs"/>
              </a:rPr>
              <a:t>? Do my numbers and dollars appear reasonable?</a:t>
            </a:r>
          </a:p>
          <a:p>
            <a:pPr marL="1143000" lvl="2" indent="-228600">
              <a:spcBef>
                <a:spcPct val="50000"/>
              </a:spcBef>
              <a:buNone/>
            </a:pPr>
            <a:r>
              <a:rPr lang="en-US" sz="1200" kern="1200" baseline="0" dirty="0" smtClean="0">
                <a:solidFill>
                  <a:schemeClr val="tx1"/>
                </a:solidFill>
                <a:latin typeface="+mn-lt"/>
                <a:ea typeface="+mn-ea"/>
                <a:cs typeface="+mn-cs"/>
              </a:rPr>
              <a:t>? Am I providing my customers with the services they want?</a:t>
            </a:r>
          </a:p>
          <a:p>
            <a:pPr marL="1143000" lvl="2" indent="-228600">
              <a:spcBef>
                <a:spcPct val="50000"/>
              </a:spcBef>
              <a:buNone/>
            </a:pPr>
            <a:r>
              <a:rPr lang="en-US" sz="1200" kern="1200" baseline="0" dirty="0" smtClean="0">
                <a:solidFill>
                  <a:schemeClr val="tx1"/>
                </a:solidFill>
                <a:latin typeface="+mn-lt"/>
                <a:ea typeface="+mn-ea"/>
                <a:cs typeface="+mn-cs"/>
              </a:rPr>
              <a:t>? Am I providing my customers with the level of service(s) they want and deserve?</a:t>
            </a:r>
          </a:p>
          <a:p>
            <a:pPr marL="1143000" lvl="2" indent="-228600">
              <a:spcBef>
                <a:spcPct val="50000"/>
              </a:spcBef>
              <a:buNone/>
            </a:pPr>
            <a:r>
              <a:rPr lang="en-US" sz="1200" kern="1200" baseline="0" dirty="0" smtClean="0">
                <a:solidFill>
                  <a:schemeClr val="tx1"/>
                </a:solidFill>
                <a:latin typeface="+mn-lt"/>
                <a:ea typeface="+mn-ea"/>
                <a:cs typeface="+mn-cs"/>
              </a:rPr>
              <a:t>? Are my assumptions based on data and are they reasonable?</a:t>
            </a:r>
          </a:p>
          <a:p>
            <a:pPr marL="1143000" lvl="2" indent="-228600">
              <a:spcBef>
                <a:spcPct val="50000"/>
              </a:spcBef>
              <a:buNone/>
            </a:pPr>
            <a:r>
              <a:rPr lang="en-US" sz="1200" kern="1200" baseline="0" dirty="0" smtClean="0">
                <a:solidFill>
                  <a:schemeClr val="tx1"/>
                </a:solidFill>
                <a:latin typeface="+mn-lt"/>
                <a:ea typeface="+mn-ea"/>
                <a:cs typeface="+mn-cs"/>
              </a:rPr>
              <a:t>? Can I live up to my projections?</a:t>
            </a:r>
          </a:p>
          <a:p>
            <a:pPr marL="1143000" lvl="2" indent="-228600">
              <a:spcBef>
                <a:spcPct val="50000"/>
              </a:spcBef>
              <a:buNone/>
            </a:pPr>
            <a:endParaRPr lang="en-US" sz="1200" kern="1200" baseline="0" dirty="0" smtClean="0">
              <a:solidFill>
                <a:schemeClr val="tx1"/>
              </a:solidFill>
              <a:latin typeface="+mn-lt"/>
              <a:ea typeface="+mn-ea"/>
              <a:cs typeface="+mn-cs"/>
            </a:endParaRPr>
          </a:p>
          <a:p>
            <a:pPr marL="1143000" lvl="2" indent="-228600">
              <a:spcBef>
                <a:spcPct val="50000"/>
              </a:spcBef>
              <a:buNone/>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pPr/>
              <a:t>145</a:t>
            </a:fld>
            <a:endParaRPr lang="en-US"/>
          </a:p>
        </p:txBody>
      </p:sp>
    </p:spTree>
    <p:extLst>
      <p:ext uri="{BB962C8B-B14F-4D97-AF65-F5344CB8AC3E}">
        <p14:creationId xmlns:p14="http://schemas.microsoft.com/office/powerpoint/2010/main" val="309860835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1160463"/>
            <a:ext cx="4178300" cy="3133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pPr/>
              <a:t>146</a:t>
            </a:fld>
            <a:endParaRPr lang="en-US"/>
          </a:p>
        </p:txBody>
      </p:sp>
    </p:spTree>
    <p:extLst>
      <p:ext uri="{BB962C8B-B14F-4D97-AF65-F5344CB8AC3E}">
        <p14:creationId xmlns:p14="http://schemas.microsoft.com/office/powerpoint/2010/main" val="281963294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1160463"/>
            <a:ext cx="4178300" cy="3133725"/>
          </a:xfrm>
        </p:spPr>
      </p:sp>
      <p:sp>
        <p:nvSpPr>
          <p:cNvPr id="3" name="Notes Placeholder 2"/>
          <p:cNvSpPr>
            <a:spLocks noGrp="1"/>
          </p:cNvSpPr>
          <p:nvPr>
            <p:ph type="body" idx="1"/>
          </p:nvPr>
        </p:nvSpPr>
        <p:spPr/>
        <p:txBody>
          <a:bodyPr>
            <a:normAutofit fontScale="32500" lnSpcReduction="20000"/>
          </a:bodyPr>
          <a:lstStyle/>
          <a:p>
            <a:pPr>
              <a:spcBef>
                <a:spcPct val="50000"/>
              </a:spcBef>
              <a:buNone/>
            </a:pPr>
            <a:r>
              <a:rPr lang="en-US" sz="1200" kern="1200" dirty="0" smtClean="0">
                <a:solidFill>
                  <a:schemeClr val="tx1"/>
                </a:solidFill>
                <a:latin typeface="+mn-lt"/>
                <a:ea typeface="+mn-ea"/>
                <a:cs typeface="+mn-cs"/>
              </a:rPr>
              <a:t>Five Steps to Preparing An AOB</a:t>
            </a:r>
          </a:p>
          <a:p>
            <a:pPr>
              <a:spcBef>
                <a:spcPct val="50000"/>
              </a:spcBef>
              <a:buNone/>
            </a:pPr>
            <a:endParaRPr lang="en-US" sz="1200" kern="1200" dirty="0" smtClean="0">
              <a:solidFill>
                <a:schemeClr val="tx1"/>
              </a:solidFill>
              <a:latin typeface="+mn-lt"/>
              <a:ea typeface="+mn-ea"/>
              <a:cs typeface="+mn-cs"/>
            </a:endParaRPr>
          </a:p>
          <a:p>
            <a:pPr>
              <a:spcBef>
                <a:spcPct val="50000"/>
              </a:spcBef>
            </a:pPr>
            <a:r>
              <a:rPr lang="en-US" sz="1200" kern="1200" dirty="0" smtClean="0">
                <a:solidFill>
                  <a:schemeClr val="tx1"/>
                </a:solidFill>
                <a:latin typeface="+mn-lt"/>
                <a:ea typeface="+mn-ea"/>
                <a:cs typeface="+mn-cs"/>
              </a:rPr>
              <a:t>1.  Compile Historical Data</a:t>
            </a:r>
          </a:p>
          <a:p>
            <a:pPr>
              <a:spcBef>
                <a:spcPct val="50000"/>
              </a:spcBef>
            </a:pPr>
            <a:r>
              <a:rPr lang="en-US" sz="1200" kern="1200" dirty="0" smtClean="0">
                <a:solidFill>
                  <a:schemeClr val="tx1"/>
                </a:solidFill>
                <a:latin typeface="+mn-lt"/>
                <a:ea typeface="+mn-ea"/>
                <a:cs typeface="+mn-cs"/>
              </a:rPr>
              <a:t>	Calendars:  Activity, FMWR, Garrison,</a:t>
            </a:r>
            <a:r>
              <a:rPr lang="en-US" sz="1200" kern="1200" baseline="0" dirty="0" smtClean="0">
                <a:solidFill>
                  <a:schemeClr val="tx1"/>
                </a:solidFill>
                <a:latin typeface="+mn-lt"/>
                <a:ea typeface="+mn-ea"/>
                <a:cs typeface="+mn-cs"/>
              </a:rPr>
              <a:t> Local Economy, etc.</a:t>
            </a:r>
          </a:p>
          <a:p>
            <a:pPr>
              <a:spcBef>
                <a:spcPct val="50000"/>
              </a:spcBef>
            </a:pPr>
            <a:r>
              <a:rPr lang="en-US" sz="1200" kern="1200" baseline="0" dirty="0" smtClean="0">
                <a:solidFill>
                  <a:schemeClr val="tx1"/>
                </a:solidFill>
                <a:latin typeface="+mn-lt"/>
                <a:ea typeface="+mn-ea"/>
                <a:cs typeface="+mn-cs"/>
              </a:rPr>
              <a:t>	Financial: Monthly Income Statements, DARs, Deposits, Variance Reports, etc.</a:t>
            </a:r>
          </a:p>
          <a:p>
            <a:pPr>
              <a:spcBef>
                <a:spcPct val="50000"/>
              </a:spcBef>
            </a:pPr>
            <a:r>
              <a:rPr lang="en-US" sz="1200" kern="1200" baseline="0" dirty="0" smtClean="0">
                <a:solidFill>
                  <a:schemeClr val="tx1"/>
                </a:solidFill>
                <a:latin typeface="+mn-lt"/>
                <a:ea typeface="+mn-ea"/>
                <a:cs typeface="+mn-cs"/>
              </a:rPr>
              <a:t>	Non-Financial:  AARs, Marketing Plan, Participation #s, Customer Feedback, Command Changes, Competition, Lifestyle Trends, Regulation and regulation change </a:t>
            </a:r>
            <a:endParaRPr lang="en-US" sz="1200" kern="1200" dirty="0" smtClean="0">
              <a:solidFill>
                <a:schemeClr val="tx1"/>
              </a:solidFill>
              <a:latin typeface="+mn-lt"/>
              <a:ea typeface="+mn-ea"/>
              <a:cs typeface="+mn-cs"/>
            </a:endParaRPr>
          </a:p>
          <a:p>
            <a:pPr>
              <a:spcBef>
                <a:spcPct val="50000"/>
              </a:spcBef>
            </a:pPr>
            <a:r>
              <a:rPr lang="en-US" sz="1200" kern="1200" dirty="0" smtClean="0">
                <a:solidFill>
                  <a:schemeClr val="tx1"/>
                </a:solidFill>
                <a:latin typeface="+mn-lt"/>
                <a:ea typeface="+mn-ea"/>
                <a:cs typeface="+mn-cs"/>
              </a:rPr>
              <a:t>2.  Apply Trend Analysis</a:t>
            </a:r>
          </a:p>
          <a:p>
            <a:pPr>
              <a:spcBef>
                <a:spcPct val="50000"/>
              </a:spcBef>
            </a:pPr>
            <a:r>
              <a:rPr lang="en-US" sz="1200" kern="1200" dirty="0" smtClean="0">
                <a:solidFill>
                  <a:schemeClr val="tx1"/>
                </a:solidFill>
                <a:latin typeface="+mn-lt"/>
                <a:ea typeface="+mn-ea"/>
                <a:cs typeface="+mn-cs"/>
              </a:rPr>
              <a:t>	5 Key Financial Trends</a:t>
            </a:r>
            <a:r>
              <a:rPr lang="en-US" sz="1200" kern="1200" baseline="0" dirty="0" smtClean="0">
                <a:solidFill>
                  <a:schemeClr val="tx1"/>
                </a:solidFill>
                <a:latin typeface="+mn-lt"/>
                <a:ea typeface="+mn-ea"/>
                <a:cs typeface="+mn-cs"/>
              </a:rPr>
              <a:t> </a:t>
            </a:r>
          </a:p>
          <a:p>
            <a:pPr>
              <a:spcBef>
                <a:spcPct val="50000"/>
              </a:spcBef>
            </a:pPr>
            <a:r>
              <a:rPr lang="en-US" sz="1200" kern="1200" baseline="0" dirty="0" smtClean="0">
                <a:solidFill>
                  <a:schemeClr val="tx1"/>
                </a:solidFill>
                <a:latin typeface="+mn-lt"/>
                <a:ea typeface="+mn-ea"/>
                <a:cs typeface="+mn-cs"/>
              </a:rPr>
              <a:t>	?  How has my program performed over the last 3-5 yrs?</a:t>
            </a:r>
          </a:p>
          <a:p>
            <a:pPr>
              <a:spcBef>
                <a:spcPct val="50000"/>
              </a:spcBef>
            </a:pPr>
            <a:r>
              <a:rPr lang="en-US" sz="1200" kern="1200" baseline="0" dirty="0" smtClean="0">
                <a:solidFill>
                  <a:schemeClr val="tx1"/>
                </a:solidFill>
                <a:latin typeface="+mn-lt"/>
                <a:ea typeface="+mn-ea"/>
                <a:cs typeface="+mn-cs"/>
              </a:rPr>
              <a:t>	?  Did I execute my program to budget last year?</a:t>
            </a:r>
          </a:p>
          <a:p>
            <a:pPr>
              <a:spcBef>
                <a:spcPct val="50000"/>
              </a:spcBef>
            </a:pPr>
            <a:r>
              <a:rPr lang="en-US" sz="1200" kern="1200" baseline="0" dirty="0" smtClean="0">
                <a:solidFill>
                  <a:schemeClr val="tx1"/>
                </a:solidFill>
                <a:latin typeface="+mn-lt"/>
                <a:ea typeface="+mn-ea"/>
                <a:cs typeface="+mn-cs"/>
              </a:rPr>
              <a:t>	?  What months were better than others?</a:t>
            </a:r>
          </a:p>
          <a:p>
            <a:pPr>
              <a:spcBef>
                <a:spcPct val="50000"/>
              </a:spcBef>
            </a:pPr>
            <a:r>
              <a:rPr lang="en-US" sz="1200" kern="1200" baseline="0" dirty="0" smtClean="0">
                <a:solidFill>
                  <a:schemeClr val="tx1"/>
                </a:solidFill>
                <a:latin typeface="+mn-lt"/>
                <a:ea typeface="+mn-ea"/>
                <a:cs typeface="+mn-cs"/>
              </a:rPr>
              <a:t>	?  What programs, activities, initiatives did better than others?</a:t>
            </a:r>
          </a:p>
          <a:p>
            <a:pPr>
              <a:spcBef>
                <a:spcPct val="50000"/>
              </a:spcBef>
            </a:pPr>
            <a:r>
              <a:rPr lang="en-US" sz="1200" kern="1200" baseline="0" dirty="0" smtClean="0">
                <a:solidFill>
                  <a:schemeClr val="tx1"/>
                </a:solidFill>
                <a:latin typeface="+mn-lt"/>
                <a:ea typeface="+mn-ea"/>
                <a:cs typeface="+mn-cs"/>
              </a:rPr>
              <a:t>	?  Was participation up or down?</a:t>
            </a:r>
            <a:endParaRPr lang="en-US" sz="1200" kern="1200" dirty="0" smtClean="0">
              <a:solidFill>
                <a:schemeClr val="tx1"/>
              </a:solidFill>
              <a:latin typeface="+mn-lt"/>
              <a:ea typeface="+mn-ea"/>
              <a:cs typeface="+mn-cs"/>
            </a:endParaRPr>
          </a:p>
          <a:p>
            <a:pPr>
              <a:spcBef>
                <a:spcPct val="50000"/>
              </a:spcBef>
            </a:pPr>
            <a:r>
              <a:rPr lang="en-US" sz="1200" kern="1200" dirty="0" smtClean="0">
                <a:solidFill>
                  <a:schemeClr val="tx1"/>
                </a:solidFill>
                <a:latin typeface="+mn-lt"/>
                <a:ea typeface="+mn-ea"/>
                <a:cs typeface="+mn-cs"/>
              </a:rPr>
              <a:t>3.  Determine Factors that will impact Future</a:t>
            </a:r>
          </a:p>
          <a:p>
            <a:pPr>
              <a:spcBef>
                <a:spcPct val="50000"/>
              </a:spcBef>
            </a:pPr>
            <a:r>
              <a:rPr lang="en-US" sz="1200" kern="1200" dirty="0" smtClean="0">
                <a:solidFill>
                  <a:schemeClr val="tx1"/>
                </a:solidFill>
                <a:latin typeface="+mn-lt"/>
                <a:ea typeface="+mn-ea"/>
                <a:cs typeface="+mn-cs"/>
              </a:rPr>
              <a:t>	Fluctuation</a:t>
            </a:r>
            <a:r>
              <a:rPr lang="en-US" sz="1200" kern="1200" baseline="0" dirty="0" smtClean="0">
                <a:solidFill>
                  <a:schemeClr val="tx1"/>
                </a:solidFill>
                <a:latin typeface="+mn-lt"/>
                <a:ea typeface="+mn-ea"/>
                <a:cs typeface="+mn-cs"/>
              </a:rPr>
              <a:t>s in Income (UFM, funding targets, APF support)</a:t>
            </a:r>
          </a:p>
          <a:p>
            <a:pPr>
              <a:spcBef>
                <a:spcPct val="50000"/>
              </a:spcBef>
            </a:pPr>
            <a:r>
              <a:rPr lang="en-US" sz="1200" kern="1200" baseline="0" dirty="0" smtClean="0">
                <a:solidFill>
                  <a:schemeClr val="tx1"/>
                </a:solidFill>
                <a:latin typeface="+mn-lt"/>
                <a:ea typeface="+mn-ea"/>
                <a:cs typeface="+mn-cs"/>
              </a:rPr>
              <a:t>	Budget reductions and revisions</a:t>
            </a:r>
          </a:p>
          <a:p>
            <a:pPr>
              <a:spcBef>
                <a:spcPct val="50000"/>
              </a:spcBef>
            </a:pPr>
            <a:r>
              <a:rPr lang="en-US" sz="1200" kern="1200" baseline="0" dirty="0" smtClean="0">
                <a:solidFill>
                  <a:schemeClr val="tx1"/>
                </a:solidFill>
                <a:latin typeface="+mn-lt"/>
                <a:ea typeface="+mn-ea"/>
                <a:cs typeface="+mn-cs"/>
              </a:rPr>
              <a:t>	Funding cuts/efficiencies</a:t>
            </a:r>
          </a:p>
          <a:p>
            <a:pPr>
              <a:spcBef>
                <a:spcPct val="50000"/>
              </a:spcBef>
            </a:pPr>
            <a:r>
              <a:rPr lang="en-US" sz="1200" kern="1200" baseline="0" dirty="0" smtClean="0">
                <a:solidFill>
                  <a:schemeClr val="tx1"/>
                </a:solidFill>
                <a:latin typeface="+mn-lt"/>
                <a:ea typeface="+mn-ea"/>
                <a:cs typeface="+mn-cs"/>
              </a:rPr>
              <a:t>	Government/Politics – drawdown or up?</a:t>
            </a:r>
          </a:p>
          <a:p>
            <a:pPr>
              <a:spcBef>
                <a:spcPct val="50000"/>
              </a:spcBef>
            </a:pPr>
            <a:r>
              <a:rPr lang="en-US" sz="1200" kern="1200" baseline="0" dirty="0" smtClean="0">
                <a:solidFill>
                  <a:schemeClr val="tx1"/>
                </a:solidFill>
                <a:latin typeface="+mn-lt"/>
                <a:ea typeface="+mn-ea"/>
                <a:cs typeface="+mn-cs"/>
              </a:rPr>
              <a:t>	Policy changes</a:t>
            </a:r>
          </a:p>
          <a:p>
            <a:pPr>
              <a:spcBef>
                <a:spcPct val="50000"/>
              </a:spcBef>
            </a:pPr>
            <a:r>
              <a:rPr lang="en-US" sz="1200" kern="1200" baseline="0" dirty="0" smtClean="0">
                <a:solidFill>
                  <a:schemeClr val="tx1"/>
                </a:solidFill>
                <a:latin typeface="+mn-lt"/>
                <a:ea typeface="+mn-ea"/>
                <a:cs typeface="+mn-cs"/>
              </a:rPr>
              <a:t>	Command changes</a:t>
            </a:r>
          </a:p>
          <a:p>
            <a:pPr>
              <a:spcBef>
                <a:spcPct val="50000"/>
              </a:spcBef>
            </a:pPr>
            <a:r>
              <a:rPr lang="en-US" sz="1200" kern="1200" baseline="0" dirty="0" smtClean="0">
                <a:solidFill>
                  <a:schemeClr val="tx1"/>
                </a:solidFill>
                <a:latin typeface="+mn-lt"/>
                <a:ea typeface="+mn-ea"/>
                <a:cs typeface="+mn-cs"/>
              </a:rPr>
              <a:t>	Strategic Plans/Guidance</a:t>
            </a:r>
          </a:p>
          <a:p>
            <a:pPr>
              <a:spcBef>
                <a:spcPct val="50000"/>
              </a:spcBef>
            </a:pPr>
            <a:r>
              <a:rPr lang="en-US" sz="1200" kern="1200" baseline="0" dirty="0" smtClean="0">
                <a:solidFill>
                  <a:schemeClr val="tx1"/>
                </a:solidFill>
                <a:latin typeface="+mn-lt"/>
                <a:ea typeface="+mn-ea"/>
                <a:cs typeface="+mn-cs"/>
              </a:rPr>
              <a:t>	Operating guidance</a:t>
            </a:r>
          </a:p>
          <a:p>
            <a:pPr>
              <a:spcBef>
                <a:spcPct val="50000"/>
              </a:spcBef>
            </a:pPr>
            <a:r>
              <a:rPr lang="en-US" sz="1200" kern="1200" baseline="0" dirty="0" smtClean="0">
                <a:solidFill>
                  <a:schemeClr val="tx1"/>
                </a:solidFill>
                <a:latin typeface="+mn-lt"/>
                <a:ea typeface="+mn-ea"/>
                <a:cs typeface="+mn-cs"/>
              </a:rPr>
              <a:t>	World and US economies</a:t>
            </a:r>
          </a:p>
          <a:p>
            <a:pPr>
              <a:spcBef>
                <a:spcPct val="50000"/>
              </a:spcBef>
            </a:pPr>
            <a:r>
              <a:rPr lang="en-US" sz="1200" kern="1200" baseline="0" dirty="0" smtClean="0">
                <a:solidFill>
                  <a:schemeClr val="tx1"/>
                </a:solidFill>
                <a:latin typeface="+mn-lt"/>
                <a:ea typeface="+mn-ea"/>
                <a:cs typeface="+mn-cs"/>
              </a:rPr>
              <a:t>	Laws</a:t>
            </a:r>
          </a:p>
          <a:p>
            <a:pPr>
              <a:spcBef>
                <a:spcPct val="50000"/>
              </a:spcBef>
            </a:pPr>
            <a:r>
              <a:rPr lang="en-US" sz="1200" kern="1200" baseline="0" dirty="0" smtClean="0">
                <a:solidFill>
                  <a:schemeClr val="tx1"/>
                </a:solidFill>
                <a:latin typeface="+mn-lt"/>
                <a:ea typeface="+mn-ea"/>
                <a:cs typeface="+mn-cs"/>
              </a:rPr>
              <a:t>	Currency changes (OCONUS)</a:t>
            </a:r>
          </a:p>
          <a:p>
            <a:pPr>
              <a:spcBef>
                <a:spcPct val="50000"/>
              </a:spcBef>
            </a:pPr>
            <a:r>
              <a:rPr lang="en-US" sz="1200" kern="1200" baseline="0" dirty="0" smtClean="0">
                <a:solidFill>
                  <a:schemeClr val="tx1"/>
                </a:solidFill>
                <a:latin typeface="+mn-lt"/>
                <a:ea typeface="+mn-ea"/>
                <a:cs typeface="+mn-cs"/>
              </a:rPr>
              <a:t>	Weather</a:t>
            </a:r>
          </a:p>
          <a:p>
            <a:pPr>
              <a:spcBef>
                <a:spcPct val="50000"/>
              </a:spcBef>
            </a:pPr>
            <a:r>
              <a:rPr lang="en-US" sz="1200" kern="1200" baseline="0" dirty="0" smtClean="0">
                <a:solidFill>
                  <a:schemeClr val="tx1"/>
                </a:solidFill>
                <a:latin typeface="+mn-lt"/>
                <a:ea typeface="+mn-ea"/>
                <a:cs typeface="+mn-cs"/>
              </a:rPr>
              <a:t>	Environment/sustainability</a:t>
            </a:r>
          </a:p>
          <a:p>
            <a:pPr marL="228600" indent="-228600">
              <a:spcBef>
                <a:spcPct val="50000"/>
              </a:spcBef>
              <a:buAutoNum type="arabicPeriod" startAt="4"/>
            </a:pPr>
            <a:r>
              <a:rPr lang="en-US" sz="1200" kern="1200" dirty="0" smtClean="0">
                <a:solidFill>
                  <a:schemeClr val="tx1"/>
                </a:solidFill>
                <a:latin typeface="+mn-lt"/>
                <a:ea typeface="+mn-ea"/>
                <a:cs typeface="+mn-cs"/>
              </a:rPr>
              <a:t>Forecast Performance</a:t>
            </a:r>
          </a:p>
          <a:p>
            <a:pPr marL="228600" indent="-228600">
              <a:spcBef>
                <a:spcPct val="50000"/>
              </a:spcBef>
              <a:buNone/>
            </a:pPr>
            <a:r>
              <a:rPr lang="en-US" sz="1200" kern="1200" dirty="0" smtClean="0">
                <a:solidFill>
                  <a:schemeClr val="tx1"/>
                </a:solidFill>
                <a:latin typeface="+mn-lt"/>
                <a:ea typeface="+mn-ea"/>
                <a:cs typeface="+mn-cs"/>
              </a:rPr>
              <a:t>		By event or program</a:t>
            </a:r>
          </a:p>
          <a:p>
            <a:pPr marL="228600" indent="-228600">
              <a:spcBef>
                <a:spcPct val="50000"/>
              </a:spcBef>
              <a:buNone/>
            </a:pPr>
            <a:r>
              <a:rPr lang="en-US" sz="1200" kern="1200" dirty="0" smtClean="0">
                <a:solidFill>
                  <a:schemeClr val="tx1"/>
                </a:solidFill>
                <a:latin typeface="+mn-lt"/>
                <a:ea typeface="+mn-ea"/>
                <a:cs typeface="+mn-cs"/>
              </a:rPr>
              <a:t>		Participation</a:t>
            </a:r>
          </a:p>
          <a:p>
            <a:pPr marL="228600" indent="-228600">
              <a:spcBef>
                <a:spcPct val="50000"/>
              </a:spcBef>
              <a:buNone/>
            </a:pPr>
            <a:r>
              <a:rPr lang="en-US" sz="1200" kern="1200" dirty="0" smtClean="0">
                <a:solidFill>
                  <a:schemeClr val="tx1"/>
                </a:solidFill>
                <a:latin typeface="+mn-lt"/>
                <a:ea typeface="+mn-ea"/>
                <a:cs typeface="+mn-cs"/>
              </a:rPr>
              <a:t>		? Should I be making a profit?</a:t>
            </a:r>
          </a:p>
          <a:p>
            <a:pPr marL="228600" indent="-228600">
              <a:spcBef>
                <a:spcPct val="50000"/>
              </a:spcBef>
              <a:buNone/>
            </a:pPr>
            <a:r>
              <a:rPr lang="en-US" sz="1200" kern="1200" dirty="0" smtClean="0">
                <a:solidFill>
                  <a:schemeClr val="tx1"/>
                </a:solidFill>
                <a:latin typeface="+mn-lt"/>
                <a:ea typeface="+mn-ea"/>
                <a:cs typeface="+mn-cs"/>
              </a:rPr>
              <a:t>		? </a:t>
            </a:r>
            <a:r>
              <a:rPr lang="en-US" sz="1200" kern="1200" baseline="0" dirty="0" smtClean="0">
                <a:solidFill>
                  <a:schemeClr val="tx1"/>
                </a:solidFill>
                <a:latin typeface="+mn-lt"/>
                <a:ea typeface="+mn-ea"/>
                <a:cs typeface="+mn-cs"/>
              </a:rPr>
              <a:t>Should I be applying break-even analysis?</a:t>
            </a:r>
            <a:endParaRPr lang="en-US" sz="1200" kern="1200" dirty="0" smtClean="0">
              <a:solidFill>
                <a:schemeClr val="tx1"/>
              </a:solidFill>
              <a:latin typeface="+mn-lt"/>
              <a:ea typeface="+mn-ea"/>
              <a:cs typeface="+mn-cs"/>
            </a:endParaRPr>
          </a:p>
          <a:p>
            <a:pPr marL="228600" indent="-228600">
              <a:spcBef>
                <a:spcPct val="50000"/>
              </a:spcBef>
              <a:buNone/>
            </a:pPr>
            <a:r>
              <a:rPr lang="en-US" sz="1200" kern="1200" dirty="0" smtClean="0">
                <a:solidFill>
                  <a:schemeClr val="tx1"/>
                </a:solidFill>
                <a:latin typeface="+mn-lt"/>
                <a:ea typeface="+mn-ea"/>
                <a:cs typeface="+mn-cs"/>
              </a:rPr>
              <a:t>		</a:t>
            </a:r>
          </a:p>
          <a:p>
            <a:pPr marL="228600" indent="-228600">
              <a:spcBef>
                <a:spcPct val="50000"/>
              </a:spcBef>
              <a:buAutoNum type="arabicPeriod" startAt="5"/>
            </a:pPr>
            <a:r>
              <a:rPr lang="en-US" sz="1200" kern="1200" dirty="0" smtClean="0">
                <a:solidFill>
                  <a:schemeClr val="tx1"/>
                </a:solidFill>
                <a:latin typeface="+mn-lt"/>
                <a:ea typeface="+mn-ea"/>
                <a:cs typeface="+mn-cs"/>
              </a:rPr>
              <a:t>Review the “BIG PICTURE”</a:t>
            </a:r>
          </a:p>
          <a:p>
            <a:pPr marL="1143000" lvl="2" indent="-228600">
              <a:spcBef>
                <a:spcPct val="50000"/>
              </a:spcBef>
              <a:buNone/>
            </a:pPr>
            <a:r>
              <a:rPr lang="en-US" sz="1200" kern="1200" dirty="0" smtClean="0">
                <a:solidFill>
                  <a:schemeClr val="tx1"/>
                </a:solidFill>
                <a:latin typeface="+mn-lt"/>
                <a:ea typeface="+mn-ea"/>
                <a:cs typeface="+mn-cs"/>
              </a:rPr>
              <a:t>?Does my data</a:t>
            </a:r>
            <a:r>
              <a:rPr lang="en-US" sz="1200" kern="1200" baseline="0" dirty="0" smtClean="0">
                <a:solidFill>
                  <a:schemeClr val="tx1"/>
                </a:solidFill>
                <a:latin typeface="+mn-lt"/>
                <a:ea typeface="+mn-ea"/>
                <a:cs typeface="+mn-cs"/>
              </a:rPr>
              <a:t> make sense?</a:t>
            </a:r>
          </a:p>
          <a:p>
            <a:pPr marL="1143000" lvl="2" indent="-228600">
              <a:spcBef>
                <a:spcPct val="50000"/>
              </a:spcBef>
              <a:buNone/>
            </a:pPr>
            <a:r>
              <a:rPr lang="en-US" sz="1200" kern="1200" baseline="0" dirty="0" smtClean="0">
                <a:solidFill>
                  <a:schemeClr val="tx1"/>
                </a:solidFill>
                <a:latin typeface="+mn-lt"/>
                <a:ea typeface="+mn-ea"/>
                <a:cs typeface="+mn-cs"/>
              </a:rPr>
              <a:t>? Do my numbers and dollars appear reasonable?</a:t>
            </a:r>
          </a:p>
          <a:p>
            <a:pPr marL="1143000" lvl="2" indent="-228600">
              <a:spcBef>
                <a:spcPct val="50000"/>
              </a:spcBef>
              <a:buNone/>
            </a:pPr>
            <a:r>
              <a:rPr lang="en-US" sz="1200" kern="1200" baseline="0" dirty="0" smtClean="0">
                <a:solidFill>
                  <a:schemeClr val="tx1"/>
                </a:solidFill>
                <a:latin typeface="+mn-lt"/>
                <a:ea typeface="+mn-ea"/>
                <a:cs typeface="+mn-cs"/>
              </a:rPr>
              <a:t>? Am I providing my customers with the services they want?</a:t>
            </a:r>
          </a:p>
          <a:p>
            <a:pPr marL="1143000" lvl="2" indent="-228600">
              <a:spcBef>
                <a:spcPct val="50000"/>
              </a:spcBef>
              <a:buNone/>
            </a:pPr>
            <a:r>
              <a:rPr lang="en-US" sz="1200" kern="1200" baseline="0" dirty="0" smtClean="0">
                <a:solidFill>
                  <a:schemeClr val="tx1"/>
                </a:solidFill>
                <a:latin typeface="+mn-lt"/>
                <a:ea typeface="+mn-ea"/>
                <a:cs typeface="+mn-cs"/>
              </a:rPr>
              <a:t>? Am I providing my customers with the level of service(s) they want and deserve?</a:t>
            </a:r>
          </a:p>
          <a:p>
            <a:pPr marL="1143000" lvl="2" indent="-228600">
              <a:spcBef>
                <a:spcPct val="50000"/>
              </a:spcBef>
              <a:buNone/>
            </a:pPr>
            <a:r>
              <a:rPr lang="en-US" sz="1200" kern="1200" baseline="0" dirty="0" smtClean="0">
                <a:solidFill>
                  <a:schemeClr val="tx1"/>
                </a:solidFill>
                <a:latin typeface="+mn-lt"/>
                <a:ea typeface="+mn-ea"/>
                <a:cs typeface="+mn-cs"/>
              </a:rPr>
              <a:t>? Are my assumptions based on data and are they reasonable?</a:t>
            </a:r>
          </a:p>
          <a:p>
            <a:pPr marL="1143000" lvl="2" indent="-228600">
              <a:spcBef>
                <a:spcPct val="50000"/>
              </a:spcBef>
              <a:buNone/>
            </a:pPr>
            <a:r>
              <a:rPr lang="en-US" sz="1200" kern="1200" baseline="0" dirty="0" smtClean="0">
                <a:solidFill>
                  <a:schemeClr val="tx1"/>
                </a:solidFill>
                <a:latin typeface="+mn-lt"/>
                <a:ea typeface="+mn-ea"/>
                <a:cs typeface="+mn-cs"/>
              </a:rPr>
              <a:t>? Can I live up to my projections?</a:t>
            </a:r>
          </a:p>
          <a:p>
            <a:pPr marL="1143000" lvl="2" indent="-228600">
              <a:spcBef>
                <a:spcPct val="50000"/>
              </a:spcBef>
              <a:buNone/>
            </a:pPr>
            <a:endParaRPr lang="en-US" sz="1200" kern="1200" baseline="0" dirty="0" smtClean="0">
              <a:solidFill>
                <a:schemeClr val="tx1"/>
              </a:solidFill>
              <a:latin typeface="+mn-lt"/>
              <a:ea typeface="+mn-ea"/>
              <a:cs typeface="+mn-cs"/>
            </a:endParaRPr>
          </a:p>
          <a:p>
            <a:pPr marL="1143000" lvl="2" indent="-228600">
              <a:spcBef>
                <a:spcPct val="50000"/>
              </a:spcBef>
              <a:buNone/>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pPr/>
              <a:t>147</a:t>
            </a:fld>
            <a:endParaRPr lang="en-US"/>
          </a:p>
        </p:txBody>
      </p:sp>
    </p:spTree>
    <p:extLst>
      <p:ext uri="{BB962C8B-B14F-4D97-AF65-F5344CB8AC3E}">
        <p14:creationId xmlns:p14="http://schemas.microsoft.com/office/powerpoint/2010/main" val="365626501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1160463"/>
            <a:ext cx="4178300" cy="3133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pPr/>
              <a:t>148</a:t>
            </a:fld>
            <a:endParaRPr lang="en-US"/>
          </a:p>
        </p:txBody>
      </p:sp>
    </p:spTree>
    <p:extLst>
      <p:ext uri="{BB962C8B-B14F-4D97-AF65-F5344CB8AC3E}">
        <p14:creationId xmlns:p14="http://schemas.microsoft.com/office/powerpoint/2010/main" val="169928915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1160463"/>
            <a:ext cx="4178300" cy="3133725"/>
          </a:xfrm>
        </p:spPr>
      </p:sp>
      <p:sp>
        <p:nvSpPr>
          <p:cNvPr id="3" name="Notes Placeholder 2"/>
          <p:cNvSpPr>
            <a:spLocks noGrp="1"/>
          </p:cNvSpPr>
          <p:nvPr>
            <p:ph type="body" idx="1"/>
          </p:nvPr>
        </p:nvSpPr>
        <p:spPr/>
        <p:txBody>
          <a:bodyPr>
            <a:normAutofit/>
          </a:bodyPr>
          <a:lstStyle/>
          <a:p>
            <a:endParaRPr lang="en-US" baseline="0" dirty="0" smtClean="0">
              <a:solidFill>
                <a:srgbClr val="FF0000"/>
              </a:solidFill>
            </a:endParaRPr>
          </a:p>
        </p:txBody>
      </p:sp>
      <p:sp>
        <p:nvSpPr>
          <p:cNvPr id="4" name="Slide Number Placeholder 3"/>
          <p:cNvSpPr>
            <a:spLocks noGrp="1"/>
          </p:cNvSpPr>
          <p:nvPr>
            <p:ph type="sldNum" sz="quarter" idx="10"/>
          </p:nvPr>
        </p:nvSpPr>
        <p:spPr/>
        <p:txBody>
          <a:bodyPr/>
          <a:lstStyle/>
          <a:p>
            <a:fld id="{893B0CF2-7F87-4E02-A248-870047730F99}" type="slidenum">
              <a:rPr lang="en-US" smtClean="0"/>
              <a:pPr/>
              <a:t>150</a:t>
            </a:fld>
            <a:endParaRPr lang="en-US"/>
          </a:p>
        </p:txBody>
      </p:sp>
    </p:spTree>
    <p:extLst>
      <p:ext uri="{BB962C8B-B14F-4D97-AF65-F5344CB8AC3E}">
        <p14:creationId xmlns:p14="http://schemas.microsoft.com/office/powerpoint/2010/main" val="276726576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1788" indent="-228600">
              <a:defRPr>
                <a:solidFill>
                  <a:schemeClr val="tx1"/>
                </a:solidFill>
                <a:latin typeface="Palatino Linotype" panose="02040502050505030304" pitchFamily="18" charset="0"/>
              </a:defRPr>
            </a:lvl4pPr>
            <a:lvl5pPr marL="2058988" indent="-228600">
              <a:defRPr>
                <a:solidFill>
                  <a:schemeClr val="tx1"/>
                </a:solidFill>
                <a:latin typeface="Palatino Linotype" panose="02040502050505030304" pitchFamily="18" charset="0"/>
              </a:defRPr>
            </a:lvl5pPr>
            <a:lvl6pPr marL="2516188" indent="-228600" eaLnBrk="0" fontAlgn="base" hangingPunct="0">
              <a:spcBef>
                <a:spcPct val="0"/>
              </a:spcBef>
              <a:spcAft>
                <a:spcPct val="0"/>
              </a:spcAft>
              <a:defRPr>
                <a:solidFill>
                  <a:schemeClr val="tx1"/>
                </a:solidFill>
                <a:latin typeface="Palatino Linotype" panose="02040502050505030304" pitchFamily="18" charset="0"/>
              </a:defRPr>
            </a:lvl6pPr>
            <a:lvl7pPr marL="2973388" indent="-228600" eaLnBrk="0" fontAlgn="base" hangingPunct="0">
              <a:spcBef>
                <a:spcPct val="0"/>
              </a:spcBef>
              <a:spcAft>
                <a:spcPct val="0"/>
              </a:spcAft>
              <a:defRPr>
                <a:solidFill>
                  <a:schemeClr val="tx1"/>
                </a:solidFill>
                <a:latin typeface="Palatino Linotype" panose="02040502050505030304" pitchFamily="18" charset="0"/>
              </a:defRPr>
            </a:lvl7pPr>
            <a:lvl8pPr marL="3430588" indent="-228600" eaLnBrk="0" fontAlgn="base" hangingPunct="0">
              <a:spcBef>
                <a:spcPct val="0"/>
              </a:spcBef>
              <a:spcAft>
                <a:spcPct val="0"/>
              </a:spcAft>
              <a:defRPr>
                <a:solidFill>
                  <a:schemeClr val="tx1"/>
                </a:solidFill>
                <a:latin typeface="Palatino Linotype" panose="02040502050505030304" pitchFamily="18" charset="0"/>
              </a:defRPr>
            </a:lvl8pPr>
            <a:lvl9pPr marL="3887788"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62A1107D-4D67-4989-8032-4B069892B860}" type="slidenum">
              <a:rPr lang="en-US" altLang="en-US" smtClean="0">
                <a:latin typeface="Calibri" panose="020F0502020204030204" pitchFamily="34" charset="0"/>
              </a:rPr>
              <a:pPr fontAlgn="base">
                <a:spcBef>
                  <a:spcPct val="0"/>
                </a:spcBef>
                <a:spcAft>
                  <a:spcPct val="0"/>
                </a:spcAft>
              </a:pPr>
              <a:t>151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678476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0"/>
              </a:spcAft>
              <a:defRPr/>
            </a:pPr>
            <a:r>
              <a:rPr lang="en-US" sz="1000" dirty="0" smtClean="0">
                <a:latin typeface="Arial" pitchFamily="34" charset="0"/>
              </a:rPr>
              <a:t>Nonappropriated Funds:</a:t>
            </a:r>
          </a:p>
          <a:p>
            <a:pPr lvl="1" eaLnBrk="1" fontAlgn="auto" hangingPunct="1">
              <a:spcBef>
                <a:spcPts val="0"/>
              </a:spcBef>
              <a:spcAft>
                <a:spcPts val="0"/>
              </a:spcAft>
              <a:defRPr/>
            </a:pPr>
            <a:r>
              <a:rPr lang="en-US" sz="1000" dirty="0" smtClean="0">
                <a:latin typeface="Arial" pitchFamily="34" charset="0"/>
              </a:rPr>
              <a:t>Cash and other assets received from sources other than funds appropriated by congress. They are normally predominantly locally generated.  </a:t>
            </a:r>
          </a:p>
          <a:p>
            <a:pPr lvl="1" eaLnBrk="1" fontAlgn="auto" hangingPunct="1">
              <a:spcBef>
                <a:spcPts val="0"/>
              </a:spcBef>
              <a:spcAft>
                <a:spcPts val="0"/>
              </a:spcAft>
              <a:defRPr/>
            </a:pPr>
            <a:r>
              <a:rPr lang="en-US" sz="1000" dirty="0" smtClean="0">
                <a:latin typeface="Arial" pitchFamily="34" charset="0"/>
              </a:rPr>
              <a:t>NAFs are government funds used for the collective benefit of those who utilize the programs MWR offers.  </a:t>
            </a:r>
          </a:p>
          <a:p>
            <a:pPr lvl="1" eaLnBrk="1" fontAlgn="auto" hangingPunct="1">
              <a:spcBef>
                <a:spcPts val="0"/>
              </a:spcBef>
              <a:spcAft>
                <a:spcPts val="0"/>
              </a:spcAft>
              <a:defRPr/>
            </a:pPr>
            <a:r>
              <a:rPr lang="en-US" sz="1000" dirty="0" smtClean="0">
                <a:latin typeface="Arial" pitchFamily="34" charset="0"/>
              </a:rPr>
              <a:t>NAFs are separate and apart from funds on the books of the Treasurer of The United States.</a:t>
            </a:r>
          </a:p>
          <a:p>
            <a:pPr lvl="1" eaLnBrk="1" fontAlgn="auto" hangingPunct="1">
              <a:spcBef>
                <a:spcPts val="0"/>
              </a:spcBef>
              <a:spcAft>
                <a:spcPts val="0"/>
              </a:spcAft>
              <a:defRPr/>
            </a:pPr>
            <a:r>
              <a:rPr lang="en-US" sz="1000" dirty="0" smtClean="0">
                <a:latin typeface="Arial" pitchFamily="34" charset="0"/>
              </a:rPr>
              <a:t>Money collected for goods and services offered to authorized patrons (See AR 215-1, Sec 6-2 or Table 6-1, page 19). </a:t>
            </a:r>
            <a:r>
              <a:rPr lang="en-US" sz="1000" i="1" dirty="0" smtClean="0">
                <a:latin typeface="Arial" pitchFamily="34" charset="0"/>
              </a:rPr>
              <a:t>We have 30 categories of authorized patrons. GC determines who gets service.  Generate between $800-$900 M in yearly revenues.  </a:t>
            </a:r>
            <a:endParaRPr lang="en-US" sz="1000" dirty="0" smtClean="0">
              <a:latin typeface="Arial" pitchFamily="34" charset="0"/>
            </a:endParaRPr>
          </a:p>
          <a:p>
            <a:pPr lvl="1" eaLnBrk="1" fontAlgn="auto" hangingPunct="1">
              <a:spcBef>
                <a:spcPts val="0"/>
              </a:spcBef>
              <a:spcAft>
                <a:spcPts val="0"/>
              </a:spcAft>
              <a:defRPr/>
            </a:pPr>
            <a:r>
              <a:rPr lang="en-US" sz="1000" dirty="0" smtClean="0">
                <a:latin typeface="Arial" pitchFamily="34" charset="0"/>
              </a:rPr>
              <a:t>NAF Instrumentalities are:</a:t>
            </a:r>
          </a:p>
          <a:p>
            <a:pPr eaLnBrk="1" fontAlgn="auto" hangingPunct="1">
              <a:spcBef>
                <a:spcPts val="0"/>
              </a:spcBef>
              <a:spcAft>
                <a:spcPts val="0"/>
              </a:spcAft>
              <a:defRPr/>
            </a:pPr>
            <a:r>
              <a:rPr lang="en-US" sz="1000" i="1" dirty="0" smtClean="0">
                <a:latin typeface="Arial" pitchFamily="34" charset="0"/>
              </a:rPr>
              <a:t>A </a:t>
            </a:r>
            <a:r>
              <a:rPr lang="en-US" sz="1000" i="1" dirty="0" err="1" smtClean="0">
                <a:latin typeface="Arial" pitchFamily="34" charset="0"/>
              </a:rPr>
              <a:t>DoD</a:t>
            </a:r>
            <a:r>
              <a:rPr lang="en-US" sz="1000" i="1" dirty="0" smtClean="0">
                <a:latin typeface="Arial" pitchFamily="34" charset="0"/>
              </a:rPr>
              <a:t> Organizational Entity Which:</a:t>
            </a:r>
          </a:p>
          <a:p>
            <a:pPr eaLnBrk="1" fontAlgn="auto" hangingPunct="1">
              <a:spcBef>
                <a:spcPts val="0"/>
              </a:spcBef>
              <a:spcAft>
                <a:spcPts val="0"/>
              </a:spcAft>
              <a:buFont typeface="Monotype Sorts" pitchFamily="2" charset="2"/>
              <a:buChar char=" "/>
              <a:defRPr/>
            </a:pPr>
            <a:r>
              <a:rPr lang="en-US" sz="1000" dirty="0" smtClean="0">
                <a:latin typeface="Arial" pitchFamily="34" charset="0"/>
              </a:rPr>
              <a:t>Performs An Essential Government Function.  Assists in recruiting and retention, adds to QOL.</a:t>
            </a:r>
          </a:p>
          <a:p>
            <a:pPr eaLnBrk="1" fontAlgn="auto" hangingPunct="1">
              <a:spcBef>
                <a:spcPts val="0"/>
              </a:spcBef>
              <a:spcAft>
                <a:spcPts val="0"/>
              </a:spcAft>
              <a:buFont typeface="Monotype Sorts" pitchFamily="2" charset="2"/>
              <a:buChar char=" "/>
              <a:defRPr/>
            </a:pPr>
            <a:r>
              <a:rPr lang="en-US" sz="1000" dirty="0" smtClean="0">
                <a:latin typeface="Arial" pitchFamily="34" charset="0"/>
              </a:rPr>
              <a:t>Acts In Its Own Name To Provide MWR Programs.</a:t>
            </a:r>
          </a:p>
          <a:p>
            <a:pPr eaLnBrk="1" fontAlgn="auto" hangingPunct="1">
              <a:spcBef>
                <a:spcPts val="0"/>
              </a:spcBef>
              <a:spcAft>
                <a:spcPts val="0"/>
              </a:spcAft>
              <a:buFont typeface="Monotype Sorts" pitchFamily="2" charset="2"/>
              <a:buChar char=" "/>
              <a:defRPr/>
            </a:pPr>
            <a:r>
              <a:rPr lang="en-US" sz="1000" dirty="0" smtClean="0">
                <a:latin typeface="Arial" pitchFamily="34" charset="0"/>
              </a:rPr>
              <a:t>Maintains Custody Of And Control Over Nonappropriated Funds. (Fund Manager) AR 215-1, Sec 5-6.</a:t>
            </a:r>
          </a:p>
          <a:p>
            <a:pPr eaLnBrk="1" fontAlgn="auto" hangingPunct="1">
              <a:spcBef>
                <a:spcPts val="0"/>
              </a:spcBef>
              <a:spcAft>
                <a:spcPts val="0"/>
              </a:spcAft>
              <a:buFont typeface="Monotype Sorts" pitchFamily="2" charset="2"/>
              <a:buChar char=" "/>
              <a:defRPr/>
            </a:pPr>
            <a:r>
              <a:rPr lang="en-US" sz="1000" dirty="0" smtClean="0">
                <a:latin typeface="Arial" pitchFamily="34" charset="0"/>
              </a:rPr>
              <a:t>NAFI’s Not Incorporated Under The Laws Of Any State.</a:t>
            </a:r>
          </a:p>
          <a:p>
            <a:pPr eaLnBrk="1" fontAlgn="auto" hangingPunct="1">
              <a:spcBef>
                <a:spcPts val="0"/>
              </a:spcBef>
              <a:spcAft>
                <a:spcPts val="0"/>
              </a:spcAft>
              <a:buFont typeface="Monotype Sorts" pitchFamily="2" charset="2"/>
              <a:buChar char=" "/>
              <a:defRPr/>
            </a:pPr>
            <a:r>
              <a:rPr lang="en-US" sz="1000" dirty="0" smtClean="0">
                <a:latin typeface="Arial" pitchFamily="34" charset="0"/>
              </a:rPr>
              <a:t>Enjoy The Legal Status Of An Instrumentality Of The United States. AR 215-1, Sec. 3-1.</a:t>
            </a:r>
          </a:p>
          <a:p>
            <a:pPr eaLnBrk="1" fontAlgn="auto" hangingPunct="1">
              <a:spcBef>
                <a:spcPts val="0"/>
              </a:spcBef>
              <a:spcAft>
                <a:spcPts val="0"/>
              </a:spcAft>
              <a:buFont typeface="Monotype Sorts" pitchFamily="2" charset="2"/>
              <a:buChar char=" "/>
              <a:defRPr/>
            </a:pPr>
            <a:r>
              <a:rPr lang="en-US" sz="1000" dirty="0" smtClean="0">
                <a:latin typeface="Arial" pitchFamily="34" charset="0"/>
              </a:rPr>
              <a:t>Tax Exempt.</a:t>
            </a:r>
          </a:p>
          <a:p>
            <a:pPr eaLnBrk="1" fontAlgn="auto" hangingPunct="1">
              <a:spcBef>
                <a:spcPts val="0"/>
              </a:spcBef>
              <a:spcAft>
                <a:spcPts val="0"/>
              </a:spcAft>
              <a:buFont typeface="Monotype Sorts" pitchFamily="2" charset="2"/>
              <a:buChar char=" "/>
              <a:defRPr/>
            </a:pPr>
            <a:r>
              <a:rPr lang="en-US" sz="1000" dirty="0" smtClean="0">
                <a:latin typeface="Arial" pitchFamily="34" charset="0"/>
              </a:rPr>
              <a:t>MWR not the only NAFI on installation – Sunday collections in military chapels deposited into Chaplains’ Funds, Billeting/Lodging separate from MWR, etc.  We don’t share our $ with them, and they don’t share with us.  See AR 215-1, Sec. 4-8 page 8 for additional supplemental mission NAFIs.</a:t>
            </a:r>
          </a:p>
          <a:p>
            <a:pPr eaLnBrk="1" fontAlgn="auto" hangingPunct="1">
              <a:spcBef>
                <a:spcPts val="0"/>
              </a:spcBef>
              <a:spcAft>
                <a:spcPts val="0"/>
              </a:spcAft>
              <a:buFont typeface="Monotype Sorts" pitchFamily="2" charset="2"/>
              <a:buChar char=" "/>
              <a:defRPr/>
            </a:pPr>
            <a:endParaRPr lang="en-US" sz="1000" dirty="0" smtClean="0">
              <a:latin typeface="Arial" pitchFamily="34" charset="0"/>
            </a:endParaRPr>
          </a:p>
          <a:p>
            <a:pPr eaLnBrk="1" fontAlgn="auto" hangingPunct="1">
              <a:spcBef>
                <a:spcPts val="0"/>
              </a:spcBef>
              <a:spcAft>
                <a:spcPts val="0"/>
              </a:spcAft>
              <a:buFont typeface="Monotype Sorts" pitchFamily="2" charset="2"/>
              <a:buChar char=" "/>
              <a:defRPr/>
            </a:pPr>
            <a:r>
              <a:rPr lang="en-US" sz="1000" dirty="0" smtClean="0">
                <a:latin typeface="Arial" pitchFamily="34" charset="0"/>
              </a:rPr>
              <a:t>Supplemental Mission NAF accounts, see AR 215-1, Sec 4-7, page 7.</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31A09EBA-2B53-467E-BED8-A40AA636358B}" type="slidenum">
              <a:rPr lang="en-US" altLang="en-US" smtClean="0">
                <a:latin typeface="Calibri" panose="020F0502020204030204" pitchFamily="34" charset="0"/>
              </a:rPr>
              <a:pPr fontAlgn="base">
                <a:spcBef>
                  <a:spcPct val="0"/>
                </a:spcBef>
                <a:spcAft>
                  <a:spcPct val="0"/>
                </a:spcAft>
              </a:pPr>
              <a:t>28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586843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34A726AD-5AB9-4A34-9BFC-360EDE2B160F}" type="slidenum">
              <a:rPr lang="en-US" altLang="en-US" smtClean="0">
                <a:latin typeface="Calibri" panose="020F0502020204030204" pitchFamily="34" charset="0"/>
              </a:rPr>
              <a:pPr fontAlgn="base">
                <a:spcBef>
                  <a:spcPct val="0"/>
                </a:spcBef>
                <a:spcAft>
                  <a:spcPct val="0"/>
                </a:spcAft>
              </a:pPr>
              <a:t>29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990309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53F93432-93B8-47F2-80A0-2F719839A382}" type="slidenum">
              <a:rPr lang="en-US" altLang="en-US" smtClean="0">
                <a:latin typeface="Calibri" panose="020F0502020204030204" pitchFamily="34" charset="0"/>
              </a:rPr>
              <a:pPr fontAlgn="base">
                <a:spcBef>
                  <a:spcPct val="0"/>
                </a:spcBef>
                <a:spcAft>
                  <a:spcPct val="0"/>
                </a:spcAft>
              </a:pPr>
              <a:t>31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160634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16F177D5-CC6A-40C3-8F2E-C65A28A804E5}" type="slidenum">
              <a:rPr lang="en-US" altLang="en-US" smtClean="0">
                <a:latin typeface="Calibri" panose="020F0502020204030204" pitchFamily="34" charset="0"/>
              </a:rPr>
              <a:pPr fontAlgn="base">
                <a:spcBef>
                  <a:spcPct val="0"/>
                </a:spcBef>
                <a:spcAft>
                  <a:spcPct val="0"/>
                </a:spcAft>
              </a:pPr>
              <a:t>33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002452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Will have Fund Manager for IMWRF whose responsibilities are as you see here.  </a:t>
            </a:r>
          </a:p>
          <a:p>
            <a:pPr eaLnBrk="1" hangingPunct="1">
              <a:spcBef>
                <a:spcPct val="0"/>
              </a:spcBef>
            </a:pPr>
            <a:endParaRPr lang="en-US" altLang="en-US" smtClean="0"/>
          </a:p>
          <a:p>
            <a:pPr eaLnBrk="1" hangingPunct="1">
              <a:spcBef>
                <a:spcPct val="0"/>
              </a:spcBef>
            </a:pPr>
            <a:r>
              <a:rPr lang="en-US" altLang="en-US" smtClean="0"/>
              <a:t>Monitors MWR activities for regulatory compliance, especially regarding internal controls (</a:t>
            </a:r>
            <a:r>
              <a:rPr lang="en-US" altLang="en-US" i="1" smtClean="0"/>
              <a:t>Cash Control System, Retail Sales Accountability, Physical Security</a:t>
            </a:r>
            <a:r>
              <a:rPr lang="en-US" altLang="en-US" smtClean="0"/>
              <a:t>).  </a:t>
            </a:r>
          </a:p>
          <a:p>
            <a:pPr eaLnBrk="1" hangingPunct="1">
              <a:spcBef>
                <a:spcPct val="0"/>
              </a:spcBef>
            </a:pPr>
            <a:r>
              <a:rPr lang="en-US" altLang="en-US" smtClean="0"/>
              <a:t>They ensure a series of checks and balances/ separation of duties are in place and functioning.     </a:t>
            </a:r>
          </a:p>
          <a:p>
            <a:pPr eaLnBrk="1" hangingPunct="1">
              <a:spcBef>
                <a:spcPct val="0"/>
              </a:spcBef>
            </a:pPr>
            <a:endParaRPr lang="en-US" altLang="en-US" smtClean="0"/>
          </a:p>
          <a:p>
            <a:pPr eaLnBrk="1" hangingPunct="1">
              <a:spcBef>
                <a:spcPct val="0"/>
              </a:spcBef>
            </a:pPr>
            <a:r>
              <a:rPr lang="en-US" altLang="en-US" smtClean="0"/>
              <a:t>The volume of cash transactions is how NAF is different than APF.  Unrecorded cash is easy to steal, this is why NAF puts such a great emphasis on capturing a record of cash as it is received.    </a:t>
            </a:r>
          </a:p>
          <a:p>
            <a:pPr eaLnBrk="1" hangingPunct="1">
              <a:spcBef>
                <a:spcPct val="0"/>
              </a:spcBef>
            </a:pPr>
            <a:endParaRPr lang="en-US" altLang="en-US" smtClean="0"/>
          </a:p>
          <a:p>
            <a:pPr eaLnBrk="1" hangingPunct="1">
              <a:spcBef>
                <a:spcPct val="0"/>
              </a:spcBef>
            </a:pPr>
            <a:r>
              <a:rPr lang="en-US" altLang="en-US" smtClean="0"/>
              <a:t>In our scenario example for Bowling:</a:t>
            </a:r>
          </a:p>
          <a:p>
            <a:pPr eaLnBrk="1" hangingPunct="1">
              <a:spcBef>
                <a:spcPct val="0"/>
              </a:spcBef>
            </a:pPr>
            <a:r>
              <a:rPr lang="en-US" altLang="en-US" smtClean="0"/>
              <a:t>Garrison/Installation: QE (Ft. Greely)</a:t>
            </a:r>
          </a:p>
          <a:p>
            <a:pPr eaLnBrk="1" hangingPunct="1">
              <a:spcBef>
                <a:spcPct val="0"/>
              </a:spcBef>
            </a:pPr>
            <a:r>
              <a:rPr lang="en-US" altLang="en-US" smtClean="0"/>
              <a:t>Fund: 1 (Why??)</a:t>
            </a:r>
          </a:p>
          <a:p>
            <a:pPr eaLnBrk="1" hangingPunct="1">
              <a:spcBef>
                <a:spcPct val="0"/>
              </a:spcBef>
            </a:pPr>
            <a:r>
              <a:rPr lang="en-US" altLang="en-US" smtClean="0"/>
              <a:t>Program Code: KA (because it is a 16 lane or less center)</a:t>
            </a:r>
          </a:p>
          <a:p>
            <a:pPr eaLnBrk="1" hangingPunct="1">
              <a:spcBef>
                <a:spcPct val="0"/>
              </a:spcBef>
            </a:pPr>
            <a:r>
              <a:rPr lang="en-US" altLang="en-US" smtClean="0"/>
              <a:t>Location Code: ??</a:t>
            </a:r>
          </a:p>
          <a:p>
            <a:pPr eaLnBrk="1" hangingPunct="1">
              <a:spcBef>
                <a:spcPct val="0"/>
              </a:spcBef>
            </a:pPr>
            <a:r>
              <a:rPr lang="en-US" altLang="en-US" smtClean="0"/>
              <a:t>Department Code: 45 Lane Operations, G1 Admin, C1 Vending, E1 Bingo, 14 snack bar, etc.  </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1788" indent="-228600">
              <a:defRPr>
                <a:solidFill>
                  <a:schemeClr val="tx1"/>
                </a:solidFill>
                <a:latin typeface="Palatino Linotype" panose="02040502050505030304" pitchFamily="18" charset="0"/>
              </a:defRPr>
            </a:lvl4pPr>
            <a:lvl5pPr marL="2058988" indent="-228600">
              <a:defRPr>
                <a:solidFill>
                  <a:schemeClr val="tx1"/>
                </a:solidFill>
                <a:latin typeface="Palatino Linotype" panose="02040502050505030304" pitchFamily="18" charset="0"/>
              </a:defRPr>
            </a:lvl5pPr>
            <a:lvl6pPr marL="2516188" indent="-228600" eaLnBrk="0" fontAlgn="base" hangingPunct="0">
              <a:spcBef>
                <a:spcPct val="0"/>
              </a:spcBef>
              <a:spcAft>
                <a:spcPct val="0"/>
              </a:spcAft>
              <a:defRPr>
                <a:solidFill>
                  <a:schemeClr val="tx1"/>
                </a:solidFill>
                <a:latin typeface="Palatino Linotype" panose="02040502050505030304" pitchFamily="18" charset="0"/>
              </a:defRPr>
            </a:lvl6pPr>
            <a:lvl7pPr marL="2973388" indent="-228600" eaLnBrk="0" fontAlgn="base" hangingPunct="0">
              <a:spcBef>
                <a:spcPct val="0"/>
              </a:spcBef>
              <a:spcAft>
                <a:spcPct val="0"/>
              </a:spcAft>
              <a:defRPr>
                <a:solidFill>
                  <a:schemeClr val="tx1"/>
                </a:solidFill>
                <a:latin typeface="Palatino Linotype" panose="02040502050505030304" pitchFamily="18" charset="0"/>
              </a:defRPr>
            </a:lvl7pPr>
            <a:lvl8pPr marL="3430588" indent="-228600" eaLnBrk="0" fontAlgn="base" hangingPunct="0">
              <a:spcBef>
                <a:spcPct val="0"/>
              </a:spcBef>
              <a:spcAft>
                <a:spcPct val="0"/>
              </a:spcAft>
              <a:defRPr>
                <a:solidFill>
                  <a:schemeClr val="tx1"/>
                </a:solidFill>
                <a:latin typeface="Palatino Linotype" panose="02040502050505030304" pitchFamily="18" charset="0"/>
              </a:defRPr>
            </a:lvl8pPr>
            <a:lvl9pPr marL="3887788"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475EEDE9-3865-4A59-9C09-7C530CAFB05C}" type="slidenum">
              <a:rPr lang="en-US" altLang="en-US" smtClean="0">
                <a:latin typeface="Calibri" panose="020F0502020204030204" pitchFamily="34" charset="0"/>
              </a:rPr>
              <a:pPr fontAlgn="base">
                <a:spcBef>
                  <a:spcPct val="0"/>
                </a:spcBef>
                <a:spcAft>
                  <a:spcPct val="0"/>
                </a:spcAft>
              </a:pPr>
              <a:t>38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210467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Will have Fund Manager for IMWRF whose responsibilities are as you see here.  </a:t>
            </a:r>
          </a:p>
          <a:p>
            <a:pPr eaLnBrk="1" hangingPunct="1">
              <a:spcBef>
                <a:spcPct val="0"/>
              </a:spcBef>
            </a:pPr>
            <a:endParaRPr lang="en-US" altLang="en-US" dirty="0" smtClean="0"/>
          </a:p>
          <a:p>
            <a:pPr eaLnBrk="1" hangingPunct="1">
              <a:spcBef>
                <a:spcPct val="0"/>
              </a:spcBef>
            </a:pPr>
            <a:r>
              <a:rPr lang="en-US" altLang="en-US" dirty="0" smtClean="0"/>
              <a:t>Monitors MWR activities for regulatory compliance, especially regarding internal controls (</a:t>
            </a:r>
            <a:r>
              <a:rPr lang="en-US" altLang="en-US" i="1" dirty="0" smtClean="0"/>
              <a:t>Cash Control System, Retail Sales Accountability, Physical Security</a:t>
            </a:r>
            <a:r>
              <a:rPr lang="en-US" altLang="en-US" dirty="0" smtClean="0"/>
              <a:t>).  </a:t>
            </a:r>
          </a:p>
          <a:p>
            <a:pPr eaLnBrk="1" hangingPunct="1">
              <a:spcBef>
                <a:spcPct val="0"/>
              </a:spcBef>
            </a:pPr>
            <a:r>
              <a:rPr lang="en-US" altLang="en-US" dirty="0" smtClean="0"/>
              <a:t>They ensure a series of checks and balances/ separation of duties are in place and functioning.     </a:t>
            </a:r>
          </a:p>
          <a:p>
            <a:pPr eaLnBrk="1" hangingPunct="1">
              <a:spcBef>
                <a:spcPct val="0"/>
              </a:spcBef>
            </a:pPr>
            <a:endParaRPr lang="en-US" altLang="en-US" dirty="0" smtClean="0"/>
          </a:p>
          <a:p>
            <a:pPr eaLnBrk="1" hangingPunct="1">
              <a:spcBef>
                <a:spcPct val="0"/>
              </a:spcBef>
            </a:pPr>
            <a:r>
              <a:rPr lang="en-US" altLang="en-US" dirty="0" smtClean="0"/>
              <a:t>The volume of cash transactions is how NAF is different than APF.  Unrecorded cash is easy to steal, this is why NAF puts such a great emphasis on capturing a record of cash as it is received.    </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1788" indent="-228600">
              <a:defRPr>
                <a:solidFill>
                  <a:schemeClr val="tx1"/>
                </a:solidFill>
                <a:latin typeface="Palatino Linotype" panose="02040502050505030304" pitchFamily="18" charset="0"/>
              </a:defRPr>
            </a:lvl4pPr>
            <a:lvl5pPr marL="2058988" indent="-228600">
              <a:defRPr>
                <a:solidFill>
                  <a:schemeClr val="tx1"/>
                </a:solidFill>
                <a:latin typeface="Palatino Linotype" panose="02040502050505030304" pitchFamily="18" charset="0"/>
              </a:defRPr>
            </a:lvl5pPr>
            <a:lvl6pPr marL="2516188" indent="-228600" eaLnBrk="0" fontAlgn="base" hangingPunct="0">
              <a:spcBef>
                <a:spcPct val="0"/>
              </a:spcBef>
              <a:spcAft>
                <a:spcPct val="0"/>
              </a:spcAft>
              <a:defRPr>
                <a:solidFill>
                  <a:schemeClr val="tx1"/>
                </a:solidFill>
                <a:latin typeface="Palatino Linotype" panose="02040502050505030304" pitchFamily="18" charset="0"/>
              </a:defRPr>
            </a:lvl6pPr>
            <a:lvl7pPr marL="2973388" indent="-228600" eaLnBrk="0" fontAlgn="base" hangingPunct="0">
              <a:spcBef>
                <a:spcPct val="0"/>
              </a:spcBef>
              <a:spcAft>
                <a:spcPct val="0"/>
              </a:spcAft>
              <a:defRPr>
                <a:solidFill>
                  <a:schemeClr val="tx1"/>
                </a:solidFill>
                <a:latin typeface="Palatino Linotype" panose="02040502050505030304" pitchFamily="18" charset="0"/>
              </a:defRPr>
            </a:lvl7pPr>
            <a:lvl8pPr marL="3430588" indent="-228600" eaLnBrk="0" fontAlgn="base" hangingPunct="0">
              <a:spcBef>
                <a:spcPct val="0"/>
              </a:spcBef>
              <a:spcAft>
                <a:spcPct val="0"/>
              </a:spcAft>
              <a:defRPr>
                <a:solidFill>
                  <a:schemeClr val="tx1"/>
                </a:solidFill>
                <a:latin typeface="Palatino Linotype" panose="02040502050505030304" pitchFamily="18" charset="0"/>
              </a:defRPr>
            </a:lvl8pPr>
            <a:lvl9pPr marL="3887788"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5CAB9BD2-7C07-4248-B9C7-01CD234079FF}" type="slidenum">
              <a:rPr lang="en-US" altLang="en-US" smtClean="0">
                <a:latin typeface="Calibri" panose="020F0502020204030204" pitchFamily="34" charset="0"/>
              </a:rPr>
              <a:pPr fontAlgn="base">
                <a:spcBef>
                  <a:spcPct val="0"/>
                </a:spcBef>
                <a:spcAft>
                  <a:spcPct val="0"/>
                </a:spcAft>
              </a:pPr>
              <a:t>39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094511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0"/>
              </a:spcAft>
              <a:defRPr/>
            </a:pPr>
            <a:r>
              <a:rPr lang="en-US" sz="1000" dirty="0">
                <a:latin typeface="Arial" pitchFamily="34" charset="0"/>
              </a:rPr>
              <a:t>Nonappropriated Funds:</a:t>
            </a:r>
          </a:p>
          <a:p>
            <a:pPr marL="465759" lvl="1" eaLnBrk="1" fontAlgn="auto" hangingPunct="1">
              <a:spcBef>
                <a:spcPts val="0"/>
              </a:spcBef>
              <a:spcAft>
                <a:spcPts val="0"/>
              </a:spcAft>
              <a:defRPr/>
            </a:pPr>
            <a:r>
              <a:rPr lang="en-US" sz="1000" dirty="0">
                <a:latin typeface="Arial" pitchFamily="34" charset="0"/>
              </a:rPr>
              <a:t>Cash and other assets received from sources other than funds appropriated by congress. They are normally predominantly locally generated.  </a:t>
            </a:r>
          </a:p>
          <a:p>
            <a:pPr marL="465759" lvl="1" eaLnBrk="1" fontAlgn="auto" hangingPunct="1">
              <a:spcBef>
                <a:spcPts val="0"/>
              </a:spcBef>
              <a:spcAft>
                <a:spcPts val="0"/>
              </a:spcAft>
              <a:defRPr/>
            </a:pPr>
            <a:r>
              <a:rPr lang="en-US" sz="1000" dirty="0">
                <a:latin typeface="Arial" pitchFamily="34" charset="0"/>
              </a:rPr>
              <a:t>NAFs are government funds used for the collective benefit of those who utilize the programs MWR offers.  </a:t>
            </a:r>
          </a:p>
          <a:p>
            <a:pPr marL="465759" lvl="1" eaLnBrk="1" fontAlgn="auto" hangingPunct="1">
              <a:spcBef>
                <a:spcPts val="0"/>
              </a:spcBef>
              <a:spcAft>
                <a:spcPts val="0"/>
              </a:spcAft>
              <a:defRPr/>
            </a:pPr>
            <a:r>
              <a:rPr lang="en-US" sz="1000" dirty="0">
                <a:latin typeface="Arial" pitchFamily="34" charset="0"/>
              </a:rPr>
              <a:t>NAFs are separate and apart from funds on the books of the Treasurer of The United States.</a:t>
            </a:r>
          </a:p>
          <a:p>
            <a:pPr marL="465759" lvl="1" eaLnBrk="1" fontAlgn="auto" hangingPunct="1">
              <a:spcBef>
                <a:spcPts val="0"/>
              </a:spcBef>
              <a:spcAft>
                <a:spcPts val="0"/>
              </a:spcAft>
              <a:defRPr/>
            </a:pPr>
            <a:r>
              <a:rPr lang="en-US" sz="1000" dirty="0">
                <a:latin typeface="Arial" pitchFamily="34" charset="0"/>
              </a:rPr>
              <a:t>Money collected for goods and services offered to authorized patrons (See AR 215-1, Sec 6-2 or Table 6-1, page 19). </a:t>
            </a:r>
            <a:r>
              <a:rPr lang="en-US" sz="1000" i="1" dirty="0">
                <a:latin typeface="Arial" pitchFamily="34" charset="0"/>
              </a:rPr>
              <a:t>We have 30 categories of authorized patrons. GC determines who gets service.  Generate between $800-$900 M in yearly revenues.  </a:t>
            </a:r>
            <a:endParaRPr lang="en-US" sz="1000" dirty="0">
              <a:latin typeface="Arial" pitchFamily="34" charset="0"/>
            </a:endParaRPr>
          </a:p>
          <a:p>
            <a:pPr marL="465759" lvl="1" eaLnBrk="1" fontAlgn="auto" hangingPunct="1">
              <a:spcBef>
                <a:spcPts val="0"/>
              </a:spcBef>
              <a:spcAft>
                <a:spcPts val="0"/>
              </a:spcAft>
              <a:defRPr/>
            </a:pPr>
            <a:r>
              <a:rPr lang="en-US" sz="1000" dirty="0">
                <a:latin typeface="Arial" pitchFamily="34" charset="0"/>
              </a:rPr>
              <a:t>NAF Instrumentalities are:</a:t>
            </a:r>
          </a:p>
          <a:p>
            <a:pPr eaLnBrk="1" fontAlgn="auto" hangingPunct="1">
              <a:spcBef>
                <a:spcPts val="0"/>
              </a:spcBef>
              <a:spcAft>
                <a:spcPts val="0"/>
              </a:spcAft>
              <a:defRPr/>
            </a:pPr>
            <a:r>
              <a:rPr lang="en-US" sz="1000" i="1" dirty="0">
                <a:latin typeface="Arial" pitchFamily="34" charset="0"/>
              </a:rPr>
              <a:t>A </a:t>
            </a:r>
            <a:r>
              <a:rPr lang="en-US" sz="1000" i="1" dirty="0" err="1">
                <a:latin typeface="Arial" pitchFamily="34" charset="0"/>
              </a:rPr>
              <a:t>DoD</a:t>
            </a:r>
            <a:r>
              <a:rPr lang="en-US" sz="1000" i="1" dirty="0">
                <a:latin typeface="Arial" pitchFamily="34" charset="0"/>
              </a:rPr>
              <a:t> Organizational Entity Which:</a:t>
            </a:r>
          </a:p>
          <a:p>
            <a:pPr eaLnBrk="1" fontAlgn="auto" hangingPunct="1">
              <a:spcBef>
                <a:spcPts val="0"/>
              </a:spcBef>
              <a:spcAft>
                <a:spcPts val="0"/>
              </a:spcAft>
              <a:buFont typeface="Monotype Sorts" pitchFamily="2" charset="2"/>
              <a:buChar char=" "/>
              <a:defRPr/>
            </a:pPr>
            <a:r>
              <a:rPr lang="en-US" sz="1000" dirty="0">
                <a:latin typeface="Arial" pitchFamily="34" charset="0"/>
              </a:rPr>
              <a:t>Performs An Essential Government Function.  Assists in recruiting and retention, adds to QOL.</a:t>
            </a:r>
          </a:p>
          <a:p>
            <a:pPr eaLnBrk="1" fontAlgn="auto" hangingPunct="1">
              <a:spcBef>
                <a:spcPts val="0"/>
              </a:spcBef>
              <a:spcAft>
                <a:spcPts val="0"/>
              </a:spcAft>
              <a:buFont typeface="Monotype Sorts" pitchFamily="2" charset="2"/>
              <a:buChar char=" "/>
              <a:defRPr/>
            </a:pPr>
            <a:r>
              <a:rPr lang="en-US" sz="1000" dirty="0">
                <a:latin typeface="Arial" pitchFamily="34" charset="0"/>
              </a:rPr>
              <a:t>Acts In Its Own Name To Provide MWR Programs.</a:t>
            </a:r>
          </a:p>
          <a:p>
            <a:pPr eaLnBrk="1" fontAlgn="auto" hangingPunct="1">
              <a:spcBef>
                <a:spcPts val="0"/>
              </a:spcBef>
              <a:spcAft>
                <a:spcPts val="0"/>
              </a:spcAft>
              <a:buFont typeface="Monotype Sorts" pitchFamily="2" charset="2"/>
              <a:buChar char=" "/>
              <a:defRPr/>
            </a:pPr>
            <a:r>
              <a:rPr lang="en-US" sz="1000" dirty="0">
                <a:latin typeface="Arial" pitchFamily="34" charset="0"/>
              </a:rPr>
              <a:t>Maintains Custody Of And Control Over Nonappropriated Funds. (Fund Manager) AR 215-1, Sec 5-6.</a:t>
            </a:r>
          </a:p>
          <a:p>
            <a:pPr eaLnBrk="1" fontAlgn="auto" hangingPunct="1">
              <a:spcBef>
                <a:spcPts val="0"/>
              </a:spcBef>
              <a:spcAft>
                <a:spcPts val="0"/>
              </a:spcAft>
              <a:buFont typeface="Monotype Sorts" pitchFamily="2" charset="2"/>
              <a:buChar char=" "/>
              <a:defRPr/>
            </a:pPr>
            <a:r>
              <a:rPr lang="en-US" sz="1000" dirty="0">
                <a:latin typeface="Arial" pitchFamily="34" charset="0"/>
              </a:rPr>
              <a:t>NAFI’s Not Incorporated Under The Laws Of Any State.</a:t>
            </a:r>
          </a:p>
          <a:p>
            <a:pPr eaLnBrk="1" fontAlgn="auto" hangingPunct="1">
              <a:spcBef>
                <a:spcPts val="0"/>
              </a:spcBef>
              <a:spcAft>
                <a:spcPts val="0"/>
              </a:spcAft>
              <a:buFont typeface="Monotype Sorts" pitchFamily="2" charset="2"/>
              <a:buChar char=" "/>
              <a:defRPr/>
            </a:pPr>
            <a:r>
              <a:rPr lang="en-US" sz="1000" dirty="0">
                <a:latin typeface="Arial" pitchFamily="34" charset="0"/>
              </a:rPr>
              <a:t>Enjoy The Legal Status Of An Instrumentality Of The United States. AR 215-1, Sec. 3-1.</a:t>
            </a:r>
          </a:p>
          <a:p>
            <a:pPr eaLnBrk="1" fontAlgn="auto" hangingPunct="1">
              <a:spcBef>
                <a:spcPts val="0"/>
              </a:spcBef>
              <a:spcAft>
                <a:spcPts val="0"/>
              </a:spcAft>
              <a:buFont typeface="Monotype Sorts" pitchFamily="2" charset="2"/>
              <a:buChar char=" "/>
              <a:defRPr/>
            </a:pPr>
            <a:r>
              <a:rPr lang="en-US" sz="1000" dirty="0">
                <a:latin typeface="Arial" pitchFamily="34" charset="0"/>
              </a:rPr>
              <a:t>Tax Exempt.</a:t>
            </a:r>
          </a:p>
          <a:p>
            <a:pPr eaLnBrk="1" fontAlgn="auto" hangingPunct="1">
              <a:spcBef>
                <a:spcPts val="0"/>
              </a:spcBef>
              <a:spcAft>
                <a:spcPts val="0"/>
              </a:spcAft>
              <a:buFont typeface="Monotype Sorts" pitchFamily="2" charset="2"/>
              <a:buChar char=" "/>
              <a:defRPr/>
            </a:pPr>
            <a:r>
              <a:rPr lang="en-US" sz="1000" dirty="0">
                <a:latin typeface="Arial" pitchFamily="34" charset="0"/>
              </a:rPr>
              <a:t>MWR not the only NAFI on installation – Sunday collections in military chapels deposited into Chaplains’ Funds, Billeting/Lodging separate from MWR, etc.  We don’t share our $ with them, and they don’t share with us.  See AR 215-1, Sec. 4-8 page 8 for additional supplemental mission NAFIs.</a:t>
            </a:r>
          </a:p>
          <a:p>
            <a:pPr eaLnBrk="1" fontAlgn="auto" hangingPunct="1">
              <a:spcBef>
                <a:spcPts val="0"/>
              </a:spcBef>
              <a:spcAft>
                <a:spcPts val="0"/>
              </a:spcAft>
              <a:buFont typeface="Monotype Sorts" pitchFamily="2" charset="2"/>
              <a:buChar char=" "/>
              <a:defRPr/>
            </a:pPr>
            <a:endParaRPr lang="en-US" sz="1000" dirty="0">
              <a:latin typeface="Arial" pitchFamily="34" charset="0"/>
            </a:endParaRPr>
          </a:p>
          <a:p>
            <a:pPr eaLnBrk="1" fontAlgn="auto" hangingPunct="1">
              <a:spcBef>
                <a:spcPts val="0"/>
              </a:spcBef>
              <a:spcAft>
                <a:spcPts val="0"/>
              </a:spcAft>
              <a:buFont typeface="Monotype Sorts" pitchFamily="2" charset="2"/>
              <a:buChar char=" "/>
              <a:defRPr/>
            </a:pPr>
            <a:r>
              <a:rPr lang="en-US" sz="1000" dirty="0">
                <a:latin typeface="Arial" pitchFamily="34" charset="0"/>
              </a:rPr>
              <a:t>Supplemental Mission NAF accounts, see AR 215-1, Sec 4-7, page 7.</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1788" indent="-228600">
              <a:defRPr>
                <a:solidFill>
                  <a:schemeClr val="tx1"/>
                </a:solidFill>
                <a:latin typeface="Palatino Linotype" panose="02040502050505030304" pitchFamily="18" charset="0"/>
              </a:defRPr>
            </a:lvl4pPr>
            <a:lvl5pPr marL="2058988" indent="-228600">
              <a:defRPr>
                <a:solidFill>
                  <a:schemeClr val="tx1"/>
                </a:solidFill>
                <a:latin typeface="Palatino Linotype" panose="02040502050505030304" pitchFamily="18" charset="0"/>
              </a:defRPr>
            </a:lvl5pPr>
            <a:lvl6pPr marL="2516188" indent="-228600" eaLnBrk="0" fontAlgn="base" hangingPunct="0">
              <a:spcBef>
                <a:spcPct val="0"/>
              </a:spcBef>
              <a:spcAft>
                <a:spcPct val="0"/>
              </a:spcAft>
              <a:defRPr>
                <a:solidFill>
                  <a:schemeClr val="tx1"/>
                </a:solidFill>
                <a:latin typeface="Palatino Linotype" panose="02040502050505030304" pitchFamily="18" charset="0"/>
              </a:defRPr>
            </a:lvl6pPr>
            <a:lvl7pPr marL="2973388" indent="-228600" eaLnBrk="0" fontAlgn="base" hangingPunct="0">
              <a:spcBef>
                <a:spcPct val="0"/>
              </a:spcBef>
              <a:spcAft>
                <a:spcPct val="0"/>
              </a:spcAft>
              <a:defRPr>
                <a:solidFill>
                  <a:schemeClr val="tx1"/>
                </a:solidFill>
                <a:latin typeface="Palatino Linotype" panose="02040502050505030304" pitchFamily="18" charset="0"/>
              </a:defRPr>
            </a:lvl7pPr>
            <a:lvl8pPr marL="3430588" indent="-228600" eaLnBrk="0" fontAlgn="base" hangingPunct="0">
              <a:spcBef>
                <a:spcPct val="0"/>
              </a:spcBef>
              <a:spcAft>
                <a:spcPct val="0"/>
              </a:spcAft>
              <a:defRPr>
                <a:solidFill>
                  <a:schemeClr val="tx1"/>
                </a:solidFill>
                <a:latin typeface="Palatino Linotype" panose="02040502050505030304" pitchFamily="18" charset="0"/>
              </a:defRPr>
            </a:lvl8pPr>
            <a:lvl9pPr marL="3887788"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D54D95C0-CDE4-46B0-B4E7-6AF667051DDB}" type="slidenum">
              <a:rPr lang="en-US" altLang="en-US" smtClean="0">
                <a:latin typeface="Calibri" panose="020F0502020204030204" pitchFamily="34" charset="0"/>
              </a:rPr>
              <a:pPr fontAlgn="base">
                <a:spcBef>
                  <a:spcPct val="0"/>
                </a:spcBef>
                <a:spcAft>
                  <a:spcPct val="0"/>
                </a:spcAft>
              </a:pPr>
              <a:t>40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347319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0"/>
              </a:spcAft>
              <a:defRPr/>
            </a:pPr>
            <a:r>
              <a:rPr lang="en-US" sz="1000" dirty="0">
                <a:latin typeface="Arial" pitchFamily="34" charset="0"/>
              </a:rPr>
              <a:t>Nonappropriated Funds:</a:t>
            </a:r>
          </a:p>
          <a:p>
            <a:pPr marL="465759" lvl="1" eaLnBrk="1" fontAlgn="auto" hangingPunct="1">
              <a:spcBef>
                <a:spcPts val="0"/>
              </a:spcBef>
              <a:spcAft>
                <a:spcPts val="0"/>
              </a:spcAft>
              <a:defRPr/>
            </a:pPr>
            <a:r>
              <a:rPr lang="en-US" sz="1000" dirty="0">
                <a:latin typeface="Arial" pitchFamily="34" charset="0"/>
              </a:rPr>
              <a:t>Cash and other assets received from sources other than funds appropriated by congress. They are normally predominantly locally generated.  </a:t>
            </a:r>
          </a:p>
          <a:p>
            <a:pPr marL="465759" lvl="1" eaLnBrk="1" fontAlgn="auto" hangingPunct="1">
              <a:spcBef>
                <a:spcPts val="0"/>
              </a:spcBef>
              <a:spcAft>
                <a:spcPts val="0"/>
              </a:spcAft>
              <a:defRPr/>
            </a:pPr>
            <a:r>
              <a:rPr lang="en-US" sz="1000" dirty="0">
                <a:latin typeface="Arial" pitchFamily="34" charset="0"/>
              </a:rPr>
              <a:t>NAFs are government funds used for the collective benefit of those who utilize the programs MWR offers.  </a:t>
            </a:r>
          </a:p>
          <a:p>
            <a:pPr marL="465759" lvl="1" eaLnBrk="1" fontAlgn="auto" hangingPunct="1">
              <a:spcBef>
                <a:spcPts val="0"/>
              </a:spcBef>
              <a:spcAft>
                <a:spcPts val="0"/>
              </a:spcAft>
              <a:defRPr/>
            </a:pPr>
            <a:r>
              <a:rPr lang="en-US" sz="1000" dirty="0">
                <a:latin typeface="Arial" pitchFamily="34" charset="0"/>
              </a:rPr>
              <a:t>NAFs are separate and apart from funds on the books of the Treasurer of The United States.</a:t>
            </a:r>
          </a:p>
          <a:p>
            <a:pPr marL="465759" lvl="1" eaLnBrk="1" fontAlgn="auto" hangingPunct="1">
              <a:spcBef>
                <a:spcPts val="0"/>
              </a:spcBef>
              <a:spcAft>
                <a:spcPts val="0"/>
              </a:spcAft>
              <a:defRPr/>
            </a:pPr>
            <a:r>
              <a:rPr lang="en-US" sz="1000" dirty="0">
                <a:latin typeface="Arial" pitchFamily="34" charset="0"/>
              </a:rPr>
              <a:t>Money collected for goods and services offered to authorized patrons (See AR 215-1, Sec 6-2 or Table 6-1, page 19). </a:t>
            </a:r>
            <a:r>
              <a:rPr lang="en-US" sz="1000" i="1" dirty="0">
                <a:latin typeface="Arial" pitchFamily="34" charset="0"/>
              </a:rPr>
              <a:t>We have 30 categories of authorized patrons. GC determines who gets service.  Generate between $800-$900 M in yearly revenues.  </a:t>
            </a:r>
            <a:endParaRPr lang="en-US" sz="1000" dirty="0">
              <a:latin typeface="Arial" pitchFamily="34" charset="0"/>
            </a:endParaRPr>
          </a:p>
          <a:p>
            <a:pPr marL="465759" lvl="1" eaLnBrk="1" fontAlgn="auto" hangingPunct="1">
              <a:spcBef>
                <a:spcPts val="0"/>
              </a:spcBef>
              <a:spcAft>
                <a:spcPts val="0"/>
              </a:spcAft>
              <a:defRPr/>
            </a:pPr>
            <a:r>
              <a:rPr lang="en-US" sz="1000" dirty="0">
                <a:latin typeface="Arial" pitchFamily="34" charset="0"/>
              </a:rPr>
              <a:t>NAF Instrumentalities are:</a:t>
            </a:r>
          </a:p>
          <a:p>
            <a:pPr eaLnBrk="1" fontAlgn="auto" hangingPunct="1">
              <a:spcBef>
                <a:spcPts val="0"/>
              </a:spcBef>
              <a:spcAft>
                <a:spcPts val="0"/>
              </a:spcAft>
              <a:defRPr/>
            </a:pPr>
            <a:r>
              <a:rPr lang="en-US" sz="1000" i="1" dirty="0">
                <a:latin typeface="Arial" pitchFamily="34" charset="0"/>
              </a:rPr>
              <a:t>A </a:t>
            </a:r>
            <a:r>
              <a:rPr lang="en-US" sz="1000" i="1" dirty="0" err="1">
                <a:latin typeface="Arial" pitchFamily="34" charset="0"/>
              </a:rPr>
              <a:t>DoD</a:t>
            </a:r>
            <a:r>
              <a:rPr lang="en-US" sz="1000" i="1" dirty="0">
                <a:latin typeface="Arial" pitchFamily="34" charset="0"/>
              </a:rPr>
              <a:t> Organizational Entity Which:</a:t>
            </a:r>
          </a:p>
          <a:p>
            <a:pPr eaLnBrk="1" fontAlgn="auto" hangingPunct="1">
              <a:spcBef>
                <a:spcPts val="0"/>
              </a:spcBef>
              <a:spcAft>
                <a:spcPts val="0"/>
              </a:spcAft>
              <a:buFont typeface="Monotype Sorts" pitchFamily="2" charset="2"/>
              <a:buChar char=" "/>
              <a:defRPr/>
            </a:pPr>
            <a:r>
              <a:rPr lang="en-US" sz="1000" dirty="0">
                <a:latin typeface="Arial" pitchFamily="34" charset="0"/>
              </a:rPr>
              <a:t>Performs An Essential Government Function.  Assists in recruiting and retention, adds to QOL.</a:t>
            </a:r>
          </a:p>
          <a:p>
            <a:pPr eaLnBrk="1" fontAlgn="auto" hangingPunct="1">
              <a:spcBef>
                <a:spcPts val="0"/>
              </a:spcBef>
              <a:spcAft>
                <a:spcPts val="0"/>
              </a:spcAft>
              <a:buFont typeface="Monotype Sorts" pitchFamily="2" charset="2"/>
              <a:buChar char=" "/>
              <a:defRPr/>
            </a:pPr>
            <a:r>
              <a:rPr lang="en-US" sz="1000" dirty="0">
                <a:latin typeface="Arial" pitchFamily="34" charset="0"/>
              </a:rPr>
              <a:t>Acts In Its Own Name To Provide MWR Programs.</a:t>
            </a:r>
          </a:p>
          <a:p>
            <a:pPr eaLnBrk="1" fontAlgn="auto" hangingPunct="1">
              <a:spcBef>
                <a:spcPts val="0"/>
              </a:spcBef>
              <a:spcAft>
                <a:spcPts val="0"/>
              </a:spcAft>
              <a:buFont typeface="Monotype Sorts" pitchFamily="2" charset="2"/>
              <a:buChar char=" "/>
              <a:defRPr/>
            </a:pPr>
            <a:r>
              <a:rPr lang="en-US" sz="1000" dirty="0">
                <a:latin typeface="Arial" pitchFamily="34" charset="0"/>
              </a:rPr>
              <a:t>Maintains Custody Of And Control Over Nonappropriated Funds. (Fund Manager) AR 215-1, Sec 5-6.</a:t>
            </a:r>
          </a:p>
          <a:p>
            <a:pPr eaLnBrk="1" fontAlgn="auto" hangingPunct="1">
              <a:spcBef>
                <a:spcPts val="0"/>
              </a:spcBef>
              <a:spcAft>
                <a:spcPts val="0"/>
              </a:spcAft>
              <a:buFont typeface="Monotype Sorts" pitchFamily="2" charset="2"/>
              <a:buChar char=" "/>
              <a:defRPr/>
            </a:pPr>
            <a:r>
              <a:rPr lang="en-US" sz="1000" dirty="0">
                <a:latin typeface="Arial" pitchFamily="34" charset="0"/>
              </a:rPr>
              <a:t>NAFI’s Not Incorporated Under The Laws Of Any State.</a:t>
            </a:r>
          </a:p>
          <a:p>
            <a:pPr eaLnBrk="1" fontAlgn="auto" hangingPunct="1">
              <a:spcBef>
                <a:spcPts val="0"/>
              </a:spcBef>
              <a:spcAft>
                <a:spcPts val="0"/>
              </a:spcAft>
              <a:buFont typeface="Monotype Sorts" pitchFamily="2" charset="2"/>
              <a:buChar char=" "/>
              <a:defRPr/>
            </a:pPr>
            <a:r>
              <a:rPr lang="en-US" sz="1000" dirty="0">
                <a:latin typeface="Arial" pitchFamily="34" charset="0"/>
              </a:rPr>
              <a:t>Enjoy The Legal Status Of An Instrumentality Of The United States. AR 215-1, Sec. 3-1.</a:t>
            </a:r>
          </a:p>
          <a:p>
            <a:pPr eaLnBrk="1" fontAlgn="auto" hangingPunct="1">
              <a:spcBef>
                <a:spcPts val="0"/>
              </a:spcBef>
              <a:spcAft>
                <a:spcPts val="0"/>
              </a:spcAft>
              <a:buFont typeface="Monotype Sorts" pitchFamily="2" charset="2"/>
              <a:buChar char=" "/>
              <a:defRPr/>
            </a:pPr>
            <a:r>
              <a:rPr lang="en-US" sz="1000" dirty="0">
                <a:latin typeface="Arial" pitchFamily="34" charset="0"/>
              </a:rPr>
              <a:t>Tax Exempt.</a:t>
            </a:r>
          </a:p>
          <a:p>
            <a:pPr eaLnBrk="1" fontAlgn="auto" hangingPunct="1">
              <a:spcBef>
                <a:spcPts val="0"/>
              </a:spcBef>
              <a:spcAft>
                <a:spcPts val="0"/>
              </a:spcAft>
              <a:buFont typeface="Monotype Sorts" pitchFamily="2" charset="2"/>
              <a:buChar char=" "/>
              <a:defRPr/>
            </a:pPr>
            <a:r>
              <a:rPr lang="en-US" sz="1000" dirty="0">
                <a:latin typeface="Arial" pitchFamily="34" charset="0"/>
              </a:rPr>
              <a:t>MWR not the only NAFI on installation – Sunday collections in military chapels deposited into Chaplains’ Funds, Billeting/Lodging separate from MWR, etc.  We don’t share our $ with them, and they don’t share with us.  See AR 215-1, Sec. 4-8 page 8 for additional supplemental mission NAFIs.</a:t>
            </a:r>
          </a:p>
          <a:p>
            <a:pPr eaLnBrk="1" fontAlgn="auto" hangingPunct="1">
              <a:spcBef>
                <a:spcPts val="0"/>
              </a:spcBef>
              <a:spcAft>
                <a:spcPts val="0"/>
              </a:spcAft>
              <a:buFont typeface="Monotype Sorts" pitchFamily="2" charset="2"/>
              <a:buChar char=" "/>
              <a:defRPr/>
            </a:pPr>
            <a:endParaRPr lang="en-US" sz="1000" dirty="0">
              <a:latin typeface="Arial" pitchFamily="34" charset="0"/>
            </a:endParaRPr>
          </a:p>
          <a:p>
            <a:pPr eaLnBrk="1" fontAlgn="auto" hangingPunct="1">
              <a:spcBef>
                <a:spcPts val="0"/>
              </a:spcBef>
              <a:spcAft>
                <a:spcPts val="0"/>
              </a:spcAft>
              <a:buFont typeface="Monotype Sorts" pitchFamily="2" charset="2"/>
              <a:buChar char=" "/>
              <a:defRPr/>
            </a:pPr>
            <a:r>
              <a:rPr lang="en-US" sz="1000" dirty="0">
                <a:latin typeface="Arial" pitchFamily="34" charset="0"/>
              </a:rPr>
              <a:t>Supplemental Mission NAF accounts, see AR 215-1, Sec 4-7, page 7.</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1788" indent="-228600">
              <a:defRPr>
                <a:solidFill>
                  <a:schemeClr val="tx1"/>
                </a:solidFill>
                <a:latin typeface="Palatino Linotype" panose="02040502050505030304" pitchFamily="18" charset="0"/>
              </a:defRPr>
            </a:lvl4pPr>
            <a:lvl5pPr marL="2058988" indent="-228600">
              <a:defRPr>
                <a:solidFill>
                  <a:schemeClr val="tx1"/>
                </a:solidFill>
                <a:latin typeface="Palatino Linotype" panose="02040502050505030304" pitchFamily="18" charset="0"/>
              </a:defRPr>
            </a:lvl5pPr>
            <a:lvl6pPr marL="2516188" indent="-228600" eaLnBrk="0" fontAlgn="base" hangingPunct="0">
              <a:spcBef>
                <a:spcPct val="0"/>
              </a:spcBef>
              <a:spcAft>
                <a:spcPct val="0"/>
              </a:spcAft>
              <a:defRPr>
                <a:solidFill>
                  <a:schemeClr val="tx1"/>
                </a:solidFill>
                <a:latin typeface="Palatino Linotype" panose="02040502050505030304" pitchFamily="18" charset="0"/>
              </a:defRPr>
            </a:lvl6pPr>
            <a:lvl7pPr marL="2973388" indent="-228600" eaLnBrk="0" fontAlgn="base" hangingPunct="0">
              <a:spcBef>
                <a:spcPct val="0"/>
              </a:spcBef>
              <a:spcAft>
                <a:spcPct val="0"/>
              </a:spcAft>
              <a:defRPr>
                <a:solidFill>
                  <a:schemeClr val="tx1"/>
                </a:solidFill>
                <a:latin typeface="Palatino Linotype" panose="02040502050505030304" pitchFamily="18" charset="0"/>
              </a:defRPr>
            </a:lvl7pPr>
            <a:lvl8pPr marL="3430588" indent="-228600" eaLnBrk="0" fontAlgn="base" hangingPunct="0">
              <a:spcBef>
                <a:spcPct val="0"/>
              </a:spcBef>
              <a:spcAft>
                <a:spcPct val="0"/>
              </a:spcAft>
              <a:defRPr>
                <a:solidFill>
                  <a:schemeClr val="tx1"/>
                </a:solidFill>
                <a:latin typeface="Palatino Linotype" panose="02040502050505030304" pitchFamily="18" charset="0"/>
              </a:defRPr>
            </a:lvl8pPr>
            <a:lvl9pPr marL="3887788"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1017778E-D5CB-45AA-8A57-D2777DEB97F4}" type="slidenum">
              <a:rPr lang="en-US" altLang="en-US" smtClean="0">
                <a:latin typeface="Calibri" panose="020F0502020204030204" pitchFamily="34" charset="0"/>
              </a:rPr>
              <a:pPr fontAlgn="base">
                <a:spcBef>
                  <a:spcPct val="0"/>
                </a:spcBef>
                <a:spcAft>
                  <a:spcPct val="0"/>
                </a:spcAft>
              </a:pPr>
              <a:t>42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815216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2694EEA-E96D-4626-857F-B5D541DCC17B}" type="slidenum">
              <a:rPr lang="en-US" smtClean="0"/>
              <a:pPr>
                <a:defRPr/>
              </a:pPr>
              <a:t>44</a:t>
            </a:fld>
            <a:endParaRPr lang="en-US" dirty="0"/>
          </a:p>
        </p:txBody>
      </p:sp>
    </p:spTree>
    <p:extLst>
      <p:ext uri="{BB962C8B-B14F-4D97-AF65-F5344CB8AC3E}">
        <p14:creationId xmlns:p14="http://schemas.microsoft.com/office/powerpoint/2010/main" val="923375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39E216D-1127-4945-82D6-7B0AC4F51D39}" type="slidenum">
              <a:rPr lang="en-US" smtClean="0"/>
              <a:pPr>
                <a:defRPr/>
              </a:pPr>
              <a:t>2</a:t>
            </a:fld>
            <a:endParaRPr lang="en-US"/>
          </a:p>
        </p:txBody>
      </p:sp>
    </p:spTree>
    <p:extLst>
      <p:ext uri="{BB962C8B-B14F-4D97-AF65-F5344CB8AC3E}">
        <p14:creationId xmlns:p14="http://schemas.microsoft.com/office/powerpoint/2010/main" val="2648135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0"/>
              </a:spcAft>
              <a:defRPr/>
            </a:pPr>
            <a:r>
              <a:rPr lang="en-US" sz="1000" dirty="0">
                <a:latin typeface="Arial" pitchFamily="34" charset="0"/>
              </a:rPr>
              <a:t>Nonappropriated Funds:</a:t>
            </a:r>
          </a:p>
          <a:p>
            <a:pPr marL="465759" lvl="1" eaLnBrk="1" fontAlgn="auto" hangingPunct="1">
              <a:spcBef>
                <a:spcPts val="0"/>
              </a:spcBef>
              <a:spcAft>
                <a:spcPts val="0"/>
              </a:spcAft>
              <a:defRPr/>
            </a:pPr>
            <a:r>
              <a:rPr lang="en-US" sz="1000" dirty="0">
                <a:latin typeface="Arial" pitchFamily="34" charset="0"/>
              </a:rPr>
              <a:t>Cash and other assets received from sources other than funds appropriated by congress. They are normally predominantly locally generated.  </a:t>
            </a:r>
          </a:p>
          <a:p>
            <a:pPr marL="465759" lvl="1" eaLnBrk="1" fontAlgn="auto" hangingPunct="1">
              <a:spcBef>
                <a:spcPts val="0"/>
              </a:spcBef>
              <a:spcAft>
                <a:spcPts val="0"/>
              </a:spcAft>
              <a:defRPr/>
            </a:pPr>
            <a:r>
              <a:rPr lang="en-US" sz="1000" dirty="0">
                <a:latin typeface="Arial" pitchFamily="34" charset="0"/>
              </a:rPr>
              <a:t>NAFs are government funds used for the collective benefit of those who utilize the programs MWR offers.  </a:t>
            </a:r>
          </a:p>
          <a:p>
            <a:pPr marL="465759" lvl="1" eaLnBrk="1" fontAlgn="auto" hangingPunct="1">
              <a:spcBef>
                <a:spcPts val="0"/>
              </a:spcBef>
              <a:spcAft>
                <a:spcPts val="0"/>
              </a:spcAft>
              <a:defRPr/>
            </a:pPr>
            <a:r>
              <a:rPr lang="en-US" sz="1000" dirty="0">
                <a:latin typeface="Arial" pitchFamily="34" charset="0"/>
              </a:rPr>
              <a:t>NAFs are separate and apart from funds on the books of the Treasurer of The United States.</a:t>
            </a:r>
          </a:p>
          <a:p>
            <a:pPr marL="465759" lvl="1" eaLnBrk="1" fontAlgn="auto" hangingPunct="1">
              <a:spcBef>
                <a:spcPts val="0"/>
              </a:spcBef>
              <a:spcAft>
                <a:spcPts val="0"/>
              </a:spcAft>
              <a:defRPr/>
            </a:pPr>
            <a:r>
              <a:rPr lang="en-US" sz="1000" dirty="0">
                <a:latin typeface="Arial" pitchFamily="34" charset="0"/>
              </a:rPr>
              <a:t>Money collected for goods and services offered to authorized patrons (See AR 215-1, Sec 6-2 or Table 6-1, page 19). </a:t>
            </a:r>
            <a:r>
              <a:rPr lang="en-US" sz="1000" i="1" dirty="0">
                <a:latin typeface="Arial" pitchFamily="34" charset="0"/>
              </a:rPr>
              <a:t>We have 30 categories of authorized patrons. GC determines who gets service.  Generate between $800-$900 M in yearly revenues.  </a:t>
            </a:r>
            <a:endParaRPr lang="en-US" sz="1000" dirty="0">
              <a:latin typeface="Arial" pitchFamily="34" charset="0"/>
            </a:endParaRPr>
          </a:p>
          <a:p>
            <a:pPr marL="465759" lvl="1" eaLnBrk="1" fontAlgn="auto" hangingPunct="1">
              <a:spcBef>
                <a:spcPts val="0"/>
              </a:spcBef>
              <a:spcAft>
                <a:spcPts val="0"/>
              </a:spcAft>
              <a:defRPr/>
            </a:pPr>
            <a:r>
              <a:rPr lang="en-US" sz="1000" dirty="0">
                <a:latin typeface="Arial" pitchFamily="34" charset="0"/>
              </a:rPr>
              <a:t>NAF Instrumentalities are:</a:t>
            </a:r>
          </a:p>
          <a:p>
            <a:pPr eaLnBrk="1" fontAlgn="auto" hangingPunct="1">
              <a:spcBef>
                <a:spcPts val="0"/>
              </a:spcBef>
              <a:spcAft>
                <a:spcPts val="0"/>
              </a:spcAft>
              <a:defRPr/>
            </a:pPr>
            <a:r>
              <a:rPr lang="en-US" sz="1000" i="1" dirty="0">
                <a:latin typeface="Arial" pitchFamily="34" charset="0"/>
              </a:rPr>
              <a:t>A </a:t>
            </a:r>
            <a:r>
              <a:rPr lang="en-US" sz="1000" i="1" dirty="0" err="1">
                <a:latin typeface="Arial" pitchFamily="34" charset="0"/>
              </a:rPr>
              <a:t>DoD</a:t>
            </a:r>
            <a:r>
              <a:rPr lang="en-US" sz="1000" i="1" dirty="0">
                <a:latin typeface="Arial" pitchFamily="34" charset="0"/>
              </a:rPr>
              <a:t> Organizational Entity Which:</a:t>
            </a:r>
          </a:p>
          <a:p>
            <a:pPr eaLnBrk="1" fontAlgn="auto" hangingPunct="1">
              <a:spcBef>
                <a:spcPts val="0"/>
              </a:spcBef>
              <a:spcAft>
                <a:spcPts val="0"/>
              </a:spcAft>
              <a:buFont typeface="Monotype Sorts" pitchFamily="2" charset="2"/>
              <a:buChar char=" "/>
              <a:defRPr/>
            </a:pPr>
            <a:r>
              <a:rPr lang="en-US" sz="1000" dirty="0">
                <a:latin typeface="Arial" pitchFamily="34" charset="0"/>
              </a:rPr>
              <a:t>Performs An Essential Government Function.  Assists in recruiting and retention, adds to QOL.</a:t>
            </a:r>
          </a:p>
          <a:p>
            <a:pPr eaLnBrk="1" fontAlgn="auto" hangingPunct="1">
              <a:spcBef>
                <a:spcPts val="0"/>
              </a:spcBef>
              <a:spcAft>
                <a:spcPts val="0"/>
              </a:spcAft>
              <a:buFont typeface="Monotype Sorts" pitchFamily="2" charset="2"/>
              <a:buChar char=" "/>
              <a:defRPr/>
            </a:pPr>
            <a:r>
              <a:rPr lang="en-US" sz="1000" dirty="0">
                <a:latin typeface="Arial" pitchFamily="34" charset="0"/>
              </a:rPr>
              <a:t>Acts In Its Own Name To Provide MWR Programs.</a:t>
            </a:r>
          </a:p>
          <a:p>
            <a:pPr eaLnBrk="1" fontAlgn="auto" hangingPunct="1">
              <a:spcBef>
                <a:spcPts val="0"/>
              </a:spcBef>
              <a:spcAft>
                <a:spcPts val="0"/>
              </a:spcAft>
              <a:buFont typeface="Monotype Sorts" pitchFamily="2" charset="2"/>
              <a:buChar char=" "/>
              <a:defRPr/>
            </a:pPr>
            <a:r>
              <a:rPr lang="en-US" sz="1000" dirty="0">
                <a:latin typeface="Arial" pitchFamily="34" charset="0"/>
              </a:rPr>
              <a:t>Maintains Custody Of And Control Over Nonappropriated Funds. (Fund Manager) AR 215-1, Sec 5-6.</a:t>
            </a:r>
          </a:p>
          <a:p>
            <a:pPr eaLnBrk="1" fontAlgn="auto" hangingPunct="1">
              <a:spcBef>
                <a:spcPts val="0"/>
              </a:spcBef>
              <a:spcAft>
                <a:spcPts val="0"/>
              </a:spcAft>
              <a:buFont typeface="Monotype Sorts" pitchFamily="2" charset="2"/>
              <a:buChar char=" "/>
              <a:defRPr/>
            </a:pPr>
            <a:r>
              <a:rPr lang="en-US" sz="1000" dirty="0">
                <a:latin typeface="Arial" pitchFamily="34" charset="0"/>
              </a:rPr>
              <a:t>NAFI’s Not Incorporated Under The Laws Of Any State.</a:t>
            </a:r>
          </a:p>
          <a:p>
            <a:pPr eaLnBrk="1" fontAlgn="auto" hangingPunct="1">
              <a:spcBef>
                <a:spcPts val="0"/>
              </a:spcBef>
              <a:spcAft>
                <a:spcPts val="0"/>
              </a:spcAft>
              <a:buFont typeface="Monotype Sorts" pitchFamily="2" charset="2"/>
              <a:buChar char=" "/>
              <a:defRPr/>
            </a:pPr>
            <a:r>
              <a:rPr lang="en-US" sz="1000" dirty="0">
                <a:latin typeface="Arial" pitchFamily="34" charset="0"/>
              </a:rPr>
              <a:t>Enjoy The Legal Status Of An Instrumentality Of The United States. AR 215-1, Sec. 3-1.</a:t>
            </a:r>
          </a:p>
          <a:p>
            <a:pPr eaLnBrk="1" fontAlgn="auto" hangingPunct="1">
              <a:spcBef>
                <a:spcPts val="0"/>
              </a:spcBef>
              <a:spcAft>
                <a:spcPts val="0"/>
              </a:spcAft>
              <a:buFont typeface="Monotype Sorts" pitchFamily="2" charset="2"/>
              <a:buChar char=" "/>
              <a:defRPr/>
            </a:pPr>
            <a:r>
              <a:rPr lang="en-US" sz="1000" dirty="0">
                <a:latin typeface="Arial" pitchFamily="34" charset="0"/>
              </a:rPr>
              <a:t>Tax Exempt.</a:t>
            </a:r>
          </a:p>
          <a:p>
            <a:pPr eaLnBrk="1" fontAlgn="auto" hangingPunct="1">
              <a:spcBef>
                <a:spcPts val="0"/>
              </a:spcBef>
              <a:spcAft>
                <a:spcPts val="0"/>
              </a:spcAft>
              <a:buFont typeface="Monotype Sorts" pitchFamily="2" charset="2"/>
              <a:buChar char=" "/>
              <a:defRPr/>
            </a:pPr>
            <a:r>
              <a:rPr lang="en-US" sz="1000" dirty="0">
                <a:latin typeface="Arial" pitchFamily="34" charset="0"/>
              </a:rPr>
              <a:t>MWR not the only NAFI on installation – Sunday collections in military chapels deposited into Chaplains’ Funds, Billeting/Lodging separate from MWR, etc.  We don’t share our $ with them, and they don’t share with us.  See AR 215-1, Sec. 4-8 page 8 for additional supplemental mission NAFIs.</a:t>
            </a:r>
          </a:p>
          <a:p>
            <a:pPr eaLnBrk="1" fontAlgn="auto" hangingPunct="1">
              <a:spcBef>
                <a:spcPts val="0"/>
              </a:spcBef>
              <a:spcAft>
                <a:spcPts val="0"/>
              </a:spcAft>
              <a:buFont typeface="Monotype Sorts" pitchFamily="2" charset="2"/>
              <a:buChar char=" "/>
              <a:defRPr/>
            </a:pPr>
            <a:endParaRPr lang="en-US" sz="1000" dirty="0">
              <a:latin typeface="Arial" pitchFamily="34" charset="0"/>
            </a:endParaRPr>
          </a:p>
          <a:p>
            <a:pPr eaLnBrk="1" fontAlgn="auto" hangingPunct="1">
              <a:spcBef>
                <a:spcPts val="0"/>
              </a:spcBef>
              <a:spcAft>
                <a:spcPts val="0"/>
              </a:spcAft>
              <a:buFont typeface="Monotype Sorts" pitchFamily="2" charset="2"/>
              <a:buChar char=" "/>
              <a:defRPr/>
            </a:pPr>
            <a:r>
              <a:rPr lang="en-US" sz="1000" dirty="0">
                <a:latin typeface="Arial" pitchFamily="34" charset="0"/>
              </a:rPr>
              <a:t>Supplemental Mission NAF accounts, see AR 215-1, Sec 4-7, page 7.</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1788" indent="-228600">
              <a:defRPr>
                <a:solidFill>
                  <a:schemeClr val="tx1"/>
                </a:solidFill>
                <a:latin typeface="Palatino Linotype" panose="02040502050505030304" pitchFamily="18" charset="0"/>
              </a:defRPr>
            </a:lvl4pPr>
            <a:lvl5pPr marL="2058988" indent="-228600">
              <a:defRPr>
                <a:solidFill>
                  <a:schemeClr val="tx1"/>
                </a:solidFill>
                <a:latin typeface="Palatino Linotype" panose="02040502050505030304" pitchFamily="18" charset="0"/>
              </a:defRPr>
            </a:lvl5pPr>
            <a:lvl6pPr marL="2516188" indent="-228600" eaLnBrk="0" fontAlgn="base" hangingPunct="0">
              <a:spcBef>
                <a:spcPct val="0"/>
              </a:spcBef>
              <a:spcAft>
                <a:spcPct val="0"/>
              </a:spcAft>
              <a:defRPr>
                <a:solidFill>
                  <a:schemeClr val="tx1"/>
                </a:solidFill>
                <a:latin typeface="Palatino Linotype" panose="02040502050505030304" pitchFamily="18" charset="0"/>
              </a:defRPr>
            </a:lvl6pPr>
            <a:lvl7pPr marL="2973388" indent="-228600" eaLnBrk="0" fontAlgn="base" hangingPunct="0">
              <a:spcBef>
                <a:spcPct val="0"/>
              </a:spcBef>
              <a:spcAft>
                <a:spcPct val="0"/>
              </a:spcAft>
              <a:defRPr>
                <a:solidFill>
                  <a:schemeClr val="tx1"/>
                </a:solidFill>
                <a:latin typeface="Palatino Linotype" panose="02040502050505030304" pitchFamily="18" charset="0"/>
              </a:defRPr>
            </a:lvl7pPr>
            <a:lvl8pPr marL="3430588" indent="-228600" eaLnBrk="0" fontAlgn="base" hangingPunct="0">
              <a:spcBef>
                <a:spcPct val="0"/>
              </a:spcBef>
              <a:spcAft>
                <a:spcPct val="0"/>
              </a:spcAft>
              <a:defRPr>
                <a:solidFill>
                  <a:schemeClr val="tx1"/>
                </a:solidFill>
                <a:latin typeface="Palatino Linotype" panose="02040502050505030304" pitchFamily="18" charset="0"/>
              </a:defRPr>
            </a:lvl8pPr>
            <a:lvl9pPr marL="3887788"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1337584B-7AC6-4F2E-859A-FB54D7EBB070}" type="slidenum">
              <a:rPr lang="en-US" altLang="en-US" smtClean="0">
                <a:latin typeface="Calibri" panose="020F0502020204030204" pitchFamily="34" charset="0"/>
              </a:rPr>
              <a:pPr fontAlgn="base">
                <a:spcBef>
                  <a:spcPct val="0"/>
                </a:spcBef>
                <a:spcAft>
                  <a:spcPct val="0"/>
                </a:spcAft>
              </a:pPr>
              <a:t>45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476621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000" smtClean="0">
              <a:latin typeface="Arial" panose="020B0604020202020204" pitchFamily="34"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1788" indent="-228600">
              <a:defRPr>
                <a:solidFill>
                  <a:schemeClr val="tx1"/>
                </a:solidFill>
                <a:latin typeface="Palatino Linotype" panose="02040502050505030304" pitchFamily="18" charset="0"/>
              </a:defRPr>
            </a:lvl4pPr>
            <a:lvl5pPr marL="2058988" indent="-228600">
              <a:defRPr>
                <a:solidFill>
                  <a:schemeClr val="tx1"/>
                </a:solidFill>
                <a:latin typeface="Palatino Linotype" panose="02040502050505030304" pitchFamily="18" charset="0"/>
              </a:defRPr>
            </a:lvl5pPr>
            <a:lvl6pPr marL="2516188" indent="-228600" eaLnBrk="0" fontAlgn="base" hangingPunct="0">
              <a:spcBef>
                <a:spcPct val="0"/>
              </a:spcBef>
              <a:spcAft>
                <a:spcPct val="0"/>
              </a:spcAft>
              <a:defRPr>
                <a:solidFill>
                  <a:schemeClr val="tx1"/>
                </a:solidFill>
                <a:latin typeface="Palatino Linotype" panose="02040502050505030304" pitchFamily="18" charset="0"/>
              </a:defRPr>
            </a:lvl6pPr>
            <a:lvl7pPr marL="2973388" indent="-228600" eaLnBrk="0" fontAlgn="base" hangingPunct="0">
              <a:spcBef>
                <a:spcPct val="0"/>
              </a:spcBef>
              <a:spcAft>
                <a:spcPct val="0"/>
              </a:spcAft>
              <a:defRPr>
                <a:solidFill>
                  <a:schemeClr val="tx1"/>
                </a:solidFill>
                <a:latin typeface="Palatino Linotype" panose="02040502050505030304" pitchFamily="18" charset="0"/>
              </a:defRPr>
            </a:lvl7pPr>
            <a:lvl8pPr marL="3430588" indent="-228600" eaLnBrk="0" fontAlgn="base" hangingPunct="0">
              <a:spcBef>
                <a:spcPct val="0"/>
              </a:spcBef>
              <a:spcAft>
                <a:spcPct val="0"/>
              </a:spcAft>
              <a:defRPr>
                <a:solidFill>
                  <a:schemeClr val="tx1"/>
                </a:solidFill>
                <a:latin typeface="Palatino Linotype" panose="02040502050505030304" pitchFamily="18" charset="0"/>
              </a:defRPr>
            </a:lvl8pPr>
            <a:lvl9pPr marL="3887788"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125164F0-85F1-4598-A71D-528C258F2F16}" type="slidenum">
              <a:rPr lang="en-US" altLang="en-US" smtClean="0">
                <a:latin typeface="Calibri" panose="020F0502020204030204" pitchFamily="34" charset="0"/>
              </a:rPr>
              <a:pPr fontAlgn="base">
                <a:spcBef>
                  <a:spcPct val="0"/>
                </a:spcBef>
                <a:spcAft>
                  <a:spcPct val="0"/>
                </a:spcAft>
              </a:pPr>
              <a:t>46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096612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0"/>
              </a:spcAft>
              <a:defRPr/>
            </a:pPr>
            <a:r>
              <a:rPr lang="en-US" sz="1000" dirty="0">
                <a:latin typeface="Arial" pitchFamily="34" charset="0"/>
              </a:rPr>
              <a:t>Nonappropriated Funds:</a:t>
            </a:r>
          </a:p>
          <a:p>
            <a:pPr marL="465759" lvl="1" eaLnBrk="1" fontAlgn="auto" hangingPunct="1">
              <a:spcBef>
                <a:spcPts val="0"/>
              </a:spcBef>
              <a:spcAft>
                <a:spcPts val="0"/>
              </a:spcAft>
              <a:defRPr/>
            </a:pPr>
            <a:r>
              <a:rPr lang="en-US" sz="1000" dirty="0">
                <a:latin typeface="Arial" pitchFamily="34" charset="0"/>
              </a:rPr>
              <a:t>Cash and other assets received from sources other than funds appropriated by congress. They are normally predominantly locally generated.  </a:t>
            </a:r>
          </a:p>
          <a:p>
            <a:pPr marL="465759" lvl="1" eaLnBrk="1" fontAlgn="auto" hangingPunct="1">
              <a:spcBef>
                <a:spcPts val="0"/>
              </a:spcBef>
              <a:spcAft>
                <a:spcPts val="0"/>
              </a:spcAft>
              <a:defRPr/>
            </a:pPr>
            <a:r>
              <a:rPr lang="en-US" sz="1000" dirty="0">
                <a:latin typeface="Arial" pitchFamily="34" charset="0"/>
              </a:rPr>
              <a:t>NAFs are government funds used for the collective benefit of those who utilize the programs MWR offers.  </a:t>
            </a:r>
          </a:p>
          <a:p>
            <a:pPr marL="465759" lvl="1" eaLnBrk="1" fontAlgn="auto" hangingPunct="1">
              <a:spcBef>
                <a:spcPts val="0"/>
              </a:spcBef>
              <a:spcAft>
                <a:spcPts val="0"/>
              </a:spcAft>
              <a:defRPr/>
            </a:pPr>
            <a:r>
              <a:rPr lang="en-US" sz="1000" dirty="0">
                <a:latin typeface="Arial" pitchFamily="34" charset="0"/>
              </a:rPr>
              <a:t>NAFs are separate and apart from funds on the books of the Treasurer of The United States.</a:t>
            </a:r>
          </a:p>
          <a:p>
            <a:pPr marL="465759" lvl="1" eaLnBrk="1" fontAlgn="auto" hangingPunct="1">
              <a:spcBef>
                <a:spcPts val="0"/>
              </a:spcBef>
              <a:spcAft>
                <a:spcPts val="0"/>
              </a:spcAft>
              <a:defRPr/>
            </a:pPr>
            <a:r>
              <a:rPr lang="en-US" sz="1000" dirty="0">
                <a:latin typeface="Arial" pitchFamily="34" charset="0"/>
              </a:rPr>
              <a:t>Money collected for goods and services offered to authorized patrons (See AR 215-1, Sec 6-2 or Table 6-1, page 19). </a:t>
            </a:r>
            <a:r>
              <a:rPr lang="en-US" sz="1000" i="1" dirty="0">
                <a:latin typeface="Arial" pitchFamily="34" charset="0"/>
              </a:rPr>
              <a:t>We have 30 categories of authorized patrons. GC determines who gets service.  Generate between $800-$900 M in yearly revenues.  </a:t>
            </a:r>
            <a:endParaRPr lang="en-US" sz="1000" dirty="0">
              <a:latin typeface="Arial" pitchFamily="34" charset="0"/>
            </a:endParaRPr>
          </a:p>
          <a:p>
            <a:pPr marL="465759" lvl="1" eaLnBrk="1" fontAlgn="auto" hangingPunct="1">
              <a:spcBef>
                <a:spcPts val="0"/>
              </a:spcBef>
              <a:spcAft>
                <a:spcPts val="0"/>
              </a:spcAft>
              <a:defRPr/>
            </a:pPr>
            <a:r>
              <a:rPr lang="en-US" sz="1000" dirty="0">
                <a:latin typeface="Arial" pitchFamily="34" charset="0"/>
              </a:rPr>
              <a:t>NAF Instrumentalities are:</a:t>
            </a:r>
          </a:p>
          <a:p>
            <a:pPr eaLnBrk="1" fontAlgn="auto" hangingPunct="1">
              <a:spcBef>
                <a:spcPts val="0"/>
              </a:spcBef>
              <a:spcAft>
                <a:spcPts val="0"/>
              </a:spcAft>
              <a:defRPr/>
            </a:pPr>
            <a:r>
              <a:rPr lang="en-US" sz="1000" i="1" dirty="0">
                <a:latin typeface="Arial" pitchFamily="34" charset="0"/>
              </a:rPr>
              <a:t>A </a:t>
            </a:r>
            <a:r>
              <a:rPr lang="en-US" sz="1000" i="1" dirty="0" err="1">
                <a:latin typeface="Arial" pitchFamily="34" charset="0"/>
              </a:rPr>
              <a:t>DoD</a:t>
            </a:r>
            <a:r>
              <a:rPr lang="en-US" sz="1000" i="1" dirty="0">
                <a:latin typeface="Arial" pitchFamily="34" charset="0"/>
              </a:rPr>
              <a:t> Organizational Entity Which:</a:t>
            </a:r>
          </a:p>
          <a:p>
            <a:pPr eaLnBrk="1" fontAlgn="auto" hangingPunct="1">
              <a:spcBef>
                <a:spcPts val="0"/>
              </a:spcBef>
              <a:spcAft>
                <a:spcPts val="0"/>
              </a:spcAft>
              <a:buFont typeface="Monotype Sorts" pitchFamily="2" charset="2"/>
              <a:buChar char=" "/>
              <a:defRPr/>
            </a:pPr>
            <a:r>
              <a:rPr lang="en-US" sz="1000" dirty="0">
                <a:latin typeface="Arial" pitchFamily="34" charset="0"/>
              </a:rPr>
              <a:t>Performs An Essential Government Function.  Assists in recruiting and retention, adds to QOL.</a:t>
            </a:r>
          </a:p>
          <a:p>
            <a:pPr eaLnBrk="1" fontAlgn="auto" hangingPunct="1">
              <a:spcBef>
                <a:spcPts val="0"/>
              </a:spcBef>
              <a:spcAft>
                <a:spcPts val="0"/>
              </a:spcAft>
              <a:buFont typeface="Monotype Sorts" pitchFamily="2" charset="2"/>
              <a:buChar char=" "/>
              <a:defRPr/>
            </a:pPr>
            <a:r>
              <a:rPr lang="en-US" sz="1000" dirty="0">
                <a:latin typeface="Arial" pitchFamily="34" charset="0"/>
              </a:rPr>
              <a:t>Acts In Its Own Name To Provide MWR Programs.</a:t>
            </a:r>
          </a:p>
          <a:p>
            <a:pPr eaLnBrk="1" fontAlgn="auto" hangingPunct="1">
              <a:spcBef>
                <a:spcPts val="0"/>
              </a:spcBef>
              <a:spcAft>
                <a:spcPts val="0"/>
              </a:spcAft>
              <a:buFont typeface="Monotype Sorts" pitchFamily="2" charset="2"/>
              <a:buChar char=" "/>
              <a:defRPr/>
            </a:pPr>
            <a:r>
              <a:rPr lang="en-US" sz="1000" dirty="0">
                <a:latin typeface="Arial" pitchFamily="34" charset="0"/>
              </a:rPr>
              <a:t>Maintains Custody Of And Control Over Nonappropriated Funds. (Fund Manager) AR 215-1, Sec 5-6.</a:t>
            </a:r>
          </a:p>
          <a:p>
            <a:pPr eaLnBrk="1" fontAlgn="auto" hangingPunct="1">
              <a:spcBef>
                <a:spcPts val="0"/>
              </a:spcBef>
              <a:spcAft>
                <a:spcPts val="0"/>
              </a:spcAft>
              <a:buFont typeface="Monotype Sorts" pitchFamily="2" charset="2"/>
              <a:buChar char=" "/>
              <a:defRPr/>
            </a:pPr>
            <a:r>
              <a:rPr lang="en-US" sz="1000" dirty="0">
                <a:latin typeface="Arial" pitchFamily="34" charset="0"/>
              </a:rPr>
              <a:t>NAFI’s Not Incorporated Under The Laws Of Any State.</a:t>
            </a:r>
          </a:p>
          <a:p>
            <a:pPr eaLnBrk="1" fontAlgn="auto" hangingPunct="1">
              <a:spcBef>
                <a:spcPts val="0"/>
              </a:spcBef>
              <a:spcAft>
                <a:spcPts val="0"/>
              </a:spcAft>
              <a:buFont typeface="Monotype Sorts" pitchFamily="2" charset="2"/>
              <a:buChar char=" "/>
              <a:defRPr/>
            </a:pPr>
            <a:r>
              <a:rPr lang="en-US" sz="1000" dirty="0">
                <a:latin typeface="Arial" pitchFamily="34" charset="0"/>
              </a:rPr>
              <a:t>Enjoy The Legal Status Of An Instrumentality Of The United States. AR 215-1, Sec. 3-1.</a:t>
            </a:r>
          </a:p>
          <a:p>
            <a:pPr eaLnBrk="1" fontAlgn="auto" hangingPunct="1">
              <a:spcBef>
                <a:spcPts val="0"/>
              </a:spcBef>
              <a:spcAft>
                <a:spcPts val="0"/>
              </a:spcAft>
              <a:buFont typeface="Monotype Sorts" pitchFamily="2" charset="2"/>
              <a:buChar char=" "/>
              <a:defRPr/>
            </a:pPr>
            <a:r>
              <a:rPr lang="en-US" sz="1000" dirty="0">
                <a:latin typeface="Arial" pitchFamily="34" charset="0"/>
              </a:rPr>
              <a:t>Tax Exempt.</a:t>
            </a:r>
          </a:p>
          <a:p>
            <a:pPr eaLnBrk="1" fontAlgn="auto" hangingPunct="1">
              <a:spcBef>
                <a:spcPts val="0"/>
              </a:spcBef>
              <a:spcAft>
                <a:spcPts val="0"/>
              </a:spcAft>
              <a:buFont typeface="Monotype Sorts" pitchFamily="2" charset="2"/>
              <a:buChar char=" "/>
              <a:defRPr/>
            </a:pPr>
            <a:r>
              <a:rPr lang="en-US" sz="1000" dirty="0">
                <a:latin typeface="Arial" pitchFamily="34" charset="0"/>
              </a:rPr>
              <a:t>MWR not the only NAFI on installation – Sunday collections in military chapels deposited into Chaplains’ Funds, Billeting/Lodging separate from MWR, etc.  We don’t share our $ with them, and they don’t share with us.  See AR 215-1, Sec. 4-8 page 8 for additional supplemental mission NAFIs.</a:t>
            </a:r>
          </a:p>
          <a:p>
            <a:pPr eaLnBrk="1" fontAlgn="auto" hangingPunct="1">
              <a:spcBef>
                <a:spcPts val="0"/>
              </a:spcBef>
              <a:spcAft>
                <a:spcPts val="0"/>
              </a:spcAft>
              <a:buFont typeface="Monotype Sorts" pitchFamily="2" charset="2"/>
              <a:buChar char=" "/>
              <a:defRPr/>
            </a:pPr>
            <a:endParaRPr lang="en-US" sz="1000" dirty="0">
              <a:latin typeface="Arial" pitchFamily="34" charset="0"/>
            </a:endParaRPr>
          </a:p>
          <a:p>
            <a:pPr eaLnBrk="1" fontAlgn="auto" hangingPunct="1">
              <a:spcBef>
                <a:spcPts val="0"/>
              </a:spcBef>
              <a:spcAft>
                <a:spcPts val="0"/>
              </a:spcAft>
              <a:buFont typeface="Monotype Sorts" pitchFamily="2" charset="2"/>
              <a:buChar char=" "/>
              <a:defRPr/>
            </a:pPr>
            <a:r>
              <a:rPr lang="en-US" sz="1000" dirty="0">
                <a:latin typeface="Arial" pitchFamily="34" charset="0"/>
              </a:rPr>
              <a:t>Supplemental Mission NAF accounts, see AR 215-1, Sec 4-7, page 7.</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1788" indent="-228600">
              <a:defRPr>
                <a:solidFill>
                  <a:schemeClr val="tx1"/>
                </a:solidFill>
                <a:latin typeface="Palatino Linotype" panose="02040502050505030304" pitchFamily="18" charset="0"/>
              </a:defRPr>
            </a:lvl4pPr>
            <a:lvl5pPr marL="2058988" indent="-228600">
              <a:defRPr>
                <a:solidFill>
                  <a:schemeClr val="tx1"/>
                </a:solidFill>
                <a:latin typeface="Palatino Linotype" panose="02040502050505030304" pitchFamily="18" charset="0"/>
              </a:defRPr>
            </a:lvl5pPr>
            <a:lvl6pPr marL="2516188" indent="-228600" eaLnBrk="0" fontAlgn="base" hangingPunct="0">
              <a:spcBef>
                <a:spcPct val="0"/>
              </a:spcBef>
              <a:spcAft>
                <a:spcPct val="0"/>
              </a:spcAft>
              <a:defRPr>
                <a:solidFill>
                  <a:schemeClr val="tx1"/>
                </a:solidFill>
                <a:latin typeface="Palatino Linotype" panose="02040502050505030304" pitchFamily="18" charset="0"/>
              </a:defRPr>
            </a:lvl6pPr>
            <a:lvl7pPr marL="2973388" indent="-228600" eaLnBrk="0" fontAlgn="base" hangingPunct="0">
              <a:spcBef>
                <a:spcPct val="0"/>
              </a:spcBef>
              <a:spcAft>
                <a:spcPct val="0"/>
              </a:spcAft>
              <a:defRPr>
                <a:solidFill>
                  <a:schemeClr val="tx1"/>
                </a:solidFill>
                <a:latin typeface="Palatino Linotype" panose="02040502050505030304" pitchFamily="18" charset="0"/>
              </a:defRPr>
            </a:lvl7pPr>
            <a:lvl8pPr marL="3430588" indent="-228600" eaLnBrk="0" fontAlgn="base" hangingPunct="0">
              <a:spcBef>
                <a:spcPct val="0"/>
              </a:spcBef>
              <a:spcAft>
                <a:spcPct val="0"/>
              </a:spcAft>
              <a:defRPr>
                <a:solidFill>
                  <a:schemeClr val="tx1"/>
                </a:solidFill>
                <a:latin typeface="Palatino Linotype" panose="02040502050505030304" pitchFamily="18" charset="0"/>
              </a:defRPr>
            </a:lvl8pPr>
            <a:lvl9pPr marL="3887788"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2325D503-43D9-4D4E-AE77-3950B4C58AEE}" type="slidenum">
              <a:rPr lang="en-US" altLang="en-US" smtClean="0">
                <a:latin typeface="Calibri" panose="020F0502020204030204" pitchFamily="34" charset="0"/>
              </a:rPr>
              <a:pPr fontAlgn="base">
                <a:spcBef>
                  <a:spcPct val="0"/>
                </a:spcBef>
                <a:spcAft>
                  <a:spcPct val="0"/>
                </a:spcAft>
              </a:pPr>
              <a:t>47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648533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0"/>
              </a:spcAft>
              <a:defRPr/>
            </a:pPr>
            <a:r>
              <a:rPr lang="en-US" sz="1000" dirty="0">
                <a:latin typeface="Arial" pitchFamily="34" charset="0"/>
              </a:rPr>
              <a:t>Nonappropriated Funds:</a:t>
            </a:r>
          </a:p>
          <a:p>
            <a:pPr marL="465759" lvl="1" eaLnBrk="1" fontAlgn="auto" hangingPunct="1">
              <a:spcBef>
                <a:spcPts val="0"/>
              </a:spcBef>
              <a:spcAft>
                <a:spcPts val="0"/>
              </a:spcAft>
              <a:defRPr/>
            </a:pPr>
            <a:r>
              <a:rPr lang="en-US" sz="1000" dirty="0">
                <a:latin typeface="Arial" pitchFamily="34" charset="0"/>
              </a:rPr>
              <a:t>Cash and other assets received from sources other than funds appropriated by congress. They are normally predominantly locally generated.  </a:t>
            </a:r>
          </a:p>
          <a:p>
            <a:pPr marL="465759" lvl="1" eaLnBrk="1" fontAlgn="auto" hangingPunct="1">
              <a:spcBef>
                <a:spcPts val="0"/>
              </a:spcBef>
              <a:spcAft>
                <a:spcPts val="0"/>
              </a:spcAft>
              <a:defRPr/>
            </a:pPr>
            <a:r>
              <a:rPr lang="en-US" sz="1000" dirty="0">
                <a:latin typeface="Arial" pitchFamily="34" charset="0"/>
              </a:rPr>
              <a:t>NAFs are government funds used for the collective benefit of those who utilize the programs MWR offers.  </a:t>
            </a:r>
          </a:p>
          <a:p>
            <a:pPr marL="465759" lvl="1" eaLnBrk="1" fontAlgn="auto" hangingPunct="1">
              <a:spcBef>
                <a:spcPts val="0"/>
              </a:spcBef>
              <a:spcAft>
                <a:spcPts val="0"/>
              </a:spcAft>
              <a:defRPr/>
            </a:pPr>
            <a:r>
              <a:rPr lang="en-US" sz="1000" dirty="0">
                <a:latin typeface="Arial" pitchFamily="34" charset="0"/>
              </a:rPr>
              <a:t>NAFs are separate and apart from funds on the books of the Treasurer of The United States.</a:t>
            </a:r>
          </a:p>
          <a:p>
            <a:pPr marL="465759" lvl="1" eaLnBrk="1" fontAlgn="auto" hangingPunct="1">
              <a:spcBef>
                <a:spcPts val="0"/>
              </a:spcBef>
              <a:spcAft>
                <a:spcPts val="0"/>
              </a:spcAft>
              <a:defRPr/>
            </a:pPr>
            <a:r>
              <a:rPr lang="en-US" sz="1000" dirty="0">
                <a:latin typeface="Arial" pitchFamily="34" charset="0"/>
              </a:rPr>
              <a:t>Money collected for goods and services offered to authorized patrons (See AR 215-1, Sec 6-2 or Table 6-1, page 19). </a:t>
            </a:r>
            <a:r>
              <a:rPr lang="en-US" sz="1000" i="1" dirty="0">
                <a:latin typeface="Arial" pitchFamily="34" charset="0"/>
              </a:rPr>
              <a:t>We have 30 categories of authorized patrons. GC determines who gets service.  Generate between $800-$900 M in yearly revenues.  </a:t>
            </a:r>
            <a:endParaRPr lang="en-US" sz="1000" dirty="0">
              <a:latin typeface="Arial" pitchFamily="34" charset="0"/>
            </a:endParaRPr>
          </a:p>
          <a:p>
            <a:pPr marL="465759" lvl="1" eaLnBrk="1" fontAlgn="auto" hangingPunct="1">
              <a:spcBef>
                <a:spcPts val="0"/>
              </a:spcBef>
              <a:spcAft>
                <a:spcPts val="0"/>
              </a:spcAft>
              <a:defRPr/>
            </a:pPr>
            <a:r>
              <a:rPr lang="en-US" sz="1000" dirty="0">
                <a:latin typeface="Arial" pitchFamily="34" charset="0"/>
              </a:rPr>
              <a:t>NAF Instrumentalities are:</a:t>
            </a:r>
          </a:p>
          <a:p>
            <a:pPr eaLnBrk="1" fontAlgn="auto" hangingPunct="1">
              <a:spcBef>
                <a:spcPts val="0"/>
              </a:spcBef>
              <a:spcAft>
                <a:spcPts val="0"/>
              </a:spcAft>
              <a:defRPr/>
            </a:pPr>
            <a:r>
              <a:rPr lang="en-US" sz="1000" i="1" dirty="0">
                <a:latin typeface="Arial" pitchFamily="34" charset="0"/>
              </a:rPr>
              <a:t>A </a:t>
            </a:r>
            <a:r>
              <a:rPr lang="en-US" sz="1000" i="1" dirty="0" err="1">
                <a:latin typeface="Arial" pitchFamily="34" charset="0"/>
              </a:rPr>
              <a:t>DoD</a:t>
            </a:r>
            <a:r>
              <a:rPr lang="en-US" sz="1000" i="1" dirty="0">
                <a:latin typeface="Arial" pitchFamily="34" charset="0"/>
              </a:rPr>
              <a:t> Organizational Entity Which:</a:t>
            </a:r>
          </a:p>
          <a:p>
            <a:pPr eaLnBrk="1" fontAlgn="auto" hangingPunct="1">
              <a:spcBef>
                <a:spcPts val="0"/>
              </a:spcBef>
              <a:spcAft>
                <a:spcPts val="0"/>
              </a:spcAft>
              <a:buFont typeface="Monotype Sorts" pitchFamily="2" charset="2"/>
              <a:buChar char=" "/>
              <a:defRPr/>
            </a:pPr>
            <a:r>
              <a:rPr lang="en-US" sz="1000" dirty="0">
                <a:latin typeface="Arial" pitchFamily="34" charset="0"/>
              </a:rPr>
              <a:t>Performs An Essential Government Function.  Assists in recruiting and retention, adds to QOL.</a:t>
            </a:r>
          </a:p>
          <a:p>
            <a:pPr eaLnBrk="1" fontAlgn="auto" hangingPunct="1">
              <a:spcBef>
                <a:spcPts val="0"/>
              </a:spcBef>
              <a:spcAft>
                <a:spcPts val="0"/>
              </a:spcAft>
              <a:buFont typeface="Monotype Sorts" pitchFamily="2" charset="2"/>
              <a:buChar char=" "/>
              <a:defRPr/>
            </a:pPr>
            <a:r>
              <a:rPr lang="en-US" sz="1000" dirty="0">
                <a:latin typeface="Arial" pitchFamily="34" charset="0"/>
              </a:rPr>
              <a:t>Acts In Its Own Name To Provide MWR Programs.</a:t>
            </a:r>
          </a:p>
          <a:p>
            <a:pPr eaLnBrk="1" fontAlgn="auto" hangingPunct="1">
              <a:spcBef>
                <a:spcPts val="0"/>
              </a:spcBef>
              <a:spcAft>
                <a:spcPts val="0"/>
              </a:spcAft>
              <a:buFont typeface="Monotype Sorts" pitchFamily="2" charset="2"/>
              <a:buChar char=" "/>
              <a:defRPr/>
            </a:pPr>
            <a:r>
              <a:rPr lang="en-US" sz="1000" dirty="0">
                <a:latin typeface="Arial" pitchFamily="34" charset="0"/>
              </a:rPr>
              <a:t>Maintains Custody Of And Control Over Nonappropriated Funds. (Fund Manager) AR 215-1, Sec 5-6.</a:t>
            </a:r>
          </a:p>
          <a:p>
            <a:pPr eaLnBrk="1" fontAlgn="auto" hangingPunct="1">
              <a:spcBef>
                <a:spcPts val="0"/>
              </a:spcBef>
              <a:spcAft>
                <a:spcPts val="0"/>
              </a:spcAft>
              <a:buFont typeface="Monotype Sorts" pitchFamily="2" charset="2"/>
              <a:buChar char=" "/>
              <a:defRPr/>
            </a:pPr>
            <a:r>
              <a:rPr lang="en-US" sz="1000" dirty="0">
                <a:latin typeface="Arial" pitchFamily="34" charset="0"/>
              </a:rPr>
              <a:t>NAFI’s Not Incorporated Under The Laws Of Any State.</a:t>
            </a:r>
          </a:p>
          <a:p>
            <a:pPr eaLnBrk="1" fontAlgn="auto" hangingPunct="1">
              <a:spcBef>
                <a:spcPts val="0"/>
              </a:spcBef>
              <a:spcAft>
                <a:spcPts val="0"/>
              </a:spcAft>
              <a:buFont typeface="Monotype Sorts" pitchFamily="2" charset="2"/>
              <a:buChar char=" "/>
              <a:defRPr/>
            </a:pPr>
            <a:r>
              <a:rPr lang="en-US" sz="1000" dirty="0">
                <a:latin typeface="Arial" pitchFamily="34" charset="0"/>
              </a:rPr>
              <a:t>Enjoy The Legal Status Of An Instrumentality Of The United States. AR 215-1, Sec. 3-1.</a:t>
            </a:r>
          </a:p>
          <a:p>
            <a:pPr eaLnBrk="1" fontAlgn="auto" hangingPunct="1">
              <a:spcBef>
                <a:spcPts val="0"/>
              </a:spcBef>
              <a:spcAft>
                <a:spcPts val="0"/>
              </a:spcAft>
              <a:buFont typeface="Monotype Sorts" pitchFamily="2" charset="2"/>
              <a:buChar char=" "/>
              <a:defRPr/>
            </a:pPr>
            <a:r>
              <a:rPr lang="en-US" sz="1000" dirty="0">
                <a:latin typeface="Arial" pitchFamily="34" charset="0"/>
              </a:rPr>
              <a:t>Tax Exempt.</a:t>
            </a:r>
          </a:p>
          <a:p>
            <a:pPr eaLnBrk="1" fontAlgn="auto" hangingPunct="1">
              <a:spcBef>
                <a:spcPts val="0"/>
              </a:spcBef>
              <a:spcAft>
                <a:spcPts val="0"/>
              </a:spcAft>
              <a:buFont typeface="Monotype Sorts" pitchFamily="2" charset="2"/>
              <a:buChar char=" "/>
              <a:defRPr/>
            </a:pPr>
            <a:r>
              <a:rPr lang="en-US" sz="1000" dirty="0">
                <a:latin typeface="Arial" pitchFamily="34" charset="0"/>
              </a:rPr>
              <a:t>MWR not the only NAFI on installation – Sunday collections in military chapels deposited into Chaplains’ Funds, Billeting/Lodging separate from MWR, etc.  We don’t share our $ with them, and they don’t share with us.  See AR 215-1, Sec. 4-8 page 8 for additional supplemental mission NAFIs.</a:t>
            </a:r>
          </a:p>
          <a:p>
            <a:pPr eaLnBrk="1" fontAlgn="auto" hangingPunct="1">
              <a:spcBef>
                <a:spcPts val="0"/>
              </a:spcBef>
              <a:spcAft>
                <a:spcPts val="0"/>
              </a:spcAft>
              <a:buFont typeface="Monotype Sorts" pitchFamily="2" charset="2"/>
              <a:buChar char=" "/>
              <a:defRPr/>
            </a:pPr>
            <a:endParaRPr lang="en-US" sz="1000" dirty="0">
              <a:latin typeface="Arial" pitchFamily="34" charset="0"/>
            </a:endParaRPr>
          </a:p>
          <a:p>
            <a:pPr eaLnBrk="1" fontAlgn="auto" hangingPunct="1">
              <a:spcBef>
                <a:spcPts val="0"/>
              </a:spcBef>
              <a:spcAft>
                <a:spcPts val="0"/>
              </a:spcAft>
              <a:buFont typeface="Monotype Sorts" pitchFamily="2" charset="2"/>
              <a:buChar char=" "/>
              <a:defRPr/>
            </a:pPr>
            <a:r>
              <a:rPr lang="en-US" sz="1000" dirty="0">
                <a:latin typeface="Arial" pitchFamily="34" charset="0"/>
              </a:rPr>
              <a:t>Supplemental Mission NAF accounts, see AR 215-1, Sec 4-7, page 7.</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1788" indent="-228600">
              <a:defRPr>
                <a:solidFill>
                  <a:schemeClr val="tx1"/>
                </a:solidFill>
                <a:latin typeface="Palatino Linotype" panose="02040502050505030304" pitchFamily="18" charset="0"/>
              </a:defRPr>
            </a:lvl4pPr>
            <a:lvl5pPr marL="2058988" indent="-228600">
              <a:defRPr>
                <a:solidFill>
                  <a:schemeClr val="tx1"/>
                </a:solidFill>
                <a:latin typeface="Palatino Linotype" panose="02040502050505030304" pitchFamily="18" charset="0"/>
              </a:defRPr>
            </a:lvl5pPr>
            <a:lvl6pPr marL="2516188" indent="-228600" eaLnBrk="0" fontAlgn="base" hangingPunct="0">
              <a:spcBef>
                <a:spcPct val="0"/>
              </a:spcBef>
              <a:spcAft>
                <a:spcPct val="0"/>
              </a:spcAft>
              <a:defRPr>
                <a:solidFill>
                  <a:schemeClr val="tx1"/>
                </a:solidFill>
                <a:latin typeface="Palatino Linotype" panose="02040502050505030304" pitchFamily="18" charset="0"/>
              </a:defRPr>
            </a:lvl6pPr>
            <a:lvl7pPr marL="2973388" indent="-228600" eaLnBrk="0" fontAlgn="base" hangingPunct="0">
              <a:spcBef>
                <a:spcPct val="0"/>
              </a:spcBef>
              <a:spcAft>
                <a:spcPct val="0"/>
              </a:spcAft>
              <a:defRPr>
                <a:solidFill>
                  <a:schemeClr val="tx1"/>
                </a:solidFill>
                <a:latin typeface="Palatino Linotype" panose="02040502050505030304" pitchFamily="18" charset="0"/>
              </a:defRPr>
            </a:lvl7pPr>
            <a:lvl8pPr marL="3430588" indent="-228600" eaLnBrk="0" fontAlgn="base" hangingPunct="0">
              <a:spcBef>
                <a:spcPct val="0"/>
              </a:spcBef>
              <a:spcAft>
                <a:spcPct val="0"/>
              </a:spcAft>
              <a:defRPr>
                <a:solidFill>
                  <a:schemeClr val="tx1"/>
                </a:solidFill>
                <a:latin typeface="Palatino Linotype" panose="02040502050505030304" pitchFamily="18" charset="0"/>
              </a:defRPr>
            </a:lvl8pPr>
            <a:lvl9pPr marL="3887788"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46792804-2887-47DF-814C-F06F46925229}" type="slidenum">
              <a:rPr lang="en-US" altLang="en-US" smtClean="0">
                <a:latin typeface="Calibri" panose="020F0502020204030204" pitchFamily="34" charset="0"/>
              </a:rPr>
              <a:pPr fontAlgn="base">
                <a:spcBef>
                  <a:spcPct val="0"/>
                </a:spcBef>
                <a:spcAft>
                  <a:spcPct val="0"/>
                </a:spcAft>
              </a:pPr>
              <a:t>49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801207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81100" y="708025"/>
            <a:ext cx="4646613" cy="3484563"/>
          </a:xfrm>
          <a:solidFill>
            <a:schemeClr val="accent1"/>
          </a:solidFill>
          <a:ln w="25400">
            <a:solidFill>
              <a:schemeClr val="accent1">
                <a:shade val="50000"/>
              </a:schemeClr>
            </a:solidFill>
          </a:ln>
        </p:spPr>
      </p:sp>
      <p:sp>
        <p:nvSpPr>
          <p:cNvPr id="3" name="Notes Placeholder 2"/>
          <p:cNvSpPr txBox="1">
            <a:spLocks noGrp="1"/>
          </p:cNvSpPr>
          <p:nvPr>
            <p:ph type="body" sz="quarter" idx="1"/>
          </p:nvPr>
        </p:nvSpPr>
        <p:spPr>
          <a:xfrm>
            <a:off x="701675" y="4416425"/>
            <a:ext cx="5607050" cy="1169670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192911" indent="-192911" eaLnBrk="1" fontAlgn="auto" hangingPunct="1">
              <a:spcBef>
                <a:spcPts val="0"/>
              </a:spcBef>
              <a:spcAft>
                <a:spcPts val="0"/>
              </a:spcAft>
              <a:defRPr/>
            </a:pPr>
            <a:r>
              <a:rPr lang="en-US" sz="2800" dirty="0"/>
              <a:t>Trend analysis is simply the comparison of operating data on the income statement with previous period performance (historical data) or with planned performance (budget). Trend analysis can be accomplished for all income statement lines or selected lines</a:t>
            </a:r>
          </a:p>
          <a:p>
            <a:pPr marL="192911" indent="-192911" eaLnBrk="1" fontAlgn="auto" hangingPunct="1">
              <a:spcBef>
                <a:spcPts val="0"/>
              </a:spcBef>
              <a:spcAft>
                <a:spcPts val="0"/>
              </a:spcAft>
              <a:defRPr/>
            </a:pPr>
            <a:endParaRPr lang="en-US" sz="2800" dirty="0">
              <a:latin typeface="Albany" pitchFamily="18"/>
              <a:cs typeface="Tahoma" pitchFamily="2"/>
            </a:endParaRPr>
          </a:p>
          <a:p>
            <a:pPr eaLnBrk="1" fontAlgn="auto" hangingPunct="1">
              <a:spcBef>
                <a:spcPts val="0"/>
              </a:spcBef>
              <a:spcAft>
                <a:spcPts val="0"/>
              </a:spcAft>
              <a:defRPr/>
            </a:pPr>
            <a:r>
              <a:rPr lang="en-US" sz="2800" b="1" dirty="0"/>
              <a:t>Trend Analysis Defined</a:t>
            </a:r>
            <a:r>
              <a:rPr lang="en-US" sz="2800" dirty="0"/>
              <a:t/>
            </a:r>
            <a:br>
              <a:rPr lang="en-US" sz="2800" dirty="0"/>
            </a:br>
            <a:r>
              <a:rPr lang="en-US" sz="2800" dirty="0"/>
              <a:t>Trends are expressed as either positive or negative.</a:t>
            </a:r>
          </a:p>
          <a:p>
            <a:pPr eaLnBrk="1" fontAlgn="auto" hangingPunct="1">
              <a:spcBef>
                <a:spcPts val="0"/>
              </a:spcBef>
              <a:spcAft>
                <a:spcPts val="0"/>
              </a:spcAft>
              <a:defRPr/>
            </a:pPr>
            <a:r>
              <a:rPr lang="en-US" sz="2800" dirty="0"/>
              <a:t>In general, when revenue is "down" or expenses are "up," the financial trend is considered </a:t>
            </a:r>
            <a:r>
              <a:rPr lang="en-US" sz="2800" b="1" i="1" dirty="0"/>
              <a:t>negative</a:t>
            </a:r>
            <a:r>
              <a:rPr lang="en-US" sz="2800" dirty="0"/>
              <a:t>. </a:t>
            </a:r>
          </a:p>
          <a:p>
            <a:pPr eaLnBrk="1" fontAlgn="auto" hangingPunct="1">
              <a:spcBef>
                <a:spcPts val="0"/>
              </a:spcBef>
              <a:spcAft>
                <a:spcPts val="0"/>
              </a:spcAft>
              <a:defRPr/>
            </a:pPr>
            <a:r>
              <a:rPr lang="en-US" sz="2800" dirty="0"/>
              <a:t>Conversely, when revenue is "up" or expenses are "down," the financial trend is considered </a:t>
            </a:r>
            <a:r>
              <a:rPr lang="en-US" sz="2800" b="1" i="1" dirty="0"/>
              <a:t>positive</a:t>
            </a:r>
            <a:r>
              <a:rPr lang="en-US" sz="2800" dirty="0"/>
              <a:t>. </a:t>
            </a:r>
          </a:p>
          <a:p>
            <a:pPr eaLnBrk="1" fontAlgn="auto" hangingPunct="1">
              <a:spcBef>
                <a:spcPts val="0"/>
              </a:spcBef>
              <a:spcAft>
                <a:spcPts val="0"/>
              </a:spcAft>
              <a:defRPr/>
            </a:pPr>
            <a:r>
              <a:rPr lang="en-US" sz="2800" dirty="0"/>
              <a:t>As a manager of an activity, you should always review and take action to correct negative trends. Successful managers also analyze positive trends to determine causes so that similar strategies can be applied in the future.</a:t>
            </a:r>
          </a:p>
          <a:p>
            <a:pPr marL="192911" indent="-192911" eaLnBrk="1" fontAlgn="auto" hangingPunct="1">
              <a:spcBef>
                <a:spcPts val="0"/>
              </a:spcBef>
              <a:spcAft>
                <a:spcPts val="0"/>
              </a:spcAft>
              <a:defRPr/>
            </a:pPr>
            <a:endParaRPr lang="en-US" sz="2500" dirty="0">
              <a:latin typeface="Albany" pitchFamily="18"/>
              <a:cs typeface="Tahoma" pitchFamily="2"/>
            </a:endParaRPr>
          </a:p>
        </p:txBody>
      </p:sp>
    </p:spTree>
    <p:extLst>
      <p:ext uri="{BB962C8B-B14F-4D97-AF65-F5344CB8AC3E}">
        <p14:creationId xmlns:p14="http://schemas.microsoft.com/office/powerpoint/2010/main" val="32523923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19075" indent="-219075" defTabSz="930275" eaLnBrk="1" hangingPunct="1">
              <a:spcBef>
                <a:spcPct val="0"/>
              </a:spcBef>
            </a:pPr>
            <a:r>
              <a:rPr lang="en-US" altLang="en-US" smtClean="0"/>
              <a:t>Summarize points on slide </a:t>
            </a:r>
          </a:p>
          <a:p>
            <a:pPr marL="219075" indent="-219075" defTabSz="930275" eaLnBrk="1" hangingPunct="1">
              <a:spcBef>
                <a:spcPct val="0"/>
              </a:spcBef>
            </a:pPr>
            <a:endParaRPr lang="en-US" altLang="en-US" b="1" smtClean="0">
              <a:latin typeface="Albany"/>
              <a:cs typeface="Tahoma" panose="020B0604030504040204" pitchFamily="34" charset="0"/>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681744CB-A3CA-464E-928C-6161297833D2}" type="slidenum">
              <a:rPr lang="en-US" altLang="en-US" smtClean="0">
                <a:latin typeface="Calibri" panose="020F0502020204030204" pitchFamily="34" charset="0"/>
              </a:rPr>
              <a:pPr fontAlgn="base">
                <a:spcBef>
                  <a:spcPct val="0"/>
                </a:spcBef>
                <a:spcAft>
                  <a:spcPct val="0"/>
                </a:spcAft>
              </a:pPr>
              <a:t>52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645635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SAY:  Discuss Key points of this trend then transition into white board</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1E050574-AACF-476F-9C60-C2D068BCD601}" type="slidenum">
              <a:rPr lang="en-US" altLang="en-US" smtClean="0">
                <a:latin typeface="Calibri" panose="020F0502020204030204" pitchFamily="34" charset="0"/>
              </a:rPr>
              <a:pPr fontAlgn="base">
                <a:spcBef>
                  <a:spcPct val="0"/>
                </a:spcBef>
                <a:spcAft>
                  <a:spcPct val="0"/>
                </a:spcAft>
              </a:pPr>
              <a:t>53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70402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219758" indent="-219758" defTabSz="930311" eaLnBrk="1" fontAlgn="auto" hangingPunct="1">
              <a:spcBef>
                <a:spcPts val="0"/>
              </a:spcBef>
              <a:spcAft>
                <a:spcPts val="0"/>
              </a:spcAft>
              <a:defRPr/>
            </a:pPr>
            <a:r>
              <a:rPr lang="en-US" dirty="0" smtClean="0"/>
              <a:t>Summarize points on slide </a:t>
            </a:r>
          </a:p>
          <a:p>
            <a:pPr marL="219758" indent="-219758" eaLnBrk="1" fontAlgn="auto" hangingPunct="1">
              <a:spcBef>
                <a:spcPts val="0"/>
              </a:spcBef>
              <a:spcAft>
                <a:spcPts val="0"/>
              </a:spcAft>
              <a:defRPr/>
            </a:pPr>
            <a:endParaRPr lang="en-US" b="1" dirty="0" smtClean="0">
              <a:latin typeface="Albany" pitchFamily="18"/>
              <a:cs typeface="Tahoma" pitchFamily="2"/>
            </a:endParaRPr>
          </a:p>
          <a:p>
            <a:pPr eaLnBrk="1" fontAlgn="auto" hangingPunct="1">
              <a:spcBef>
                <a:spcPts val="0"/>
              </a:spcBef>
              <a:spcAft>
                <a:spcPts val="0"/>
              </a:spcAft>
              <a:defRPr/>
            </a:pPr>
            <a:endParaRPr 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F2C15812-9154-4474-B2F6-F0AEB23BE215}" type="slidenum">
              <a:rPr lang="en-US" altLang="en-US" smtClean="0">
                <a:latin typeface="Calibri" panose="020F0502020204030204" pitchFamily="34" charset="0"/>
              </a:rPr>
              <a:pPr fontAlgn="base">
                <a:spcBef>
                  <a:spcPct val="0"/>
                </a:spcBef>
                <a:spcAft>
                  <a:spcPct val="0"/>
                </a:spcAft>
              </a:pPr>
              <a:t>54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1036039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219758" indent="-219758" defTabSz="930311" eaLnBrk="1" fontAlgn="auto" hangingPunct="1">
              <a:spcBef>
                <a:spcPts val="0"/>
              </a:spcBef>
              <a:spcAft>
                <a:spcPts val="0"/>
              </a:spcAft>
              <a:defRPr/>
            </a:pPr>
            <a:r>
              <a:rPr lang="en-US" dirty="0" smtClean="0"/>
              <a:t>Summarize points on slide </a:t>
            </a:r>
          </a:p>
          <a:p>
            <a:pPr marL="219758" indent="-219758" eaLnBrk="1" fontAlgn="auto" hangingPunct="1">
              <a:spcBef>
                <a:spcPts val="0"/>
              </a:spcBef>
              <a:spcAft>
                <a:spcPts val="0"/>
              </a:spcAft>
              <a:defRPr/>
            </a:pPr>
            <a:endParaRPr lang="en-US" b="1" dirty="0" smtClean="0">
              <a:latin typeface="Albany" pitchFamily="18"/>
              <a:cs typeface="Tahoma" pitchFamily="2"/>
            </a:endParaRPr>
          </a:p>
          <a:p>
            <a:pPr eaLnBrk="1" fontAlgn="auto" hangingPunct="1">
              <a:spcBef>
                <a:spcPts val="0"/>
              </a:spcBef>
              <a:spcAft>
                <a:spcPts val="0"/>
              </a:spcAft>
              <a:defRPr/>
            </a:pPr>
            <a:endParaRPr lang="en-US"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A91886DF-22FE-4A6B-9AF0-6A56516BD7EA}" type="slidenum">
              <a:rPr lang="en-US" altLang="en-US" smtClean="0">
                <a:latin typeface="Calibri" panose="020F0502020204030204" pitchFamily="34" charset="0"/>
              </a:rPr>
              <a:pPr fontAlgn="base">
                <a:spcBef>
                  <a:spcPct val="0"/>
                </a:spcBef>
                <a:spcAft>
                  <a:spcPct val="0"/>
                </a:spcAft>
              </a:pPr>
              <a:t>55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153883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219758" indent="-219758" defTabSz="930311" eaLnBrk="1" fontAlgn="auto" hangingPunct="1">
              <a:spcBef>
                <a:spcPts val="0"/>
              </a:spcBef>
              <a:spcAft>
                <a:spcPts val="0"/>
              </a:spcAft>
              <a:defRPr/>
            </a:pPr>
            <a:r>
              <a:rPr lang="en-US" dirty="0" smtClean="0"/>
              <a:t>Summarize points on slide </a:t>
            </a:r>
          </a:p>
          <a:p>
            <a:pPr marL="219758" indent="-219758" eaLnBrk="1" fontAlgn="auto" hangingPunct="1">
              <a:spcBef>
                <a:spcPts val="0"/>
              </a:spcBef>
              <a:spcAft>
                <a:spcPts val="0"/>
              </a:spcAft>
              <a:defRPr/>
            </a:pPr>
            <a:endParaRPr lang="en-US" b="1" dirty="0" smtClean="0">
              <a:latin typeface="Albany" pitchFamily="18"/>
              <a:cs typeface="Tahoma" pitchFamily="2"/>
            </a:endParaRPr>
          </a:p>
          <a:p>
            <a:pPr eaLnBrk="1" fontAlgn="auto" hangingPunct="1">
              <a:spcBef>
                <a:spcPts val="0"/>
              </a:spcBef>
              <a:spcAft>
                <a:spcPts val="0"/>
              </a:spcAft>
              <a:defRPr/>
            </a:pPr>
            <a:endParaRPr lang="en-US" dirty="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98D89202-90B2-4B5E-AFEE-B32CED5498AE}" type="slidenum">
              <a:rPr lang="en-US" altLang="en-US" smtClean="0">
                <a:latin typeface="Calibri" panose="020F0502020204030204" pitchFamily="34" charset="0"/>
              </a:rPr>
              <a:pPr fontAlgn="base">
                <a:spcBef>
                  <a:spcPct val="0"/>
                </a:spcBef>
                <a:spcAft>
                  <a:spcPct val="0"/>
                </a:spcAft>
              </a:pPr>
              <a:t>56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819078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39E216D-1127-4945-82D6-7B0AC4F51D39}" type="slidenum">
              <a:rPr lang="en-US" smtClean="0"/>
              <a:pPr>
                <a:defRPr/>
              </a:pPr>
              <a:t>5</a:t>
            </a:fld>
            <a:endParaRPr lang="en-US"/>
          </a:p>
        </p:txBody>
      </p:sp>
    </p:spTree>
    <p:extLst>
      <p:ext uri="{BB962C8B-B14F-4D97-AF65-F5344CB8AC3E}">
        <p14:creationId xmlns:p14="http://schemas.microsoft.com/office/powerpoint/2010/main" val="2651752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1788" indent="-228600">
              <a:defRPr>
                <a:solidFill>
                  <a:schemeClr val="tx1"/>
                </a:solidFill>
                <a:latin typeface="Palatino Linotype" panose="02040502050505030304" pitchFamily="18" charset="0"/>
              </a:defRPr>
            </a:lvl4pPr>
            <a:lvl5pPr marL="2058988" indent="-228600">
              <a:defRPr>
                <a:solidFill>
                  <a:schemeClr val="tx1"/>
                </a:solidFill>
                <a:latin typeface="Palatino Linotype" panose="02040502050505030304" pitchFamily="18" charset="0"/>
              </a:defRPr>
            </a:lvl5pPr>
            <a:lvl6pPr marL="2516188" indent="-228600" eaLnBrk="0" fontAlgn="base" hangingPunct="0">
              <a:spcBef>
                <a:spcPct val="0"/>
              </a:spcBef>
              <a:spcAft>
                <a:spcPct val="0"/>
              </a:spcAft>
              <a:defRPr>
                <a:solidFill>
                  <a:schemeClr val="tx1"/>
                </a:solidFill>
                <a:latin typeface="Palatino Linotype" panose="02040502050505030304" pitchFamily="18" charset="0"/>
              </a:defRPr>
            </a:lvl6pPr>
            <a:lvl7pPr marL="2973388" indent="-228600" eaLnBrk="0" fontAlgn="base" hangingPunct="0">
              <a:spcBef>
                <a:spcPct val="0"/>
              </a:spcBef>
              <a:spcAft>
                <a:spcPct val="0"/>
              </a:spcAft>
              <a:defRPr>
                <a:solidFill>
                  <a:schemeClr val="tx1"/>
                </a:solidFill>
                <a:latin typeface="Palatino Linotype" panose="02040502050505030304" pitchFamily="18" charset="0"/>
              </a:defRPr>
            </a:lvl7pPr>
            <a:lvl8pPr marL="3430588" indent="-228600" eaLnBrk="0" fontAlgn="base" hangingPunct="0">
              <a:spcBef>
                <a:spcPct val="0"/>
              </a:spcBef>
              <a:spcAft>
                <a:spcPct val="0"/>
              </a:spcAft>
              <a:defRPr>
                <a:solidFill>
                  <a:schemeClr val="tx1"/>
                </a:solidFill>
                <a:latin typeface="Palatino Linotype" panose="02040502050505030304" pitchFamily="18" charset="0"/>
              </a:defRPr>
            </a:lvl8pPr>
            <a:lvl9pPr marL="3887788"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EFC9E572-55F4-40F8-B308-05C09C707CA3}" type="slidenum">
              <a:rPr lang="en-US" altLang="en-US" smtClean="0">
                <a:latin typeface="Calibri" panose="020F0502020204030204" pitchFamily="34" charset="0"/>
              </a:rPr>
              <a:pPr fontAlgn="base">
                <a:spcBef>
                  <a:spcPct val="0"/>
                </a:spcBef>
                <a:spcAft>
                  <a:spcPct val="0"/>
                </a:spcAft>
              </a:pPr>
              <a:t>57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1779161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2694EEA-E96D-4626-857F-B5D541DCC17B}" type="slidenum">
              <a:rPr lang="en-US" smtClean="0"/>
              <a:pPr>
                <a:defRPr/>
              </a:pPr>
              <a:t>62</a:t>
            </a:fld>
            <a:endParaRPr lang="en-US" dirty="0"/>
          </a:p>
        </p:txBody>
      </p:sp>
    </p:spTree>
    <p:extLst>
      <p:ext uri="{BB962C8B-B14F-4D97-AF65-F5344CB8AC3E}">
        <p14:creationId xmlns:p14="http://schemas.microsoft.com/office/powerpoint/2010/main" val="32313873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1788" indent="-228600">
              <a:defRPr>
                <a:solidFill>
                  <a:schemeClr val="tx1"/>
                </a:solidFill>
                <a:latin typeface="Palatino Linotype" panose="02040502050505030304" pitchFamily="18" charset="0"/>
              </a:defRPr>
            </a:lvl4pPr>
            <a:lvl5pPr marL="2058988" indent="-228600">
              <a:defRPr>
                <a:solidFill>
                  <a:schemeClr val="tx1"/>
                </a:solidFill>
                <a:latin typeface="Palatino Linotype" panose="02040502050505030304" pitchFamily="18" charset="0"/>
              </a:defRPr>
            </a:lvl5pPr>
            <a:lvl6pPr marL="2516188" indent="-228600" eaLnBrk="0" fontAlgn="base" hangingPunct="0">
              <a:spcBef>
                <a:spcPct val="0"/>
              </a:spcBef>
              <a:spcAft>
                <a:spcPct val="0"/>
              </a:spcAft>
              <a:defRPr>
                <a:solidFill>
                  <a:schemeClr val="tx1"/>
                </a:solidFill>
                <a:latin typeface="Palatino Linotype" panose="02040502050505030304" pitchFamily="18" charset="0"/>
              </a:defRPr>
            </a:lvl6pPr>
            <a:lvl7pPr marL="2973388" indent="-228600" eaLnBrk="0" fontAlgn="base" hangingPunct="0">
              <a:spcBef>
                <a:spcPct val="0"/>
              </a:spcBef>
              <a:spcAft>
                <a:spcPct val="0"/>
              </a:spcAft>
              <a:defRPr>
                <a:solidFill>
                  <a:schemeClr val="tx1"/>
                </a:solidFill>
                <a:latin typeface="Palatino Linotype" panose="02040502050505030304" pitchFamily="18" charset="0"/>
              </a:defRPr>
            </a:lvl7pPr>
            <a:lvl8pPr marL="3430588" indent="-228600" eaLnBrk="0" fontAlgn="base" hangingPunct="0">
              <a:spcBef>
                <a:spcPct val="0"/>
              </a:spcBef>
              <a:spcAft>
                <a:spcPct val="0"/>
              </a:spcAft>
              <a:defRPr>
                <a:solidFill>
                  <a:schemeClr val="tx1"/>
                </a:solidFill>
                <a:latin typeface="Palatino Linotype" panose="02040502050505030304" pitchFamily="18" charset="0"/>
              </a:defRPr>
            </a:lvl8pPr>
            <a:lvl9pPr marL="3887788"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62A1107D-4D67-4989-8032-4B069892B860}" type="slidenum">
              <a:rPr lang="en-US" altLang="en-US" smtClean="0">
                <a:latin typeface="Calibri" panose="020F0502020204030204" pitchFamily="34" charset="0"/>
              </a:rPr>
              <a:pPr fontAlgn="base">
                <a:spcBef>
                  <a:spcPct val="0"/>
                </a:spcBef>
                <a:spcAft>
                  <a:spcPct val="0"/>
                </a:spcAft>
              </a:pPr>
              <a:t>64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2132085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Remember last week we discussed how you take your income statement and other data to conduct a comparative analysis.  We spent last week looking at the income statement.  This week we are going to pick up with the income statement, but more specifically the variance report.  Then we will move into analysis and action.</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D4E078B7-B87F-4698-8D83-54CA70EBEEED}" type="slidenum">
              <a:rPr lang="en-US" altLang="en-US" smtClean="0">
                <a:latin typeface="Calibri" panose="020F0502020204030204" pitchFamily="34" charset="0"/>
              </a:rPr>
              <a:pPr fontAlgn="base">
                <a:spcBef>
                  <a:spcPct val="0"/>
                </a:spcBef>
                <a:spcAft>
                  <a:spcPct val="0"/>
                </a:spcAft>
              </a:pPr>
              <a:t>65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371513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n-US" dirty="0" smtClean="0"/>
              <a:t>This weeks module objectives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Notes:</a:t>
            </a:r>
          </a:p>
          <a:p>
            <a:pPr marL="232578" indent="-232578" eaLnBrk="1" fontAlgn="auto" hangingPunct="1">
              <a:spcBef>
                <a:spcPts val="0"/>
              </a:spcBef>
              <a:spcAft>
                <a:spcPts val="0"/>
              </a:spcAft>
              <a:buFontTx/>
              <a:buAutoNum type="arabicPeriod"/>
              <a:defRPr/>
            </a:pPr>
            <a:r>
              <a:rPr lang="en-US" dirty="0" smtClean="0"/>
              <a:t>standard (</a:t>
            </a:r>
            <a:r>
              <a:rPr lang="en-US" dirty="0" smtClean="0">
                <a:solidFill>
                  <a:srgbClr val="FF0000"/>
                </a:solidFill>
              </a:rPr>
              <a:t>15% variance from budget Check Budget Guidance. Does it change per region?</a:t>
            </a:r>
            <a:r>
              <a:rPr lang="en-US" dirty="0" smtClean="0"/>
              <a:t>)</a:t>
            </a:r>
          </a:p>
          <a:p>
            <a:pPr marL="697733" lvl="1" indent="-232578" eaLnBrk="1" fontAlgn="auto" hangingPunct="1">
              <a:spcBef>
                <a:spcPts val="0"/>
              </a:spcBef>
              <a:spcAft>
                <a:spcPts val="0"/>
              </a:spcAft>
              <a:buFontTx/>
              <a:buAutoNum type="arabicPeriod"/>
              <a:defRPr/>
            </a:pPr>
            <a:r>
              <a:rPr lang="en-US" dirty="0" smtClean="0"/>
              <a:t>Really don’t have true, across the board, hard-and-fast standards.</a:t>
            </a:r>
          </a:p>
          <a:p>
            <a:pPr marL="697733" lvl="1" indent="-232578" eaLnBrk="1" fontAlgn="auto" hangingPunct="1">
              <a:spcBef>
                <a:spcPts val="0"/>
              </a:spcBef>
              <a:spcAft>
                <a:spcPts val="0"/>
              </a:spcAft>
              <a:buFontTx/>
              <a:buAutoNum type="arabicPeriod"/>
              <a:defRPr/>
            </a:pPr>
            <a:r>
              <a:rPr lang="en-US" dirty="0" smtClean="0"/>
              <a:t>Depends on your program, funding, category, and location</a:t>
            </a:r>
          </a:p>
          <a:p>
            <a:pPr marL="697733" lvl="1" indent="-232578" eaLnBrk="1" fontAlgn="auto" hangingPunct="1">
              <a:spcBef>
                <a:spcPts val="0"/>
              </a:spcBef>
              <a:spcAft>
                <a:spcPts val="0"/>
              </a:spcAft>
              <a:buFontTx/>
              <a:buAutoNum type="arabicPeriod"/>
              <a:defRPr/>
            </a:pPr>
            <a:r>
              <a:rPr lang="en-US" dirty="0" smtClean="0"/>
              <a:t>There are some general G9 and Industry guidelines, but your specific guidance should come from your own DFMWR and/or C, SSD or FM.</a:t>
            </a:r>
          </a:p>
          <a:p>
            <a:pPr marL="697733" lvl="1" indent="-232578" eaLnBrk="1" fontAlgn="auto" hangingPunct="1">
              <a:spcBef>
                <a:spcPts val="0"/>
              </a:spcBef>
              <a:spcAft>
                <a:spcPts val="0"/>
              </a:spcAft>
              <a:buFontTx/>
              <a:buAutoNum type="arabicPeriod"/>
              <a:defRPr/>
            </a:pPr>
            <a:endParaRPr lang="en-US" dirty="0" smtClean="0"/>
          </a:p>
          <a:p>
            <a:pPr marL="232578" indent="-232578" eaLnBrk="1" fontAlgn="auto" hangingPunct="1">
              <a:spcBef>
                <a:spcPts val="0"/>
              </a:spcBef>
              <a:spcAft>
                <a:spcPts val="0"/>
              </a:spcAft>
              <a:buFontTx/>
              <a:buAutoNum type="arabicPeriod"/>
              <a:defRPr/>
            </a:pPr>
            <a:r>
              <a:rPr lang="en-US" dirty="0" smtClean="0">
                <a:solidFill>
                  <a:srgbClr val="FF0000"/>
                </a:solidFill>
              </a:rPr>
              <a:t>Bullet 2 - (make this a scenario? Bowling Center)  </a:t>
            </a:r>
          </a:p>
          <a:p>
            <a:pPr marL="697733" lvl="1" indent="-232578" eaLnBrk="1" fontAlgn="auto" hangingPunct="1">
              <a:spcBef>
                <a:spcPts val="0"/>
              </a:spcBef>
              <a:spcAft>
                <a:spcPts val="0"/>
              </a:spcAft>
              <a:buFontTx/>
              <a:buAutoNum type="arabicPeriod"/>
              <a:defRPr/>
            </a:pPr>
            <a:r>
              <a:rPr lang="en-US" dirty="0" smtClean="0">
                <a:solidFill>
                  <a:srgbClr val="FF0000"/>
                </a:solidFill>
              </a:rPr>
              <a:t>We will need </a:t>
            </a:r>
            <a:r>
              <a:rPr lang="en-US" dirty="0" err="1" smtClean="0">
                <a:solidFill>
                  <a:srgbClr val="FF0000"/>
                </a:solidFill>
              </a:rPr>
              <a:t>dummie</a:t>
            </a:r>
            <a:r>
              <a:rPr lang="en-US" dirty="0" smtClean="0">
                <a:solidFill>
                  <a:srgbClr val="FF0000"/>
                </a:solidFill>
              </a:rPr>
              <a:t> information to do this…</a:t>
            </a:r>
          </a:p>
          <a:p>
            <a:pPr marL="1162888" lvl="2" indent="-232578" eaLnBrk="1" fontAlgn="auto" hangingPunct="1">
              <a:spcBef>
                <a:spcPts val="0"/>
              </a:spcBef>
              <a:spcAft>
                <a:spcPts val="0"/>
              </a:spcAft>
              <a:buFontTx/>
              <a:buAutoNum type="arabicPeriod"/>
              <a:defRPr/>
            </a:pPr>
            <a:r>
              <a:rPr lang="en-US" dirty="0" smtClean="0">
                <a:solidFill>
                  <a:srgbClr val="FF0000"/>
                </a:solidFill>
              </a:rPr>
              <a:t>Actual against budget is the variance – if we had asked them to bring their own AOB and income statement we could have made this an exercise for them to do with their own info – probably the most relevant.  Can do with </a:t>
            </a:r>
            <a:r>
              <a:rPr lang="en-US" dirty="0" err="1" smtClean="0">
                <a:solidFill>
                  <a:srgbClr val="FF0000"/>
                </a:solidFill>
              </a:rPr>
              <a:t>dummie</a:t>
            </a:r>
            <a:r>
              <a:rPr lang="en-US" dirty="0" smtClean="0">
                <a:solidFill>
                  <a:srgbClr val="FF0000"/>
                </a:solidFill>
              </a:rPr>
              <a:t> info, though.  Just need to get from what Bryan sent or request more.</a:t>
            </a:r>
          </a:p>
          <a:p>
            <a:pPr marL="697733" lvl="1" indent="-232578" eaLnBrk="1" fontAlgn="auto" hangingPunct="1">
              <a:spcBef>
                <a:spcPts val="0"/>
              </a:spcBef>
              <a:spcAft>
                <a:spcPts val="0"/>
              </a:spcAft>
              <a:buFontTx/>
              <a:buAutoNum type="arabicPeriod"/>
              <a:defRPr/>
            </a:pPr>
            <a:r>
              <a:rPr lang="en-US" dirty="0" smtClean="0">
                <a:solidFill>
                  <a:srgbClr val="FF0000"/>
                </a:solidFill>
              </a:rPr>
              <a:t>Actual against last year – will need </a:t>
            </a:r>
            <a:r>
              <a:rPr lang="en-US" dirty="0" err="1" smtClean="0">
                <a:solidFill>
                  <a:srgbClr val="FF0000"/>
                </a:solidFill>
              </a:rPr>
              <a:t>dummie</a:t>
            </a:r>
            <a:r>
              <a:rPr lang="en-US" dirty="0" smtClean="0">
                <a:solidFill>
                  <a:srgbClr val="FF0000"/>
                </a:solidFill>
              </a:rPr>
              <a:t> info</a:t>
            </a:r>
          </a:p>
          <a:p>
            <a:pPr marL="697733" lvl="1" indent="-232578" eaLnBrk="1" fontAlgn="auto" hangingPunct="1">
              <a:spcBef>
                <a:spcPts val="0"/>
              </a:spcBef>
              <a:spcAft>
                <a:spcPts val="0"/>
              </a:spcAft>
              <a:buFontTx/>
              <a:buAutoNum type="arabicPeriod"/>
              <a:defRPr/>
            </a:pPr>
            <a:r>
              <a:rPr lang="en-US" dirty="0" smtClean="0">
                <a:solidFill>
                  <a:srgbClr val="FF0000"/>
                </a:solidFill>
              </a:rPr>
              <a:t>Same for actual against YTD</a:t>
            </a:r>
          </a:p>
          <a:p>
            <a:pPr marL="697733" lvl="1" indent="-232578" eaLnBrk="1" fontAlgn="auto" hangingPunct="1">
              <a:spcBef>
                <a:spcPts val="0"/>
              </a:spcBef>
              <a:spcAft>
                <a:spcPts val="0"/>
              </a:spcAft>
              <a:buFontTx/>
              <a:buAutoNum type="arabicPeriod"/>
              <a:defRPr/>
            </a:pPr>
            <a:endParaRPr lang="en-US" dirty="0" smtClean="0">
              <a:solidFill>
                <a:srgbClr val="FF0000"/>
              </a:solidFill>
            </a:endParaRPr>
          </a:p>
          <a:p>
            <a:pPr marL="232578" indent="-232578" eaLnBrk="1" fontAlgn="auto" hangingPunct="1">
              <a:spcBef>
                <a:spcPts val="0"/>
              </a:spcBef>
              <a:spcAft>
                <a:spcPts val="0"/>
              </a:spcAft>
              <a:buFontTx/>
              <a:buAutoNum type="arabicPeriod"/>
              <a:defRPr/>
            </a:pPr>
            <a:r>
              <a:rPr lang="en-US" dirty="0" smtClean="0">
                <a:solidFill>
                  <a:srgbClr val="FF0000"/>
                </a:solidFill>
              </a:rPr>
              <a:t>Think we should do labor here in order to keep it relevant to all</a:t>
            </a:r>
          </a:p>
          <a:p>
            <a:pPr marL="232578" indent="-232578" eaLnBrk="1" fontAlgn="auto" hangingPunct="1">
              <a:spcBef>
                <a:spcPts val="0"/>
              </a:spcBef>
              <a:spcAft>
                <a:spcPts val="0"/>
              </a:spcAft>
              <a:defRPr/>
            </a:pPr>
            <a:r>
              <a:rPr lang="en-US" dirty="0" smtClean="0"/>
              <a:t>4 &amp; 5 would be based on 3</a:t>
            </a:r>
            <a:endParaRPr lang="en-US" dirty="0" smtClean="0">
              <a:solidFill>
                <a:srgbClr val="FF0000"/>
              </a:solidFill>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A976AEF1-A19D-4618-B2DB-46B2E13D76A7}" type="slidenum">
              <a:rPr lang="en-US" altLang="en-US" smtClean="0">
                <a:latin typeface="Calibri" panose="020F0502020204030204" pitchFamily="34" charset="0"/>
              </a:rPr>
              <a:pPr fontAlgn="base">
                <a:spcBef>
                  <a:spcPct val="0"/>
                </a:spcBef>
                <a:spcAft>
                  <a:spcPct val="0"/>
                </a:spcAft>
              </a:pPr>
              <a:t>66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4361000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77925" y="706438"/>
            <a:ext cx="4640263" cy="3479800"/>
          </a:xfrm>
          <a:solidFill>
            <a:schemeClr val="accent1"/>
          </a:solidFill>
          <a:ln w="25400">
            <a:solidFill>
              <a:schemeClr val="accent1">
                <a:shade val="50000"/>
              </a:schemeClr>
            </a:solidFill>
          </a:ln>
        </p:spPr>
      </p:sp>
      <p:sp>
        <p:nvSpPr>
          <p:cNvPr id="3" name="Notes Placeholder 2"/>
          <p:cNvSpPr txBox="1">
            <a:spLocks noGrp="1"/>
          </p:cNvSpPr>
          <p:nvPr>
            <p:ph type="body" sz="quarter" idx="1"/>
          </p:nvPr>
        </p:nvSpPr>
        <p:spPr>
          <a:xfrm>
            <a:off x="700088" y="4410075"/>
            <a:ext cx="5597525" cy="1254283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192662" indent="-192662" eaLnBrk="1" fontAlgn="auto" hangingPunct="1">
              <a:spcBef>
                <a:spcPts val="0"/>
              </a:spcBef>
              <a:spcAft>
                <a:spcPts val="0"/>
              </a:spcAft>
              <a:buFont typeface="StarSymbol"/>
              <a:buNone/>
              <a:defRPr/>
            </a:pPr>
            <a:r>
              <a:rPr lang="en-US" sz="2800" dirty="0" smtClean="0"/>
              <a:t>Recall the five ….</a:t>
            </a:r>
          </a:p>
          <a:p>
            <a:pPr marL="192662" indent="-192662" eaLnBrk="1" fontAlgn="auto" hangingPunct="1">
              <a:spcBef>
                <a:spcPts val="0"/>
              </a:spcBef>
              <a:spcAft>
                <a:spcPts val="0"/>
              </a:spcAft>
              <a:defRPr/>
            </a:pPr>
            <a:endParaRPr lang="en-US" sz="2800" dirty="0" smtClean="0"/>
          </a:p>
          <a:p>
            <a:pPr marL="192662" indent="-192662" eaLnBrk="1" fontAlgn="auto" hangingPunct="1">
              <a:spcBef>
                <a:spcPts val="0"/>
              </a:spcBef>
              <a:spcAft>
                <a:spcPts val="0"/>
              </a:spcAft>
              <a:defRPr/>
            </a:pPr>
            <a:r>
              <a:rPr lang="en-US" sz="2800" dirty="0" smtClean="0"/>
              <a:t>Trend analysis is simply the comparison of operating data on the income statement with previous period performance (historical data) or with planned performance (budget). Trend analysis can be accomplished for all income statement lines or selected lines</a:t>
            </a:r>
          </a:p>
          <a:p>
            <a:pPr marL="192662" indent="-192662" eaLnBrk="1" fontAlgn="auto" hangingPunct="1">
              <a:spcBef>
                <a:spcPts val="0"/>
              </a:spcBef>
              <a:spcAft>
                <a:spcPts val="0"/>
              </a:spcAft>
              <a:defRPr/>
            </a:pPr>
            <a:endParaRPr lang="en-US" sz="2800" dirty="0" smtClean="0">
              <a:latin typeface="Albany" pitchFamily="18"/>
              <a:cs typeface="Tahoma" pitchFamily="2"/>
            </a:endParaRPr>
          </a:p>
          <a:p>
            <a:pPr eaLnBrk="1" fontAlgn="auto" hangingPunct="1">
              <a:spcBef>
                <a:spcPts val="0"/>
              </a:spcBef>
              <a:spcAft>
                <a:spcPts val="0"/>
              </a:spcAft>
              <a:defRPr/>
            </a:pPr>
            <a:r>
              <a:rPr lang="en-US" sz="2800" b="1" dirty="0" smtClean="0"/>
              <a:t>Trend Analysis Defined</a:t>
            </a:r>
            <a:r>
              <a:rPr lang="en-US" sz="2800" dirty="0" smtClean="0"/>
              <a:t/>
            </a:r>
            <a:br>
              <a:rPr lang="en-US" sz="2800" dirty="0" smtClean="0"/>
            </a:br>
            <a:r>
              <a:rPr lang="en-US" sz="2800" dirty="0" smtClean="0"/>
              <a:t>Trends are expressed as either positive or negative.</a:t>
            </a:r>
          </a:p>
          <a:p>
            <a:pPr eaLnBrk="1" fontAlgn="auto" hangingPunct="1">
              <a:spcBef>
                <a:spcPts val="0"/>
              </a:spcBef>
              <a:spcAft>
                <a:spcPts val="0"/>
              </a:spcAft>
              <a:defRPr/>
            </a:pPr>
            <a:r>
              <a:rPr lang="en-US" sz="2800" dirty="0" smtClean="0"/>
              <a:t>In general, when revenue is "down" or expenses are "up," the financial trend is considered </a:t>
            </a:r>
            <a:r>
              <a:rPr lang="en-US" sz="2800" b="1" i="1" dirty="0" smtClean="0"/>
              <a:t>negative</a:t>
            </a:r>
            <a:r>
              <a:rPr lang="en-US" sz="2800" dirty="0" smtClean="0"/>
              <a:t>. </a:t>
            </a:r>
          </a:p>
          <a:p>
            <a:pPr eaLnBrk="1" fontAlgn="auto" hangingPunct="1">
              <a:spcBef>
                <a:spcPts val="0"/>
              </a:spcBef>
              <a:spcAft>
                <a:spcPts val="0"/>
              </a:spcAft>
              <a:defRPr/>
            </a:pPr>
            <a:r>
              <a:rPr lang="en-US" sz="2800" dirty="0" smtClean="0"/>
              <a:t>Conversely, when revenue is "up" or expenses are "down," the financial trend is considered </a:t>
            </a:r>
            <a:r>
              <a:rPr lang="en-US" sz="2800" b="1" i="1" dirty="0" smtClean="0"/>
              <a:t>positive</a:t>
            </a:r>
            <a:r>
              <a:rPr lang="en-US" sz="2800" dirty="0" smtClean="0"/>
              <a:t>. </a:t>
            </a:r>
          </a:p>
          <a:p>
            <a:pPr eaLnBrk="1" fontAlgn="auto" hangingPunct="1">
              <a:spcBef>
                <a:spcPts val="0"/>
              </a:spcBef>
              <a:spcAft>
                <a:spcPts val="0"/>
              </a:spcAft>
              <a:defRPr/>
            </a:pPr>
            <a:r>
              <a:rPr lang="en-US" sz="2800" dirty="0" smtClean="0"/>
              <a:t>As a manager of an activity, you should always review and take action to correct negative trends. Successful managers also analyze positive trends to determine causes so that similar strategies can be applied in the future.</a:t>
            </a:r>
          </a:p>
          <a:p>
            <a:pPr marL="192662" indent="-192662" eaLnBrk="1" fontAlgn="auto" hangingPunct="1">
              <a:spcBef>
                <a:spcPts val="0"/>
              </a:spcBef>
              <a:spcAft>
                <a:spcPts val="0"/>
              </a:spcAft>
              <a:defRPr/>
            </a:pPr>
            <a:endParaRPr lang="en-US" sz="2500" dirty="0">
              <a:latin typeface="Albany" pitchFamily="18"/>
              <a:cs typeface="Tahoma" pitchFamily="2"/>
            </a:endParaRPr>
          </a:p>
        </p:txBody>
      </p:sp>
    </p:spTree>
    <p:extLst>
      <p:ext uri="{BB962C8B-B14F-4D97-AF65-F5344CB8AC3E}">
        <p14:creationId xmlns:p14="http://schemas.microsoft.com/office/powerpoint/2010/main" val="28323055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Remember, financial trend analysis is simply the comparison of operating data on the income statement with previous period performance (historical data) or with planned performance (budget). </a:t>
            </a:r>
          </a:p>
          <a:p>
            <a:pPr eaLnBrk="1" hangingPunct="1">
              <a:spcBef>
                <a:spcPct val="0"/>
              </a:spcBef>
            </a:pPr>
            <a:r>
              <a:rPr lang="en-US" altLang="en-US" smtClean="0"/>
              <a:t>(</a:t>
            </a:r>
            <a:r>
              <a:rPr lang="en-US" altLang="en-US" i="1" smtClean="0"/>
              <a:t>Pause)</a:t>
            </a:r>
            <a:endParaRPr lang="en-US" altLang="en-US" smtClean="0"/>
          </a:p>
          <a:p>
            <a:pPr eaLnBrk="1" hangingPunct="1">
              <a:spcBef>
                <a:spcPct val="0"/>
              </a:spcBef>
            </a:pPr>
            <a:r>
              <a:rPr lang="en-US" altLang="en-US" smtClean="0"/>
              <a:t> </a:t>
            </a:r>
          </a:p>
          <a:p>
            <a:pPr eaLnBrk="1" hangingPunct="1">
              <a:spcBef>
                <a:spcPct val="0"/>
              </a:spcBef>
            </a:pPr>
            <a:r>
              <a:rPr lang="en-US" altLang="en-US" smtClean="0"/>
              <a:t>And, it can be accomplished for all income statement lines or selected lines.</a:t>
            </a:r>
          </a:p>
          <a:p>
            <a:pPr eaLnBrk="1" hangingPunct="1">
              <a:spcBef>
                <a:spcPct val="0"/>
              </a:spcBef>
            </a:pPr>
            <a:r>
              <a:rPr lang="en-US" altLang="en-US" smtClean="0"/>
              <a:t> </a:t>
            </a:r>
          </a:p>
          <a:p>
            <a:pPr eaLnBrk="1" hangingPunct="1">
              <a:spcBef>
                <a:spcPct val="0"/>
              </a:spcBef>
            </a:pPr>
            <a:r>
              <a:rPr lang="en-US" altLang="en-US" smtClean="0"/>
              <a:t>Trends are expressed as either positive or negative.</a:t>
            </a:r>
          </a:p>
          <a:p>
            <a:pPr eaLnBrk="1" hangingPunct="1">
              <a:spcBef>
                <a:spcPct val="0"/>
              </a:spcBef>
            </a:pPr>
            <a:r>
              <a:rPr lang="en-US" altLang="en-US" smtClean="0"/>
              <a:t> </a:t>
            </a:r>
          </a:p>
          <a:p>
            <a:pPr eaLnBrk="1" hangingPunct="1">
              <a:spcBef>
                <a:spcPct val="0"/>
              </a:spcBef>
            </a:pPr>
            <a:r>
              <a:rPr lang="en-US" altLang="en-US" smtClean="0"/>
              <a:t>In general, when revenue is "down" or expenses are "up," the financial trend is considered </a:t>
            </a:r>
            <a:r>
              <a:rPr lang="en-US" altLang="en-US" b="1" i="1" smtClean="0"/>
              <a:t>negative</a:t>
            </a:r>
            <a:r>
              <a:rPr lang="en-US" altLang="en-US" smtClean="0"/>
              <a:t>. </a:t>
            </a:r>
          </a:p>
          <a:p>
            <a:pPr eaLnBrk="1" hangingPunct="1">
              <a:spcBef>
                <a:spcPct val="0"/>
              </a:spcBef>
            </a:pPr>
            <a:r>
              <a:rPr lang="en-US" altLang="en-US" smtClean="0"/>
              <a:t> </a:t>
            </a:r>
          </a:p>
          <a:p>
            <a:pPr eaLnBrk="1" hangingPunct="1">
              <a:spcBef>
                <a:spcPct val="0"/>
              </a:spcBef>
            </a:pPr>
            <a:r>
              <a:rPr lang="en-US" altLang="en-US" smtClean="0"/>
              <a:t>Conversely, when revenue is "up" or expenses are "down," the financial trend is considered </a:t>
            </a:r>
            <a:r>
              <a:rPr lang="en-US" altLang="en-US" b="1" i="1" smtClean="0"/>
              <a:t>positive</a:t>
            </a:r>
            <a:r>
              <a:rPr lang="en-US" altLang="en-US" smtClean="0"/>
              <a:t>. </a:t>
            </a:r>
          </a:p>
          <a:p>
            <a:pPr eaLnBrk="1" hangingPunct="1">
              <a:spcBef>
                <a:spcPct val="0"/>
              </a:spcBef>
            </a:pPr>
            <a:r>
              <a:rPr lang="en-US" altLang="en-US" smtClean="0"/>
              <a:t> </a:t>
            </a:r>
          </a:p>
          <a:p>
            <a:pPr eaLnBrk="1" hangingPunct="1">
              <a:spcBef>
                <a:spcPct val="0"/>
              </a:spcBef>
            </a:pPr>
            <a:r>
              <a:rPr lang="en-US" altLang="en-US" smtClean="0"/>
              <a:t>As a manager of an activity, you should always review and take action to correct negative trends. Successful managers also analyze positive trends to determine causes so that similar strategies can be applied in the future.</a:t>
            </a:r>
          </a:p>
          <a:p>
            <a:pPr eaLnBrk="1" hangingPunct="1">
              <a:spcBef>
                <a:spcPct val="0"/>
              </a:spcBef>
            </a:pPr>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75E7FEF0-0E8E-4E87-AC05-CB45740F3677}" type="slidenum">
              <a:rPr lang="en-US" altLang="en-US" smtClean="0">
                <a:latin typeface="Calibri" panose="020F0502020204030204" pitchFamily="34" charset="0"/>
              </a:rPr>
              <a:pPr fontAlgn="base">
                <a:spcBef>
                  <a:spcPct val="0"/>
                </a:spcBef>
                <a:spcAft>
                  <a:spcPct val="0"/>
                </a:spcAft>
              </a:pPr>
              <a:t>68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2704466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If you have access to OLRV – Online Reports Viewer  This provides a more in depth view of variance.</a:t>
            </a:r>
          </a:p>
          <a:p>
            <a:pPr eaLnBrk="1" hangingPunct="1">
              <a:spcBef>
                <a:spcPct val="0"/>
              </a:spcBef>
            </a:pPr>
            <a:endParaRPr lang="en-US" altLang="en-US" smtClean="0"/>
          </a:p>
          <a:p>
            <a:pPr eaLnBrk="1" hangingPunct="1">
              <a:spcBef>
                <a:spcPct val="0"/>
              </a:spcBef>
            </a:pPr>
            <a:r>
              <a:rPr lang="en-US" altLang="en-US" smtClean="0"/>
              <a:t>Were you able to access SMIRF?  Green check yes red x no</a:t>
            </a:r>
          </a:p>
          <a:p>
            <a:pPr eaLnBrk="1" hangingPunct="1">
              <a:spcBef>
                <a:spcPct val="0"/>
              </a:spcBef>
            </a:pPr>
            <a:endParaRPr lang="en-US" altLang="en-US" smtClean="0"/>
          </a:p>
          <a:p>
            <a:pPr eaLnBrk="1" hangingPunct="1">
              <a:spcBef>
                <a:spcPct val="0"/>
              </a:spcBef>
            </a:pPr>
            <a:r>
              <a:rPr lang="en-US" altLang="en-US" smtClean="0"/>
              <a:t>Did you bring a copy of your income statement?  Green check yes red x no.  (have a generic income statement available in file share)</a:t>
            </a:r>
          </a:p>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7AED0F4D-3148-48AB-AC41-35C42BA9BAAA}" type="slidenum">
              <a:rPr lang="en-US" altLang="en-US" smtClean="0">
                <a:latin typeface="Calibri" panose="020F0502020204030204" pitchFamily="34" charset="0"/>
              </a:rPr>
              <a:pPr fontAlgn="base">
                <a:spcBef>
                  <a:spcPct val="0"/>
                </a:spcBef>
                <a:spcAft>
                  <a:spcPct val="0"/>
                </a:spcAft>
              </a:pPr>
              <a:t>69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9204733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Whiteboard for them to answer</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3726486C-3407-4D90-9F0D-8C655008BE4F}" type="slidenum">
              <a:rPr lang="en-US" altLang="en-US" smtClean="0">
                <a:latin typeface="Calibri" panose="020F0502020204030204" pitchFamily="34" charset="0"/>
              </a:rPr>
              <a:pPr fontAlgn="base">
                <a:spcBef>
                  <a:spcPct val="0"/>
                </a:spcBef>
                <a:spcAft>
                  <a:spcPct val="0"/>
                </a:spcAft>
              </a:pPr>
              <a:t>70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5160712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Discuss the positive or negative and budget verse actual is really the sum difference.</a:t>
            </a:r>
          </a:p>
          <a:p>
            <a:pPr eaLnBrk="1" hangingPunct="1">
              <a:spcBef>
                <a:spcPct val="0"/>
              </a:spcBef>
            </a:pPr>
            <a:endParaRPr lang="en-US" altLang="en-US" smtClean="0"/>
          </a:p>
          <a:p>
            <a:pPr eaLnBrk="1" hangingPunct="1">
              <a:spcBef>
                <a:spcPct val="0"/>
              </a:spcBef>
            </a:pPr>
            <a:r>
              <a:rPr lang="en-US" altLang="en-US" smtClean="0"/>
              <a:t>For example if you are talking about an expense like supplies (GLAC 726) and you are under budget that is generally a positive variance.  What does that mean to you?</a:t>
            </a:r>
          </a:p>
          <a:p>
            <a:pPr eaLnBrk="1" hangingPunct="1">
              <a:spcBef>
                <a:spcPct val="0"/>
              </a:spcBef>
            </a:pPr>
            <a:endParaRPr lang="en-US" altLang="en-US" smtClean="0"/>
          </a:p>
          <a:p>
            <a:pPr eaLnBrk="1" hangingPunct="1">
              <a:spcBef>
                <a:spcPct val="0"/>
              </a:spcBef>
            </a:pPr>
            <a:r>
              <a:rPr lang="en-US" altLang="en-US" smtClean="0"/>
              <a:t>For any income like sales, if you are over budget it is generally a positive.  So for example you actually made more than what you said you were going to. </a:t>
            </a:r>
          </a:p>
          <a:p>
            <a:pPr eaLnBrk="1" hangingPunct="1">
              <a:spcBef>
                <a:spcPct val="0"/>
              </a:spcBef>
            </a:pPr>
            <a:endParaRPr lang="en-US" altLang="en-US" smtClean="0"/>
          </a:p>
          <a:p>
            <a:pPr eaLnBrk="1" hangingPunct="1">
              <a:spcBef>
                <a:spcPct val="0"/>
              </a:spcBef>
            </a:pPr>
            <a:r>
              <a:rPr lang="en-US" altLang="en-US" smtClean="0"/>
              <a:t>Expense over  equals a negative variance.  The point is that it is the sum difference and you are trying to get to a percentage which is the benchmark that tells you whether further investigation is needed. </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55118466-464D-4BAA-B368-822EBBBA4CE0}" type="slidenum">
              <a:rPr lang="en-US" altLang="en-US" smtClean="0">
                <a:latin typeface="Calibri" panose="020F0502020204030204" pitchFamily="34" charset="0"/>
              </a:rPr>
              <a:pPr fontAlgn="base">
                <a:spcBef>
                  <a:spcPct val="0"/>
                </a:spcBef>
                <a:spcAft>
                  <a:spcPct val="0"/>
                </a:spcAft>
              </a:pPr>
              <a:t>71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940976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9E216D-1127-4945-82D6-7B0AC4F51D39}" type="slidenum">
              <a:rPr lang="en-US" smtClean="0"/>
              <a:pPr>
                <a:defRPr/>
              </a:pPr>
              <a:t>6</a:t>
            </a:fld>
            <a:endParaRPr lang="en-US"/>
          </a:p>
        </p:txBody>
      </p:sp>
    </p:spTree>
    <p:extLst>
      <p:ext uri="{BB962C8B-B14F-4D97-AF65-F5344CB8AC3E}">
        <p14:creationId xmlns:p14="http://schemas.microsoft.com/office/powerpoint/2010/main" val="14115320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White Board:  Have them tell us if they have any performance measure, what they are and where do they come from.</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8C568A22-EAAB-4441-8DCB-294C2F850B8D}" type="slidenum">
              <a:rPr lang="en-US" altLang="en-US" smtClean="0">
                <a:latin typeface="Calibri" panose="020F0502020204030204" pitchFamily="34" charset="0"/>
              </a:rPr>
              <a:pPr fontAlgn="base">
                <a:spcBef>
                  <a:spcPct val="0"/>
                </a:spcBef>
                <a:spcAft>
                  <a:spcPct val="0"/>
                </a:spcAft>
              </a:pPr>
              <a:t>72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5428594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point is to demonstrate that they have various levels of standards, e.g. HQs, etc, but everyone has separate local requirements that may differ.  For example your cost of good percentage or your</a:t>
            </a:r>
          </a:p>
          <a:p>
            <a:pPr eaLnBrk="1" hangingPunct="1">
              <a:spcBef>
                <a:spcPct val="0"/>
              </a:spcBef>
            </a:pPr>
            <a:endParaRPr lang="en-US" altLang="en-US" smtClean="0"/>
          </a:p>
          <a:p>
            <a:pPr eaLnBrk="1" hangingPunct="1">
              <a:spcBef>
                <a:spcPct val="0"/>
              </a:spcBef>
            </a:pPr>
            <a:r>
              <a:rPr lang="en-US" altLang="en-US" smtClean="0"/>
              <a:t>Page 49 of the operating guidance enclosure 5 provides the standards for Post Restaurant Fund Food and Beverage Benchmarks.  Not all programs have benchmarks and your garrison may have different standards, but its important to understand they exist and you need to know which ones you are graded against.  Check with Bryan. </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25320631-65B3-4758-AB44-2364917ECF58}" type="slidenum">
              <a:rPr lang="en-US" altLang="en-US" smtClean="0">
                <a:latin typeface="Calibri" panose="020F0502020204030204" pitchFamily="34" charset="0"/>
              </a:rPr>
              <a:pPr fontAlgn="base">
                <a:spcBef>
                  <a:spcPct val="0"/>
                </a:spcBef>
                <a:spcAft>
                  <a:spcPct val="0"/>
                </a:spcAft>
              </a:pPr>
              <a:t>73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3723128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smtClean="0"/>
              <a:t>Find picture of Industry standards </a:t>
            </a:r>
          </a:p>
          <a:p>
            <a:pPr eaLnBrk="1" hangingPunct="1">
              <a:spcBef>
                <a:spcPct val="0"/>
              </a:spcBef>
            </a:pPr>
            <a:r>
              <a:rPr lang="en-US" altLang="en-US" smtClean="0"/>
              <a:t>Facilitate a discussion with the learners on how they are measured.</a:t>
            </a:r>
          </a:p>
          <a:p>
            <a:pPr eaLnBrk="1" hangingPunct="1">
              <a:spcBef>
                <a:spcPct val="0"/>
              </a:spcBef>
            </a:pPr>
            <a:endParaRPr lang="en-US" altLang="en-US" smtClean="0"/>
          </a:p>
          <a:p>
            <a:pPr eaLnBrk="1" hangingPunct="1">
              <a:spcBef>
                <a:spcPct val="0"/>
              </a:spcBef>
            </a:pPr>
            <a:r>
              <a:rPr lang="en-US" altLang="en-US" smtClean="0"/>
              <a:t>Call on learners – Who measures you and what are you measured against?</a:t>
            </a:r>
          </a:p>
          <a:p>
            <a:pPr eaLnBrk="1" hangingPunct="1">
              <a:spcBef>
                <a:spcPct val="0"/>
              </a:spcBef>
            </a:pPr>
            <a:endParaRPr lang="en-US" altLang="en-US" smtClean="0"/>
          </a:p>
          <a:p>
            <a:pPr eaLnBrk="1" hangingPunct="1">
              <a:spcBef>
                <a:spcPct val="0"/>
              </a:spcBef>
            </a:pPr>
            <a:r>
              <a:rPr lang="en-US" altLang="en-US" smtClean="0"/>
              <a:t>The point is to demonstrate that they have various levels of standards, e.g. HQs, etc, but everyone has separate local requirements that may differ.  For example your cost of good percentage or your</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Page 49 of the operating guidance enclosure 5 provides the standards for Post Restaurant Fund Food and Beverage Benchmarks.  Not all programs have benchmarks and your garrison may have different standards, but its important to understand they exist and you need to know which ones you are graded against.  Check with Bryan. </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41F0B11A-D63B-45CC-AAB7-A6D32BC35D84}" type="slidenum">
              <a:rPr lang="en-US" altLang="en-US" smtClean="0">
                <a:latin typeface="Calibri" panose="020F0502020204030204" pitchFamily="34" charset="0"/>
              </a:rPr>
              <a:pPr fontAlgn="base">
                <a:spcBef>
                  <a:spcPct val="0"/>
                </a:spcBef>
                <a:spcAft>
                  <a:spcPct val="0"/>
                </a:spcAft>
              </a:pPr>
              <a:t>74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0810505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smtClean="0"/>
              <a:t>Find a pic of a commander and suit </a:t>
            </a:r>
          </a:p>
          <a:p>
            <a:pPr eaLnBrk="1" hangingPunct="1">
              <a:spcBef>
                <a:spcPct val="0"/>
              </a:spcBef>
            </a:pPr>
            <a:r>
              <a:rPr lang="en-US" altLang="en-US" smtClean="0"/>
              <a:t>Facilitate a discussion with the learners on how they are measured.</a:t>
            </a:r>
          </a:p>
          <a:p>
            <a:pPr eaLnBrk="1" hangingPunct="1">
              <a:spcBef>
                <a:spcPct val="0"/>
              </a:spcBef>
            </a:pPr>
            <a:endParaRPr lang="en-US" altLang="en-US" smtClean="0"/>
          </a:p>
          <a:p>
            <a:pPr eaLnBrk="1" hangingPunct="1">
              <a:spcBef>
                <a:spcPct val="0"/>
              </a:spcBef>
            </a:pPr>
            <a:r>
              <a:rPr lang="en-US" altLang="en-US" smtClean="0"/>
              <a:t>Call on learners – Who measures you and what are you measured against?</a:t>
            </a:r>
          </a:p>
          <a:p>
            <a:pPr eaLnBrk="1" hangingPunct="1">
              <a:spcBef>
                <a:spcPct val="0"/>
              </a:spcBef>
            </a:pPr>
            <a:endParaRPr lang="en-US" altLang="en-US" smtClean="0"/>
          </a:p>
          <a:p>
            <a:pPr eaLnBrk="1" hangingPunct="1">
              <a:spcBef>
                <a:spcPct val="0"/>
              </a:spcBef>
            </a:pPr>
            <a:r>
              <a:rPr lang="en-US" altLang="en-US" smtClean="0"/>
              <a:t>The point is to demonstrate that they have various levels of standards, e.g. HQs, etc, but everyone has separate local requirements that may differ.  For example your cost of good percentage or your</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Page 49 of the operating guidance enclosure 5 provides the standards for Post Restaurant Fund Food and Beverage Benchmarks.  Not all programs have benchmarks and your garrison may have different standards, but its important to understand they exist and you need to know which ones you are graded against.  Check with Bryan. </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656A8359-6CB1-484B-842C-C31127ECB576}" type="slidenum">
              <a:rPr lang="en-US" altLang="en-US" smtClean="0">
                <a:latin typeface="Calibri" panose="020F0502020204030204" pitchFamily="34" charset="0"/>
              </a:rPr>
              <a:pPr fontAlgn="base">
                <a:spcBef>
                  <a:spcPct val="0"/>
                </a:spcBef>
                <a:spcAft>
                  <a:spcPct val="0"/>
                </a:spcAft>
              </a:pPr>
              <a:t>75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0635552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US" dirty="0" smtClean="0"/>
              <a:t>Steps to analyzing a variance – look online in the income statement analysis course.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Defining and Identifying Variances</a:t>
            </a:r>
            <a:endParaRPr lang="en-US" dirty="0" smtClean="0"/>
          </a:p>
          <a:p>
            <a:pPr eaLnBrk="1" fontAlgn="auto" hangingPunct="1">
              <a:spcBef>
                <a:spcPts val="0"/>
              </a:spcBef>
              <a:spcAft>
                <a:spcPts val="0"/>
              </a:spcAft>
              <a:defRPr/>
            </a:pPr>
            <a:r>
              <a:rPr lang="en-US" b="1" dirty="0" smtClean="0"/>
              <a:t>When Reviewing Variance, Analyze Data at the Lowest Level Possible</a:t>
            </a:r>
            <a:r>
              <a:rPr lang="en-US" dirty="0" smtClean="0"/>
              <a:t/>
            </a:r>
            <a:br>
              <a:rPr lang="en-US" dirty="0" smtClean="0"/>
            </a:br>
            <a:r>
              <a:rPr lang="en-US" dirty="0" smtClean="0"/>
              <a:t>Recall that departments roll up into locations, which roll up into activity budgets/results. Activity roll-ups are not true indicators of how individual locations or departments are performing.</a:t>
            </a:r>
          </a:p>
          <a:p>
            <a:pPr eaLnBrk="1" fontAlgn="auto" hangingPunct="1">
              <a:spcBef>
                <a:spcPts val="0"/>
              </a:spcBef>
              <a:spcAft>
                <a:spcPts val="0"/>
              </a:spcAft>
              <a:defRPr/>
            </a:pPr>
            <a:r>
              <a:rPr lang="en-US" dirty="0" smtClean="0"/>
              <a:t>It is important to start at the lowest operational level when analyzing variance in order to find the cause or solution. Poor results in one department may or may not cause a significant variance at the activity level. It is easier to identify the exact cause of variance when data is analyzed at the lowest level and, thus, easier to correct any problems that may exist.</a:t>
            </a:r>
          </a:p>
          <a:p>
            <a:pPr eaLnBrk="1" fontAlgn="auto" hangingPunct="1">
              <a:spcBef>
                <a:spcPts val="0"/>
              </a:spcBef>
              <a:spcAft>
                <a:spcPts val="0"/>
              </a:spcAft>
              <a:defRPr/>
            </a:pPr>
            <a:r>
              <a:rPr lang="en-US" b="1" dirty="0" smtClean="0"/>
              <a:t>Compare Actual Results to Budget Estimates for Each Income Statement Item</a:t>
            </a:r>
            <a:r>
              <a:rPr lang="en-US" dirty="0" smtClean="0"/>
              <a:t/>
            </a:r>
            <a:br>
              <a:rPr lang="en-US" dirty="0" smtClean="0"/>
            </a:br>
            <a:r>
              <a:rPr lang="en-US" dirty="0" smtClean="0"/>
              <a:t>Starting with the Summary GLACs, managers can look for variances and then break them down into individual GLACs to determine the exact causes.</a:t>
            </a:r>
          </a:p>
          <a:p>
            <a:pPr eaLnBrk="1" fontAlgn="auto" hangingPunct="1">
              <a:spcBef>
                <a:spcPts val="0"/>
              </a:spcBef>
              <a:spcAft>
                <a:spcPts val="0"/>
              </a:spcAft>
              <a:defRPr/>
            </a:pPr>
            <a:r>
              <a:rPr lang="en-US" b="1" dirty="0" smtClean="0"/>
              <a:t>Defining and Identifying Variances</a:t>
            </a:r>
            <a:endParaRPr lang="en-US" dirty="0" smtClean="0"/>
          </a:p>
          <a:p>
            <a:pPr eaLnBrk="1" fontAlgn="auto" hangingPunct="1">
              <a:spcBef>
                <a:spcPts val="0"/>
              </a:spcBef>
              <a:spcAft>
                <a:spcPts val="0"/>
              </a:spcAft>
              <a:defRPr/>
            </a:pPr>
            <a:r>
              <a:rPr lang="en-US" b="1" dirty="0" smtClean="0"/>
              <a:t>Points to Consider When Identifying Variances</a:t>
            </a:r>
            <a:r>
              <a:rPr lang="en-US" dirty="0" smtClean="0"/>
              <a:t/>
            </a:r>
            <a:br>
              <a:rPr lang="en-US" dirty="0" smtClean="0"/>
            </a:br>
            <a:r>
              <a:rPr lang="en-US" dirty="0" smtClean="0"/>
              <a:t>Variance may be favorable or unfavorable, significant or insignificant. It is the manager's responsibility to analyze the report for both. For example, if actual sales exceeded budgeted sales and expenses were at or below estimated levels, the variance is considered favorable.</a:t>
            </a:r>
          </a:p>
          <a:p>
            <a:pPr eaLnBrk="1" fontAlgn="auto" hangingPunct="1">
              <a:spcBef>
                <a:spcPts val="0"/>
              </a:spcBef>
              <a:spcAft>
                <a:spcPts val="0"/>
              </a:spcAft>
              <a:defRPr/>
            </a:pPr>
            <a:r>
              <a:rPr lang="en-US" dirty="0" smtClean="0"/>
              <a:t>There may be fluctuations, above or below budget, during a given month. However, an unfavorable variance that continues for over three months usually indicates an unfavorable trend and requires analysis and justification. Unfavorable trends may indicate the need for budget revisions or program adjustments.</a:t>
            </a:r>
          </a:p>
          <a:p>
            <a:pPr eaLnBrk="1" fontAlgn="auto" hangingPunct="1">
              <a:spcBef>
                <a:spcPts val="0"/>
              </a:spcBef>
              <a:spcAft>
                <a:spcPts val="0"/>
              </a:spcAft>
              <a:defRPr/>
            </a:pPr>
            <a:r>
              <a:rPr lang="en-US" dirty="0" smtClean="0"/>
              <a:t>Cost of Goods dollar amounts are irrelevant when used alone. Cost of Goods percentages are analyzed as a percentage point variance. Analysis should include revenue and expenses, </a:t>
            </a:r>
            <a:r>
              <a:rPr lang="en-US" b="1" dirty="0" smtClean="0"/>
              <a:t>and</a:t>
            </a:r>
            <a:r>
              <a:rPr lang="en-US" dirty="0" smtClean="0"/>
              <a:t> dollar amounts and percentages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788CB326-6021-4CBB-9D6F-0862C9E0FDF8}" type="slidenum">
              <a:rPr lang="en-US" altLang="en-US" smtClean="0">
                <a:latin typeface="Calibri" panose="020F0502020204030204" pitchFamily="34" charset="0"/>
              </a:rPr>
              <a:pPr fontAlgn="base">
                <a:spcBef>
                  <a:spcPct val="0"/>
                </a:spcBef>
                <a:spcAft>
                  <a:spcPct val="0"/>
                </a:spcAft>
              </a:pPr>
              <a:t>76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9372761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D1D70641-B096-4DAD-BE7C-F5506983A43E}" type="slidenum">
              <a:rPr lang="en-US" altLang="en-US" smtClean="0">
                <a:latin typeface="Calibri" panose="020F0502020204030204" pitchFamily="34" charset="0"/>
              </a:rPr>
              <a:pPr fontAlgn="base">
                <a:spcBef>
                  <a:spcPct val="0"/>
                </a:spcBef>
                <a:spcAft>
                  <a:spcPct val="0"/>
                </a:spcAft>
              </a:pPr>
              <a:t>77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4558073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This is the answer slide</a:t>
            </a:r>
          </a:p>
          <a:p>
            <a:pPr eaLnBrk="1" hangingPunct="1">
              <a:spcBef>
                <a:spcPct val="0"/>
              </a:spcBef>
            </a:pPr>
            <a:endParaRPr lang="en-US"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EE4C108D-3D37-40E7-A129-5669BBC829E1}" type="slidenum">
              <a:rPr lang="en-US" altLang="en-US" smtClean="0">
                <a:latin typeface="Calibri" panose="020F0502020204030204" pitchFamily="34" charset="0"/>
              </a:rPr>
              <a:pPr fontAlgn="base">
                <a:spcBef>
                  <a:spcPct val="0"/>
                </a:spcBef>
                <a:spcAft>
                  <a:spcPct val="0"/>
                </a:spcAft>
              </a:pPr>
              <a:t>78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4353586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SAY:  Discuss Key points of this trend then transition into white board</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1E050574-AACF-476F-9C60-C2D068BCD601}" type="slidenum">
              <a:rPr lang="en-US" altLang="en-US" smtClean="0">
                <a:latin typeface="Calibri" panose="020F0502020204030204" pitchFamily="34" charset="0"/>
              </a:rPr>
              <a:pPr fontAlgn="base">
                <a:spcBef>
                  <a:spcPct val="0"/>
                </a:spcBef>
                <a:spcAft>
                  <a:spcPct val="0"/>
                </a:spcAft>
              </a:pPr>
              <a:t>79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5266811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White board activity. Based off This Month vs Last Month  group practice</a:t>
            </a:r>
          </a:p>
          <a:p>
            <a:pPr eaLnBrk="1" hangingPunct="1">
              <a:spcBef>
                <a:spcPct val="0"/>
              </a:spcBef>
            </a:pPr>
            <a:r>
              <a:rPr lang="en-US" altLang="en-US" smtClean="0"/>
              <a:t>Add this slide to each of the breakout group slides.</a:t>
            </a:r>
          </a:p>
          <a:p>
            <a:pPr eaLnBrk="1" hangingPunct="1">
              <a:spcBef>
                <a:spcPct val="0"/>
              </a:spcBef>
            </a:pPr>
            <a:endParaRPr lang="en-US" altLang="en-US" smtClean="0"/>
          </a:p>
          <a:p>
            <a:pPr eaLnBrk="1" hangingPunct="1">
              <a:spcBef>
                <a:spcPct val="0"/>
              </a:spcBef>
            </a:pPr>
            <a:r>
              <a:rPr lang="en-US" altLang="en-US" smtClean="0"/>
              <a:t>Scenario:  We are a bowling center.  Given the data and resulting variance above, what might be some possible reasons and then actions. </a:t>
            </a:r>
          </a:p>
          <a:p>
            <a:pPr eaLnBrk="1" hangingPunct="1">
              <a:spcBef>
                <a:spcPct val="0"/>
              </a:spcBef>
            </a:pPr>
            <a:endParaRPr lang="en-US" altLang="en-US" smtClean="0"/>
          </a:p>
          <a:p>
            <a:pPr eaLnBrk="1" hangingPunct="1">
              <a:spcBef>
                <a:spcPct val="0"/>
              </a:spcBef>
            </a:pPr>
            <a:r>
              <a:rPr lang="en-US" altLang="en-US" smtClean="0"/>
              <a:t>In your groups you will discuss possible reasons for variance and any necessary resulting actions.  One group member will document on the white board.  You will have five minutes to discuss, document and be prepared to brief.  </a:t>
            </a:r>
          </a:p>
          <a:p>
            <a:pPr eaLnBrk="1" hangingPunct="1">
              <a:spcBef>
                <a:spcPct val="0"/>
              </a:spcBef>
            </a:pPr>
            <a:endParaRPr lang="en-US" altLang="en-US" smtClean="0"/>
          </a:p>
          <a:p>
            <a:pPr eaLnBrk="1" hangingPunct="1">
              <a:spcBef>
                <a:spcPct val="0"/>
              </a:spcBef>
            </a:pPr>
            <a:r>
              <a:rPr lang="en-US" altLang="en-US" smtClean="0"/>
              <a:t>DO: Tell them their group assignments and remind them how to transfer the phone and that they will still be in the main slide deck.  We will give you time warning using Chat. </a:t>
            </a:r>
          </a:p>
          <a:p>
            <a:pPr eaLnBrk="1" hangingPunct="1">
              <a:spcBef>
                <a:spcPct val="0"/>
              </a:spcBef>
            </a:pPr>
            <a:endParaRPr lang="en-US" altLang="en-US" smtClean="0"/>
          </a:p>
          <a:p>
            <a:pPr eaLnBrk="1" hangingPunct="1">
              <a:spcBef>
                <a:spcPct val="0"/>
              </a:spcBef>
            </a:pPr>
            <a:r>
              <a:rPr lang="en-US" altLang="en-US" smtClean="0"/>
              <a:t>Transition: as an example we have completed the sales.</a:t>
            </a:r>
          </a:p>
          <a:p>
            <a:pPr eaLnBrk="1" hangingPunct="1">
              <a:spcBef>
                <a:spcPct val="0"/>
              </a:spcBef>
            </a:pPr>
            <a:endParaRPr lang="en-US" altLang="en-US" smtClean="0"/>
          </a:p>
          <a:p>
            <a:pPr eaLnBrk="1" hangingPunct="1">
              <a:spcBef>
                <a:spcPct val="0"/>
              </a:spcBef>
            </a:pPr>
            <a:r>
              <a:rPr lang="en-US" altLang="en-US" smtClean="0"/>
              <a:t>DO: Go to next slide</a:t>
            </a:r>
          </a:p>
          <a:p>
            <a:pPr eaLnBrk="1" hangingPunct="1">
              <a:spcBef>
                <a:spcPct val="0"/>
              </a:spcBef>
            </a:pPr>
            <a:endParaRPr lang="en-US" altLang="en-US" smtClean="0"/>
          </a:p>
          <a:p>
            <a:pPr eaLnBrk="1" hangingPunct="1">
              <a:spcBef>
                <a:spcPct val="0"/>
              </a:spcBef>
            </a:pPr>
            <a:r>
              <a:rPr lang="en-US" altLang="en-US" smtClean="0"/>
              <a:t>DO: Three phone breakouts</a:t>
            </a:r>
          </a:p>
          <a:p>
            <a:pPr eaLnBrk="1" hangingPunct="1">
              <a:spcBef>
                <a:spcPct val="0"/>
              </a:spcBef>
            </a:pPr>
            <a:r>
              <a:rPr lang="en-US" altLang="en-US" smtClean="0"/>
              <a:t>Do it in Chat</a:t>
            </a:r>
          </a:p>
          <a:p>
            <a:pPr eaLnBrk="1" hangingPunct="1">
              <a:spcBef>
                <a:spcPct val="0"/>
              </a:spcBef>
            </a:pPr>
            <a:endParaRPr lang="en-US" altLang="en-US" smtClean="0"/>
          </a:p>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BDF7B98B-219C-4932-B9A4-77825485E935}" type="slidenum">
              <a:rPr lang="en-US" altLang="en-US" smtClean="0">
                <a:latin typeface="Calibri" panose="020F0502020204030204" pitchFamily="34" charset="0"/>
              </a:rPr>
              <a:pPr fontAlgn="base">
                <a:spcBef>
                  <a:spcPct val="0"/>
                </a:spcBef>
                <a:spcAft>
                  <a:spcPct val="0"/>
                </a:spcAft>
              </a:pPr>
              <a:t>80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9871921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White board activity. Based off This Month vs Last Month  group practice</a:t>
            </a:r>
          </a:p>
          <a:p>
            <a:pPr eaLnBrk="1" hangingPunct="1">
              <a:spcBef>
                <a:spcPct val="0"/>
              </a:spcBef>
            </a:pPr>
            <a:r>
              <a:rPr lang="en-US" altLang="en-US" smtClean="0"/>
              <a:t>Add this slide to each of the breakout group slides.</a:t>
            </a:r>
          </a:p>
          <a:p>
            <a:pPr eaLnBrk="1" hangingPunct="1">
              <a:spcBef>
                <a:spcPct val="0"/>
              </a:spcBef>
            </a:pPr>
            <a:endParaRPr lang="en-US" altLang="en-US" smtClean="0"/>
          </a:p>
          <a:p>
            <a:pPr eaLnBrk="1" hangingPunct="1">
              <a:spcBef>
                <a:spcPct val="0"/>
              </a:spcBef>
            </a:pPr>
            <a:r>
              <a:rPr lang="en-US" altLang="en-US" smtClean="0"/>
              <a:t>Scenario:  We are a bowling center.  Given the data and resulting variance above, what might be some possible reasons and then actions. </a:t>
            </a:r>
          </a:p>
          <a:p>
            <a:pPr eaLnBrk="1" hangingPunct="1">
              <a:spcBef>
                <a:spcPct val="0"/>
              </a:spcBef>
            </a:pPr>
            <a:endParaRPr lang="en-US" altLang="en-US" smtClean="0"/>
          </a:p>
          <a:p>
            <a:pPr eaLnBrk="1" hangingPunct="1">
              <a:spcBef>
                <a:spcPct val="0"/>
              </a:spcBef>
            </a:pPr>
            <a:r>
              <a:rPr lang="en-US" altLang="en-US" smtClean="0"/>
              <a:t>In your groups you will discuss possible reasons for variance and any necessary resulting actions.  One group member will document on the white board.  You will have five minutes to discuss, document and be prepared to brief.  </a:t>
            </a:r>
          </a:p>
          <a:p>
            <a:pPr eaLnBrk="1" hangingPunct="1">
              <a:spcBef>
                <a:spcPct val="0"/>
              </a:spcBef>
            </a:pPr>
            <a:endParaRPr lang="en-US" altLang="en-US" smtClean="0"/>
          </a:p>
          <a:p>
            <a:pPr eaLnBrk="1" hangingPunct="1">
              <a:spcBef>
                <a:spcPct val="0"/>
              </a:spcBef>
            </a:pPr>
            <a:r>
              <a:rPr lang="en-US" altLang="en-US" smtClean="0"/>
              <a:t>DO: Tell them their group assignments and remind them how to transfer the phone and that they will still be in the main slide deck.  We will give you time warning using Chat. </a:t>
            </a:r>
          </a:p>
          <a:p>
            <a:pPr eaLnBrk="1" hangingPunct="1">
              <a:spcBef>
                <a:spcPct val="0"/>
              </a:spcBef>
            </a:pPr>
            <a:endParaRPr lang="en-US" altLang="en-US" smtClean="0"/>
          </a:p>
          <a:p>
            <a:pPr eaLnBrk="1" hangingPunct="1">
              <a:spcBef>
                <a:spcPct val="0"/>
              </a:spcBef>
            </a:pPr>
            <a:r>
              <a:rPr lang="en-US" altLang="en-US" smtClean="0"/>
              <a:t>Transition: as an example we have completed the sales.</a:t>
            </a:r>
          </a:p>
          <a:p>
            <a:pPr eaLnBrk="1" hangingPunct="1">
              <a:spcBef>
                <a:spcPct val="0"/>
              </a:spcBef>
            </a:pPr>
            <a:endParaRPr lang="en-US" altLang="en-US" smtClean="0"/>
          </a:p>
          <a:p>
            <a:pPr eaLnBrk="1" hangingPunct="1">
              <a:spcBef>
                <a:spcPct val="0"/>
              </a:spcBef>
            </a:pPr>
            <a:r>
              <a:rPr lang="en-US" altLang="en-US" smtClean="0"/>
              <a:t>DO: Go to next slide</a:t>
            </a:r>
          </a:p>
          <a:p>
            <a:pPr eaLnBrk="1" hangingPunct="1">
              <a:spcBef>
                <a:spcPct val="0"/>
              </a:spcBef>
            </a:pPr>
            <a:endParaRPr lang="en-US" altLang="en-US" smtClean="0"/>
          </a:p>
          <a:p>
            <a:pPr eaLnBrk="1" hangingPunct="1">
              <a:spcBef>
                <a:spcPct val="0"/>
              </a:spcBef>
            </a:pPr>
            <a:r>
              <a:rPr lang="en-US" altLang="en-US" smtClean="0"/>
              <a:t>DO: Three phone breakouts</a:t>
            </a:r>
          </a:p>
          <a:p>
            <a:pPr eaLnBrk="1" hangingPunct="1">
              <a:spcBef>
                <a:spcPct val="0"/>
              </a:spcBef>
            </a:pPr>
            <a:r>
              <a:rPr lang="en-US" altLang="en-US" smtClean="0"/>
              <a:t>Do it in Chat</a:t>
            </a:r>
          </a:p>
          <a:p>
            <a:pPr eaLnBrk="1" hangingPunct="1">
              <a:spcBef>
                <a:spcPct val="0"/>
              </a:spcBef>
            </a:pPr>
            <a:endParaRPr lang="en-US" altLang="en-US" smtClean="0"/>
          </a:p>
          <a:p>
            <a:pPr eaLnBrk="1" hangingPunct="1">
              <a:spcBef>
                <a:spcPct val="0"/>
              </a:spcBef>
            </a:pPr>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823E0440-C5EC-4AC1-B54E-4640A89B6DCC}" type="slidenum">
              <a:rPr lang="en-US" altLang="en-US" smtClean="0">
                <a:latin typeface="Calibri" panose="020F0502020204030204" pitchFamily="34" charset="0"/>
              </a:rPr>
              <a:pPr fontAlgn="base">
                <a:spcBef>
                  <a:spcPct val="0"/>
                </a:spcBef>
                <a:spcAft>
                  <a:spcPct val="0"/>
                </a:spcAft>
              </a:pPr>
              <a:t>81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029434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16F177D5-CC6A-40C3-8F2E-C65A28A804E5}" type="slidenum">
              <a:rPr lang="en-US" altLang="en-US" smtClean="0">
                <a:latin typeface="Calibri" panose="020F0502020204030204" pitchFamily="34" charset="0"/>
              </a:rPr>
              <a:pPr fontAlgn="base">
                <a:spcBef>
                  <a:spcPct val="0"/>
                </a:spcBef>
                <a:spcAft>
                  <a:spcPct val="0"/>
                </a:spcAft>
              </a:pPr>
              <a:t>10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2688418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White board activity. Based off This Month vs Last Month  group practice</a:t>
            </a:r>
          </a:p>
          <a:p>
            <a:pPr eaLnBrk="1" hangingPunct="1">
              <a:spcBef>
                <a:spcPct val="0"/>
              </a:spcBef>
            </a:pPr>
            <a:r>
              <a:rPr lang="en-US" altLang="en-US" smtClean="0"/>
              <a:t>Add this slide to each of the breakout group slides.</a:t>
            </a:r>
          </a:p>
          <a:p>
            <a:pPr eaLnBrk="1" hangingPunct="1">
              <a:spcBef>
                <a:spcPct val="0"/>
              </a:spcBef>
            </a:pPr>
            <a:endParaRPr lang="en-US" altLang="en-US" smtClean="0"/>
          </a:p>
          <a:p>
            <a:pPr eaLnBrk="1" hangingPunct="1">
              <a:spcBef>
                <a:spcPct val="0"/>
              </a:spcBef>
            </a:pPr>
            <a:r>
              <a:rPr lang="en-US" altLang="en-US" smtClean="0"/>
              <a:t>Scenario:  We are a bowling center.  Given the data and resulting variance above, what might be some possible reasons and then actions. </a:t>
            </a:r>
          </a:p>
          <a:p>
            <a:pPr eaLnBrk="1" hangingPunct="1">
              <a:spcBef>
                <a:spcPct val="0"/>
              </a:spcBef>
            </a:pPr>
            <a:endParaRPr lang="en-US" altLang="en-US" smtClean="0"/>
          </a:p>
          <a:p>
            <a:pPr eaLnBrk="1" hangingPunct="1">
              <a:spcBef>
                <a:spcPct val="0"/>
              </a:spcBef>
            </a:pPr>
            <a:r>
              <a:rPr lang="en-US" altLang="en-US" smtClean="0"/>
              <a:t>In your groups you will discuss possible reasons for variance and any necessary resulting actions.  One group member will document on the white board.  You will have five minutes to discuss, document and be prepared to brief.  </a:t>
            </a:r>
          </a:p>
          <a:p>
            <a:pPr eaLnBrk="1" hangingPunct="1">
              <a:spcBef>
                <a:spcPct val="0"/>
              </a:spcBef>
            </a:pPr>
            <a:endParaRPr lang="en-US" altLang="en-US" smtClean="0"/>
          </a:p>
          <a:p>
            <a:pPr eaLnBrk="1" hangingPunct="1">
              <a:spcBef>
                <a:spcPct val="0"/>
              </a:spcBef>
            </a:pPr>
            <a:r>
              <a:rPr lang="en-US" altLang="en-US" smtClean="0"/>
              <a:t>DO: Tell them their group assignments and remind them how to transfer the phone and that they will still be in the main slide deck.  We will give you time warning using Chat. </a:t>
            </a:r>
          </a:p>
          <a:p>
            <a:pPr eaLnBrk="1" hangingPunct="1">
              <a:spcBef>
                <a:spcPct val="0"/>
              </a:spcBef>
            </a:pPr>
            <a:endParaRPr lang="en-US" altLang="en-US" smtClean="0"/>
          </a:p>
          <a:p>
            <a:pPr eaLnBrk="1" hangingPunct="1">
              <a:spcBef>
                <a:spcPct val="0"/>
              </a:spcBef>
            </a:pPr>
            <a:r>
              <a:rPr lang="en-US" altLang="en-US" smtClean="0"/>
              <a:t>Transition: as an example we have completed the sales.</a:t>
            </a:r>
          </a:p>
          <a:p>
            <a:pPr eaLnBrk="1" hangingPunct="1">
              <a:spcBef>
                <a:spcPct val="0"/>
              </a:spcBef>
            </a:pPr>
            <a:endParaRPr lang="en-US" altLang="en-US" smtClean="0"/>
          </a:p>
          <a:p>
            <a:pPr eaLnBrk="1" hangingPunct="1">
              <a:spcBef>
                <a:spcPct val="0"/>
              </a:spcBef>
            </a:pPr>
            <a:r>
              <a:rPr lang="en-US" altLang="en-US" smtClean="0"/>
              <a:t>DO: Go to next slide</a:t>
            </a:r>
          </a:p>
          <a:p>
            <a:pPr eaLnBrk="1" hangingPunct="1">
              <a:spcBef>
                <a:spcPct val="0"/>
              </a:spcBef>
            </a:pPr>
            <a:endParaRPr lang="en-US" altLang="en-US" smtClean="0"/>
          </a:p>
          <a:p>
            <a:pPr eaLnBrk="1" hangingPunct="1">
              <a:spcBef>
                <a:spcPct val="0"/>
              </a:spcBef>
            </a:pPr>
            <a:r>
              <a:rPr lang="en-US" altLang="en-US" smtClean="0"/>
              <a:t>DO: Three phone breakouts</a:t>
            </a:r>
          </a:p>
          <a:p>
            <a:pPr eaLnBrk="1" hangingPunct="1">
              <a:spcBef>
                <a:spcPct val="0"/>
              </a:spcBef>
            </a:pPr>
            <a:r>
              <a:rPr lang="en-US" altLang="en-US" smtClean="0"/>
              <a:t>Do it in Chat</a:t>
            </a:r>
          </a:p>
          <a:p>
            <a:pPr eaLnBrk="1" hangingPunct="1">
              <a:spcBef>
                <a:spcPct val="0"/>
              </a:spcBef>
            </a:pPr>
            <a:endParaRPr lang="en-US" altLang="en-US" smtClean="0"/>
          </a:p>
          <a:p>
            <a:pPr eaLnBrk="1" hangingPunct="1">
              <a:spcBef>
                <a:spcPct val="0"/>
              </a:spcBef>
            </a:pPr>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468E80AA-0BC9-457C-A674-6BAE6687258E}" type="slidenum">
              <a:rPr lang="en-US" altLang="en-US" smtClean="0">
                <a:latin typeface="Calibri" panose="020F0502020204030204" pitchFamily="34" charset="0"/>
              </a:rPr>
              <a:pPr fontAlgn="base">
                <a:spcBef>
                  <a:spcPct val="0"/>
                </a:spcBef>
                <a:spcAft>
                  <a:spcPct val="0"/>
                </a:spcAft>
              </a:pPr>
              <a:t>82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9639594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activity we did right before break began our look at cause and effect.  This slide is a tool to help diagnose your </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3DFC9636-B8AA-4D99-BC9D-79B809AF975D}" type="slidenum">
              <a:rPr lang="en-US" altLang="en-US" smtClean="0">
                <a:latin typeface="Calibri" panose="020F0502020204030204" pitchFamily="34" charset="0"/>
              </a:rPr>
              <a:pPr fontAlgn="base">
                <a:spcBef>
                  <a:spcPct val="0"/>
                </a:spcBef>
                <a:spcAft>
                  <a:spcPct val="0"/>
                </a:spcAft>
              </a:pPr>
              <a:t>83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608764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We have decreasing sales.</a:t>
            </a:r>
          </a:p>
          <a:p>
            <a:pPr eaLnBrk="1" hangingPunct="1">
              <a:spcBef>
                <a:spcPct val="0"/>
              </a:spcBef>
            </a:pPr>
            <a:endParaRPr lang="en-US"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40D39C35-6493-4BD5-8D80-26B27DE87C07}" type="slidenum">
              <a:rPr lang="en-US" altLang="en-US" smtClean="0">
                <a:latin typeface="Calibri" panose="020F0502020204030204" pitchFamily="34" charset="0"/>
              </a:rPr>
              <a:pPr fontAlgn="base">
                <a:spcBef>
                  <a:spcPct val="0"/>
                </a:spcBef>
                <a:spcAft>
                  <a:spcPct val="0"/>
                </a:spcAft>
              </a:pPr>
              <a:t>84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5063347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B13E0720-95B4-4CFC-8393-1B3331D1C0EE}" type="slidenum">
              <a:rPr lang="en-US" altLang="en-US" smtClean="0">
                <a:latin typeface="Calibri" panose="020F0502020204030204" pitchFamily="34" charset="0"/>
              </a:rPr>
              <a:pPr fontAlgn="base">
                <a:spcBef>
                  <a:spcPct val="0"/>
                </a:spcBef>
                <a:spcAft>
                  <a:spcPct val="0"/>
                </a:spcAft>
              </a:pPr>
              <a:t>85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5796457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n-US" dirty="0" smtClean="0"/>
              <a:t>This weeks module objectives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Notes:</a:t>
            </a:r>
          </a:p>
          <a:p>
            <a:pPr marL="232578" indent="-232578" eaLnBrk="1" fontAlgn="auto" hangingPunct="1">
              <a:spcBef>
                <a:spcPts val="0"/>
              </a:spcBef>
              <a:spcAft>
                <a:spcPts val="0"/>
              </a:spcAft>
              <a:buFontTx/>
              <a:buAutoNum type="arabicPeriod"/>
              <a:defRPr/>
            </a:pPr>
            <a:r>
              <a:rPr lang="en-US" dirty="0" smtClean="0"/>
              <a:t>standard (</a:t>
            </a:r>
            <a:r>
              <a:rPr lang="en-US" dirty="0" smtClean="0">
                <a:solidFill>
                  <a:srgbClr val="FF0000"/>
                </a:solidFill>
              </a:rPr>
              <a:t>15% variance from budget Check Budget Guidance. Does it change per region?</a:t>
            </a:r>
            <a:r>
              <a:rPr lang="en-US" dirty="0" smtClean="0"/>
              <a:t>)</a:t>
            </a:r>
          </a:p>
          <a:p>
            <a:pPr marL="697733" lvl="1" indent="-232578" eaLnBrk="1" fontAlgn="auto" hangingPunct="1">
              <a:spcBef>
                <a:spcPts val="0"/>
              </a:spcBef>
              <a:spcAft>
                <a:spcPts val="0"/>
              </a:spcAft>
              <a:buFontTx/>
              <a:buAutoNum type="arabicPeriod"/>
              <a:defRPr/>
            </a:pPr>
            <a:r>
              <a:rPr lang="en-US" dirty="0" smtClean="0"/>
              <a:t>Really don’t have true, across the board, hard-and-fast standards.</a:t>
            </a:r>
          </a:p>
          <a:p>
            <a:pPr marL="697733" lvl="1" indent="-232578" eaLnBrk="1" fontAlgn="auto" hangingPunct="1">
              <a:spcBef>
                <a:spcPts val="0"/>
              </a:spcBef>
              <a:spcAft>
                <a:spcPts val="0"/>
              </a:spcAft>
              <a:buFontTx/>
              <a:buAutoNum type="arabicPeriod"/>
              <a:defRPr/>
            </a:pPr>
            <a:r>
              <a:rPr lang="en-US" dirty="0" smtClean="0"/>
              <a:t>Depends on your program, funding, category, and location</a:t>
            </a:r>
          </a:p>
          <a:p>
            <a:pPr marL="697733" lvl="1" indent="-232578" eaLnBrk="1" fontAlgn="auto" hangingPunct="1">
              <a:spcBef>
                <a:spcPts val="0"/>
              </a:spcBef>
              <a:spcAft>
                <a:spcPts val="0"/>
              </a:spcAft>
              <a:buFontTx/>
              <a:buAutoNum type="arabicPeriod"/>
              <a:defRPr/>
            </a:pPr>
            <a:r>
              <a:rPr lang="en-US" dirty="0" smtClean="0"/>
              <a:t>There are some general G9 and Industry guidelines, but your specific guidance should come from your own DFMWR and/or C, SSD or FM.</a:t>
            </a:r>
          </a:p>
          <a:p>
            <a:pPr marL="697733" lvl="1" indent="-232578" eaLnBrk="1" fontAlgn="auto" hangingPunct="1">
              <a:spcBef>
                <a:spcPts val="0"/>
              </a:spcBef>
              <a:spcAft>
                <a:spcPts val="0"/>
              </a:spcAft>
              <a:buFontTx/>
              <a:buAutoNum type="arabicPeriod"/>
              <a:defRPr/>
            </a:pPr>
            <a:endParaRPr lang="en-US" dirty="0" smtClean="0"/>
          </a:p>
          <a:p>
            <a:pPr marL="232578" indent="-232578" eaLnBrk="1" fontAlgn="auto" hangingPunct="1">
              <a:spcBef>
                <a:spcPts val="0"/>
              </a:spcBef>
              <a:spcAft>
                <a:spcPts val="0"/>
              </a:spcAft>
              <a:buFontTx/>
              <a:buAutoNum type="arabicPeriod"/>
              <a:defRPr/>
            </a:pPr>
            <a:r>
              <a:rPr lang="en-US" dirty="0" smtClean="0">
                <a:solidFill>
                  <a:srgbClr val="FF0000"/>
                </a:solidFill>
              </a:rPr>
              <a:t>Bullet 2 - (make this a scenario? Bowling Center)  </a:t>
            </a:r>
          </a:p>
          <a:p>
            <a:pPr marL="697733" lvl="1" indent="-232578" eaLnBrk="1" fontAlgn="auto" hangingPunct="1">
              <a:spcBef>
                <a:spcPts val="0"/>
              </a:spcBef>
              <a:spcAft>
                <a:spcPts val="0"/>
              </a:spcAft>
              <a:buFontTx/>
              <a:buAutoNum type="arabicPeriod"/>
              <a:defRPr/>
            </a:pPr>
            <a:r>
              <a:rPr lang="en-US" dirty="0" smtClean="0">
                <a:solidFill>
                  <a:srgbClr val="FF0000"/>
                </a:solidFill>
              </a:rPr>
              <a:t>We will need </a:t>
            </a:r>
            <a:r>
              <a:rPr lang="en-US" dirty="0" err="1" smtClean="0">
                <a:solidFill>
                  <a:srgbClr val="FF0000"/>
                </a:solidFill>
              </a:rPr>
              <a:t>dummie</a:t>
            </a:r>
            <a:r>
              <a:rPr lang="en-US" dirty="0" smtClean="0">
                <a:solidFill>
                  <a:srgbClr val="FF0000"/>
                </a:solidFill>
              </a:rPr>
              <a:t> information to do this…</a:t>
            </a:r>
          </a:p>
          <a:p>
            <a:pPr marL="1162888" lvl="2" indent="-232578" eaLnBrk="1" fontAlgn="auto" hangingPunct="1">
              <a:spcBef>
                <a:spcPts val="0"/>
              </a:spcBef>
              <a:spcAft>
                <a:spcPts val="0"/>
              </a:spcAft>
              <a:buFontTx/>
              <a:buAutoNum type="arabicPeriod"/>
              <a:defRPr/>
            </a:pPr>
            <a:r>
              <a:rPr lang="en-US" dirty="0" smtClean="0">
                <a:solidFill>
                  <a:srgbClr val="FF0000"/>
                </a:solidFill>
              </a:rPr>
              <a:t>Actual against budget is the variance – if we had asked them to bring their own AOB and income statement we could have made this an exercise for them to do with their own info – probably the most relevant.  Can do with </a:t>
            </a:r>
            <a:r>
              <a:rPr lang="en-US" dirty="0" err="1" smtClean="0">
                <a:solidFill>
                  <a:srgbClr val="FF0000"/>
                </a:solidFill>
              </a:rPr>
              <a:t>dummie</a:t>
            </a:r>
            <a:r>
              <a:rPr lang="en-US" dirty="0" smtClean="0">
                <a:solidFill>
                  <a:srgbClr val="FF0000"/>
                </a:solidFill>
              </a:rPr>
              <a:t> info, though.  Just need to get from what Bryan sent or request more.</a:t>
            </a:r>
          </a:p>
          <a:p>
            <a:pPr marL="697733" lvl="1" indent="-232578" eaLnBrk="1" fontAlgn="auto" hangingPunct="1">
              <a:spcBef>
                <a:spcPts val="0"/>
              </a:spcBef>
              <a:spcAft>
                <a:spcPts val="0"/>
              </a:spcAft>
              <a:buFontTx/>
              <a:buAutoNum type="arabicPeriod"/>
              <a:defRPr/>
            </a:pPr>
            <a:r>
              <a:rPr lang="en-US" dirty="0" smtClean="0">
                <a:solidFill>
                  <a:srgbClr val="FF0000"/>
                </a:solidFill>
              </a:rPr>
              <a:t>Actual against last year – will need </a:t>
            </a:r>
            <a:r>
              <a:rPr lang="en-US" dirty="0" err="1" smtClean="0">
                <a:solidFill>
                  <a:srgbClr val="FF0000"/>
                </a:solidFill>
              </a:rPr>
              <a:t>dummie</a:t>
            </a:r>
            <a:r>
              <a:rPr lang="en-US" dirty="0" smtClean="0">
                <a:solidFill>
                  <a:srgbClr val="FF0000"/>
                </a:solidFill>
              </a:rPr>
              <a:t> info</a:t>
            </a:r>
          </a:p>
          <a:p>
            <a:pPr marL="697733" lvl="1" indent="-232578" eaLnBrk="1" fontAlgn="auto" hangingPunct="1">
              <a:spcBef>
                <a:spcPts val="0"/>
              </a:spcBef>
              <a:spcAft>
                <a:spcPts val="0"/>
              </a:spcAft>
              <a:buFontTx/>
              <a:buAutoNum type="arabicPeriod"/>
              <a:defRPr/>
            </a:pPr>
            <a:r>
              <a:rPr lang="en-US" dirty="0" smtClean="0">
                <a:solidFill>
                  <a:srgbClr val="FF0000"/>
                </a:solidFill>
              </a:rPr>
              <a:t>Same for actual against YTD</a:t>
            </a:r>
          </a:p>
          <a:p>
            <a:pPr marL="697733" lvl="1" indent="-232578" eaLnBrk="1" fontAlgn="auto" hangingPunct="1">
              <a:spcBef>
                <a:spcPts val="0"/>
              </a:spcBef>
              <a:spcAft>
                <a:spcPts val="0"/>
              </a:spcAft>
              <a:buFontTx/>
              <a:buAutoNum type="arabicPeriod"/>
              <a:defRPr/>
            </a:pPr>
            <a:endParaRPr lang="en-US" dirty="0" smtClean="0">
              <a:solidFill>
                <a:srgbClr val="FF0000"/>
              </a:solidFill>
            </a:endParaRPr>
          </a:p>
          <a:p>
            <a:pPr marL="232578" indent="-232578" eaLnBrk="1" fontAlgn="auto" hangingPunct="1">
              <a:spcBef>
                <a:spcPts val="0"/>
              </a:spcBef>
              <a:spcAft>
                <a:spcPts val="0"/>
              </a:spcAft>
              <a:buFontTx/>
              <a:buAutoNum type="arabicPeriod"/>
              <a:defRPr/>
            </a:pPr>
            <a:r>
              <a:rPr lang="en-US" dirty="0" smtClean="0">
                <a:solidFill>
                  <a:srgbClr val="FF0000"/>
                </a:solidFill>
              </a:rPr>
              <a:t>Think we should do labor here in order to keep it relevant to all</a:t>
            </a:r>
          </a:p>
          <a:p>
            <a:pPr marL="232578" indent="-232578" eaLnBrk="1" fontAlgn="auto" hangingPunct="1">
              <a:spcBef>
                <a:spcPts val="0"/>
              </a:spcBef>
              <a:spcAft>
                <a:spcPts val="0"/>
              </a:spcAft>
              <a:defRPr/>
            </a:pPr>
            <a:r>
              <a:rPr lang="en-US" dirty="0" smtClean="0"/>
              <a:t>4 &amp; 5 would be based on 3</a:t>
            </a:r>
            <a:endParaRPr lang="en-US" dirty="0" smtClean="0">
              <a:solidFill>
                <a:srgbClr val="FF0000"/>
              </a:solidFill>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A718E3E6-4B9C-44AA-B1E3-D2293849AAB4}" type="slidenum">
              <a:rPr lang="en-US" altLang="en-US" smtClean="0">
                <a:latin typeface="Calibri" panose="020F0502020204030204" pitchFamily="34" charset="0"/>
              </a:rPr>
              <a:pPr fontAlgn="base">
                <a:spcBef>
                  <a:spcPct val="0"/>
                </a:spcBef>
                <a:spcAft>
                  <a:spcPct val="0"/>
                </a:spcAft>
              </a:pPr>
              <a:t>86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6832675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1788" indent="-228600">
              <a:defRPr>
                <a:solidFill>
                  <a:schemeClr val="tx1"/>
                </a:solidFill>
                <a:latin typeface="Palatino Linotype" panose="02040502050505030304" pitchFamily="18" charset="0"/>
              </a:defRPr>
            </a:lvl4pPr>
            <a:lvl5pPr marL="2058988" indent="-228600">
              <a:defRPr>
                <a:solidFill>
                  <a:schemeClr val="tx1"/>
                </a:solidFill>
                <a:latin typeface="Palatino Linotype" panose="02040502050505030304" pitchFamily="18" charset="0"/>
              </a:defRPr>
            </a:lvl5pPr>
            <a:lvl6pPr marL="2516188" indent="-228600" eaLnBrk="0" fontAlgn="base" hangingPunct="0">
              <a:spcBef>
                <a:spcPct val="0"/>
              </a:spcBef>
              <a:spcAft>
                <a:spcPct val="0"/>
              </a:spcAft>
              <a:defRPr>
                <a:solidFill>
                  <a:schemeClr val="tx1"/>
                </a:solidFill>
                <a:latin typeface="Palatino Linotype" panose="02040502050505030304" pitchFamily="18" charset="0"/>
              </a:defRPr>
            </a:lvl6pPr>
            <a:lvl7pPr marL="2973388" indent="-228600" eaLnBrk="0" fontAlgn="base" hangingPunct="0">
              <a:spcBef>
                <a:spcPct val="0"/>
              </a:spcBef>
              <a:spcAft>
                <a:spcPct val="0"/>
              </a:spcAft>
              <a:defRPr>
                <a:solidFill>
                  <a:schemeClr val="tx1"/>
                </a:solidFill>
                <a:latin typeface="Palatino Linotype" panose="02040502050505030304" pitchFamily="18" charset="0"/>
              </a:defRPr>
            </a:lvl7pPr>
            <a:lvl8pPr marL="3430588" indent="-228600" eaLnBrk="0" fontAlgn="base" hangingPunct="0">
              <a:spcBef>
                <a:spcPct val="0"/>
              </a:spcBef>
              <a:spcAft>
                <a:spcPct val="0"/>
              </a:spcAft>
              <a:defRPr>
                <a:solidFill>
                  <a:schemeClr val="tx1"/>
                </a:solidFill>
                <a:latin typeface="Palatino Linotype" panose="02040502050505030304" pitchFamily="18" charset="0"/>
              </a:defRPr>
            </a:lvl8pPr>
            <a:lvl9pPr marL="3887788"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62A1107D-4D67-4989-8032-4B069892B860}" type="slidenum">
              <a:rPr lang="en-US" altLang="en-US" smtClean="0">
                <a:latin typeface="Calibri" panose="020F0502020204030204" pitchFamily="34" charset="0"/>
              </a:rPr>
              <a:pPr fontAlgn="base">
                <a:spcBef>
                  <a:spcPct val="0"/>
                </a:spcBef>
                <a:spcAft>
                  <a:spcPct val="0"/>
                </a:spcAft>
              </a:pPr>
              <a:t>88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634991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E3F1F55C-E74C-4643-8D8B-C2E28CD8A038}" type="slidenum">
              <a:rPr lang="en-US" altLang="en-US" smtClean="0">
                <a:latin typeface="Calibri" panose="020F0502020204030204" pitchFamily="34" charset="0"/>
              </a:rPr>
              <a:pPr fontAlgn="base">
                <a:spcBef>
                  <a:spcPct val="0"/>
                </a:spcBef>
                <a:spcAft>
                  <a:spcPct val="0"/>
                </a:spcAft>
              </a:pPr>
              <a:t>89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0499804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solidFill>
                <a:srgbClr val="FF0000"/>
              </a:solidFill>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CB3F09BF-4BA9-473D-8DCF-F8D044858777}" type="slidenum">
              <a:rPr lang="en-US" altLang="en-US" smtClean="0">
                <a:latin typeface="Calibri" panose="020F0502020204030204" pitchFamily="34" charset="0"/>
              </a:rPr>
              <a:pPr fontAlgn="base">
                <a:spcBef>
                  <a:spcPct val="0"/>
                </a:spcBef>
                <a:spcAft>
                  <a:spcPct val="0"/>
                </a:spcAft>
              </a:pPr>
              <a:t>90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9426679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47500" lnSpcReduction="20000"/>
          </a:bodyPr>
          <a:lstStyle/>
          <a:p>
            <a:pPr eaLnBrk="1" fontAlgn="auto" hangingPunct="1">
              <a:spcBef>
                <a:spcPts val="0"/>
              </a:spcBef>
              <a:spcAft>
                <a:spcPts val="0"/>
              </a:spcAft>
              <a:defRPr/>
            </a:pPr>
            <a:r>
              <a:rPr lang="en-US" dirty="0"/>
              <a:t>Transition:</a:t>
            </a:r>
          </a:p>
          <a:p>
            <a:pPr eaLnBrk="1" fontAlgn="auto" hangingPunct="1">
              <a:spcBef>
                <a:spcPts val="0"/>
              </a:spcBef>
              <a:spcAft>
                <a:spcPts val="0"/>
              </a:spcAft>
              <a:defRPr/>
            </a:pPr>
            <a:r>
              <a:rPr lang="en-US" dirty="0"/>
              <a:t>Let’s jump right in to Annual Operating Budgets.  Since this is a NAF Financial Management course, we are going to focus on the NAF Budget Process, but let’s get an overview of the APF process first.  Since most of us do work with “some” APF in our overall budgets and we ARE part of the Garrison and IMCOM (i.e. APF worlds) it is beneficial to see the big picture.  Additionally, there are similarities and drivers between both processes/funding structures that are important for manager’s to understand. </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u="sng" dirty="0"/>
              <a:t>Talking Points to SLIDE</a:t>
            </a:r>
          </a:p>
          <a:p>
            <a:pPr eaLnBrk="1" fontAlgn="auto" hangingPunct="1">
              <a:spcBef>
                <a:spcPts val="0"/>
              </a:spcBef>
              <a:spcAft>
                <a:spcPts val="0"/>
              </a:spcAft>
              <a:defRPr/>
            </a:pPr>
            <a:r>
              <a:rPr lang="en-US" dirty="0"/>
              <a:t>The Appropriated fund budget process is a centralized process that begins when the activity manager develops a long-range, six-year plan that includes requirements for:</a:t>
            </a:r>
          </a:p>
          <a:p>
            <a:pPr eaLnBrk="1" fontAlgn="auto" hangingPunct="1">
              <a:spcBef>
                <a:spcPts val="0"/>
              </a:spcBef>
              <a:spcAft>
                <a:spcPts val="0"/>
              </a:spcAft>
              <a:defRPr/>
            </a:pPr>
            <a:r>
              <a:rPr lang="en-US" dirty="0"/>
              <a:t>The next fiscal year, called the budget year.</a:t>
            </a:r>
          </a:p>
          <a:p>
            <a:pPr eaLnBrk="1" fontAlgn="auto" hangingPunct="1">
              <a:spcBef>
                <a:spcPts val="0"/>
              </a:spcBef>
              <a:spcAft>
                <a:spcPts val="0"/>
              </a:spcAft>
              <a:defRPr/>
            </a:pPr>
            <a:r>
              <a:rPr lang="en-US" dirty="0"/>
              <a:t>The five following years, called out years.</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That request is forwarded through a centralized chain that leads to the President's annual budget. Once the annual budget is passed by Congress and signed by the President, funding streams back through the organization to the activity. </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(Talking Points ONLY for script.  Keep with above slide. USE ARROW to point out information)</a:t>
            </a:r>
          </a:p>
          <a:p>
            <a:pPr eaLnBrk="1" fontAlgn="auto" hangingPunct="1">
              <a:spcBef>
                <a:spcPts val="0"/>
              </a:spcBef>
              <a:spcAft>
                <a:spcPts val="0"/>
              </a:spcAft>
              <a:defRPr/>
            </a:pPr>
            <a:r>
              <a:rPr lang="en-US" b="1" dirty="0"/>
              <a:t>Appropriated Fund Budget Process</a:t>
            </a:r>
          </a:p>
          <a:p>
            <a:pPr eaLnBrk="1" fontAlgn="auto" hangingPunct="1">
              <a:spcBef>
                <a:spcPts val="0"/>
              </a:spcBef>
              <a:spcAft>
                <a:spcPts val="0"/>
              </a:spcAft>
              <a:defRPr/>
            </a:pPr>
            <a:r>
              <a:rPr lang="en-US" dirty="0"/>
              <a:t>The APF budget process begins at the </a:t>
            </a:r>
            <a:r>
              <a:rPr lang="en-US" b="1" dirty="0"/>
              <a:t>ACTIVITY LEVEL</a:t>
            </a:r>
            <a:r>
              <a:rPr lang="en-US" dirty="0"/>
              <a:t>. Each activity manager must identify funding required to operate the Family and MWR activity for the coming year as well as the out years. </a:t>
            </a:r>
          </a:p>
          <a:p>
            <a:pPr eaLnBrk="1" fontAlgn="auto" hangingPunct="1">
              <a:spcBef>
                <a:spcPts val="0"/>
              </a:spcBef>
              <a:spcAft>
                <a:spcPts val="0"/>
              </a:spcAft>
              <a:defRPr/>
            </a:pPr>
            <a:endParaRPr lang="en-US" b="1" dirty="0"/>
          </a:p>
          <a:p>
            <a:pPr eaLnBrk="1" fontAlgn="auto" hangingPunct="1">
              <a:spcBef>
                <a:spcPts val="0"/>
              </a:spcBef>
              <a:spcAft>
                <a:spcPts val="0"/>
              </a:spcAft>
              <a:defRPr/>
            </a:pPr>
            <a:r>
              <a:rPr lang="en-US" dirty="0"/>
              <a:t>The manager forwards this budget information through the </a:t>
            </a:r>
            <a:r>
              <a:rPr lang="en-US" b="1" dirty="0"/>
              <a:t>DIVISION CHIEF </a:t>
            </a:r>
            <a:r>
              <a:rPr lang="en-US" dirty="0"/>
              <a:t>to the </a:t>
            </a:r>
            <a:r>
              <a:rPr lang="en-US" b="1" dirty="0"/>
              <a:t>DFMWR</a:t>
            </a:r>
            <a:r>
              <a:rPr lang="en-US" dirty="0"/>
              <a:t>. At this level, all the budgets from the Directorate are reviewed, trimmed if necessary, approved, and consolidated for submission to the office of the </a:t>
            </a:r>
            <a:r>
              <a:rPr lang="en-US" b="1" dirty="0"/>
              <a:t>DRM (Directorate of Resource Management)</a:t>
            </a:r>
            <a:r>
              <a:rPr lang="en-US" dirty="0"/>
              <a:t>.</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The DRM manages the APF resources on the installation for the commander. The DRM consolidates and condenses all the installation activity budgets into the Command Budget Estimate (CBE). The CBE is the Installation Commander's estimate of the financial requirements needed to operate the installation during the budget year. </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This estimate is submitted to the </a:t>
            </a:r>
            <a:r>
              <a:rPr lang="en-US" b="1" dirty="0"/>
              <a:t>IMCOM</a:t>
            </a:r>
            <a:r>
              <a:rPr lang="en-US" dirty="0"/>
              <a:t> for further Consolidation. IMCOM reviews each CBE and five-year projection for each installation and then makes any necessary changes. A consolidated IMCOM budget is prepared and sent to the next level for approval by </a:t>
            </a:r>
            <a:r>
              <a:rPr lang="en-US" b="1" dirty="0"/>
              <a:t>the Secretary of the Army</a:t>
            </a:r>
            <a:r>
              <a:rPr lang="en-US" dirty="0"/>
              <a:t>.</a:t>
            </a:r>
          </a:p>
          <a:p>
            <a:pPr eaLnBrk="1" fontAlgn="auto" hangingPunct="1">
              <a:spcBef>
                <a:spcPts val="0"/>
              </a:spcBef>
              <a:spcAft>
                <a:spcPts val="0"/>
              </a:spcAft>
              <a:defRPr/>
            </a:pPr>
            <a:endParaRPr lang="en-US" b="1" dirty="0"/>
          </a:p>
          <a:p>
            <a:pPr eaLnBrk="1" fontAlgn="auto" hangingPunct="1">
              <a:spcBef>
                <a:spcPts val="0"/>
              </a:spcBef>
              <a:spcAft>
                <a:spcPts val="0"/>
              </a:spcAft>
              <a:defRPr/>
            </a:pPr>
            <a:r>
              <a:rPr lang="en-US" dirty="0"/>
              <a:t>All the IMCOM budgets are forwarded to the </a:t>
            </a:r>
            <a:r>
              <a:rPr lang="en-US" b="1" dirty="0"/>
              <a:t>Assistant Secretary of the Army for Financial Management (ASAFM). </a:t>
            </a:r>
            <a:r>
              <a:rPr lang="en-US" dirty="0"/>
              <a:t>At this level the IMCOM budgets are consolidated into a total Army budget and this budget is sent on to the </a:t>
            </a:r>
            <a:r>
              <a:rPr lang="en-US" b="1" dirty="0"/>
              <a:t>DOD.</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The DOD receives all the budget submissions from the agencies: Army, Navy, Air Force, and Marine Corps. The budgets are reviewed,</a:t>
            </a:r>
          </a:p>
          <a:p>
            <a:pPr eaLnBrk="1" fontAlgn="auto" hangingPunct="1">
              <a:spcBef>
                <a:spcPts val="0"/>
              </a:spcBef>
              <a:spcAft>
                <a:spcPts val="0"/>
              </a:spcAft>
              <a:defRPr/>
            </a:pPr>
            <a:r>
              <a:rPr lang="en-US" dirty="0"/>
              <a:t>consolidated, and submitted as the DOD budget to the </a:t>
            </a:r>
            <a:r>
              <a:rPr lang="en-US" b="1" dirty="0"/>
              <a:t>Office of Management and Budget (OMB).</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The OMB consolidates all the Federal agencies' budgets. For example, the Department of the Interior, the Department of the Treasury, the</a:t>
            </a:r>
          </a:p>
          <a:p>
            <a:pPr eaLnBrk="1" fontAlgn="auto" hangingPunct="1">
              <a:spcBef>
                <a:spcPts val="0"/>
              </a:spcBef>
              <a:spcAft>
                <a:spcPts val="0"/>
              </a:spcAft>
              <a:defRPr/>
            </a:pPr>
            <a:r>
              <a:rPr lang="en-US" dirty="0"/>
              <a:t>Department of Agriculture, etc., each submit an agency budget. OMB reviews the requirements against the President's fiscal goals, and then</a:t>
            </a:r>
          </a:p>
          <a:p>
            <a:pPr eaLnBrk="1" fontAlgn="auto" hangingPunct="1">
              <a:spcBef>
                <a:spcPts val="0"/>
              </a:spcBef>
              <a:spcAft>
                <a:spcPts val="0"/>
              </a:spcAft>
              <a:defRPr/>
            </a:pPr>
            <a:r>
              <a:rPr lang="en-US" dirty="0"/>
              <a:t>evaluates, trims, and molds them into the President's budget.</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The President's budget finally reaches </a:t>
            </a:r>
            <a:r>
              <a:rPr lang="en-US" b="1" dirty="0"/>
              <a:t>Congress</a:t>
            </a:r>
            <a:r>
              <a:rPr lang="en-US" dirty="0"/>
              <a:t>. This document tells Congress the funding required to execute the President's programs for</a:t>
            </a:r>
          </a:p>
          <a:p>
            <a:pPr eaLnBrk="1" fontAlgn="auto" hangingPunct="1">
              <a:spcBef>
                <a:spcPts val="0"/>
              </a:spcBef>
              <a:spcAft>
                <a:spcPts val="0"/>
              </a:spcAft>
              <a:defRPr/>
            </a:pPr>
            <a:r>
              <a:rPr lang="en-US" dirty="0"/>
              <a:t>the next fiscal year. After much consideration and deliberation, Congress puts together what it considers a fiscally sound, acceptable budget. The budget, in the form of a Bill passed by Congress, goes to the President for his Signature.  </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You see the (US) Taxpayer at the top of this process (point to on slide).  The taxpayer is both where the money comes from (appropriations = tax dollars) and last step in the budget information process.  </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732989A5-0FE6-45A4-B2A5-EF258F313D8A}" type="slidenum">
              <a:rPr lang="en-US" altLang="en-US" smtClean="0">
                <a:latin typeface="Calibri" panose="020F0502020204030204" pitchFamily="34" charset="0"/>
              </a:rPr>
              <a:pPr fontAlgn="base">
                <a:spcBef>
                  <a:spcPct val="0"/>
                </a:spcBef>
                <a:spcAft>
                  <a:spcPct val="0"/>
                </a:spcAft>
              </a:pPr>
              <a:t>91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6615333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81100" y="708025"/>
            <a:ext cx="4646613" cy="3484563"/>
          </a:xfrm>
          <a:solidFill>
            <a:schemeClr val="accent1"/>
          </a:solidFill>
          <a:ln w="25400">
            <a:solidFill>
              <a:schemeClr val="accent1">
                <a:shade val="50000"/>
              </a:schemeClr>
            </a:solidFill>
          </a:ln>
        </p:spPr>
      </p:sp>
      <p:sp>
        <p:nvSpPr>
          <p:cNvPr id="16387" name="Notes Placeholder 2"/>
          <p:cNvSpPr>
            <a:spLocks noGrp="1"/>
          </p:cNvSpPr>
          <p:nvPr>
            <p:ph type="body" sz="quarter" idx="1"/>
          </p:nvPr>
        </p:nvSpPr>
        <p:spPr bwMode="auto">
          <a:xfrm>
            <a:off x="701675" y="4416425"/>
            <a:ext cx="5607050" cy="6942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spAutoFit/>
          </a:bodyPr>
          <a:lstStyle/>
          <a:p>
            <a:pPr eaLnBrk="1" hangingPunct="1">
              <a:spcBef>
                <a:spcPct val="0"/>
              </a:spcBef>
              <a:buSzPct val="45000"/>
              <a:buFont typeface="StarSymbol"/>
              <a:buChar char="●"/>
            </a:pPr>
            <a:r>
              <a:rPr lang="en-US" altLang="en-US" b="1" smtClean="0"/>
              <a:t>TRANSITION</a:t>
            </a:r>
          </a:p>
          <a:p>
            <a:pPr eaLnBrk="1" hangingPunct="1">
              <a:spcBef>
                <a:spcPct val="0"/>
              </a:spcBef>
              <a:buSzPct val="45000"/>
              <a:buFont typeface="StarSymbol"/>
              <a:buChar char="●"/>
            </a:pPr>
            <a:r>
              <a:rPr lang="en-US" altLang="en-US" smtClean="0"/>
              <a:t>The Family and MWR NAF annual operating budget (AOB) process is different from the APF budget process because NAFs are not taxpayer dollars appropriated by Congress. NAF budgets are never included in the President's annual budget.</a:t>
            </a:r>
          </a:p>
          <a:p>
            <a:pPr eaLnBrk="1" hangingPunct="1">
              <a:spcBef>
                <a:spcPct val="0"/>
              </a:spcBef>
              <a:buSzPct val="45000"/>
              <a:buFont typeface="StarSymbol"/>
              <a:buChar char="●"/>
            </a:pPr>
            <a:endParaRPr lang="en-US" altLang="en-US" smtClean="0"/>
          </a:p>
          <a:p>
            <a:pPr eaLnBrk="1" hangingPunct="1">
              <a:spcBef>
                <a:spcPct val="0"/>
              </a:spcBef>
              <a:buSzPct val="45000"/>
              <a:buFont typeface="StarSymbol"/>
              <a:buChar char="●"/>
            </a:pPr>
            <a:r>
              <a:rPr lang="en-US" altLang="en-US" smtClean="0"/>
              <a:t>The process to develop the NAF Annual Operating Budget (AOB) requires a </a:t>
            </a:r>
            <a:r>
              <a:rPr lang="en-US" altLang="en-US" b="1" smtClean="0"/>
              <a:t>bottom up approach</a:t>
            </a:r>
            <a:r>
              <a:rPr lang="en-US" altLang="en-US" smtClean="0"/>
              <a:t>. That means the </a:t>
            </a:r>
            <a:r>
              <a:rPr lang="en-US" altLang="en-US" b="1" smtClean="0"/>
              <a:t>Activity Manager </a:t>
            </a:r>
            <a:r>
              <a:rPr lang="en-US" altLang="en-US" smtClean="0"/>
              <a:t>submits a budget for the activity based on the </a:t>
            </a:r>
            <a:r>
              <a:rPr lang="en-US" altLang="en-US" b="1" smtClean="0"/>
              <a:t>program requirements</a:t>
            </a:r>
            <a:r>
              <a:rPr lang="en-US" altLang="en-US" smtClean="0"/>
              <a:t> and </a:t>
            </a:r>
            <a:r>
              <a:rPr lang="en-US" altLang="en-US" b="1" smtClean="0"/>
              <a:t>the Annual Budget Guidance </a:t>
            </a:r>
            <a:r>
              <a:rPr lang="en-US" altLang="en-US" smtClean="0"/>
              <a:t>issued by Family and MWR IMCOM G9 each year. </a:t>
            </a:r>
          </a:p>
          <a:p>
            <a:pPr eaLnBrk="1" hangingPunct="1">
              <a:spcBef>
                <a:spcPct val="0"/>
              </a:spcBef>
              <a:buSzPct val="45000"/>
              <a:buFont typeface="StarSymbol"/>
              <a:buChar char="●"/>
            </a:pPr>
            <a:endParaRPr lang="en-US" altLang="en-US" smtClean="0"/>
          </a:p>
          <a:p>
            <a:pPr eaLnBrk="1" hangingPunct="1">
              <a:spcBef>
                <a:spcPct val="0"/>
              </a:spcBef>
              <a:buSzPct val="45000"/>
              <a:buFont typeface="StarSymbol"/>
              <a:buChar char="●"/>
            </a:pPr>
            <a:r>
              <a:rPr lang="en-US" altLang="en-US" smtClean="0"/>
              <a:t>The budget is then approved and consolidated by the </a:t>
            </a:r>
            <a:r>
              <a:rPr lang="en-US" altLang="en-US" b="1" smtClean="0"/>
              <a:t>Program Manager </a:t>
            </a:r>
            <a:r>
              <a:rPr lang="en-US" altLang="en-US" smtClean="0"/>
              <a:t>and submitted to the </a:t>
            </a:r>
            <a:r>
              <a:rPr lang="en-US" altLang="en-US" b="1" smtClean="0"/>
              <a:t>Division Chief</a:t>
            </a:r>
            <a:r>
              <a:rPr lang="en-US" altLang="en-US" smtClean="0"/>
              <a:t>.  The Division Chief then reviews, edits, and consolidates the Division submissions and forwards to the </a:t>
            </a:r>
            <a:r>
              <a:rPr lang="en-US" altLang="en-US" b="1" smtClean="0"/>
              <a:t>DFMWR</a:t>
            </a:r>
            <a:r>
              <a:rPr lang="en-US" altLang="en-US" smtClean="0"/>
              <a:t> for review, edit and consolidation in the DFMWR Budget.</a:t>
            </a:r>
          </a:p>
          <a:p>
            <a:pPr eaLnBrk="1" hangingPunct="1">
              <a:spcBef>
                <a:spcPct val="0"/>
              </a:spcBef>
              <a:buSzPct val="45000"/>
              <a:buFont typeface="StarSymbol"/>
              <a:buNone/>
            </a:pPr>
            <a:endParaRPr lang="en-US" altLang="en-US" smtClean="0"/>
          </a:p>
          <a:p>
            <a:pPr eaLnBrk="1" hangingPunct="1">
              <a:spcBef>
                <a:spcPct val="0"/>
              </a:spcBef>
              <a:buSzPct val="45000"/>
              <a:buFont typeface="StarSymbol"/>
              <a:buChar char="●"/>
            </a:pPr>
            <a:r>
              <a:rPr lang="en-US" altLang="en-US" smtClean="0"/>
              <a:t>The installation DFMWR budget is then submitted for review and approval to the </a:t>
            </a:r>
            <a:r>
              <a:rPr lang="en-US" altLang="en-US" b="1" smtClean="0"/>
              <a:t>Garrison Commander</a:t>
            </a:r>
            <a:r>
              <a:rPr lang="en-US" altLang="en-US" smtClean="0"/>
              <a:t>.  It is not added to his or her budget at the Garrison level because remember – the Commander’s budget is the APF budget.</a:t>
            </a:r>
          </a:p>
          <a:p>
            <a:pPr eaLnBrk="1" hangingPunct="1">
              <a:spcBef>
                <a:spcPct val="0"/>
              </a:spcBef>
              <a:buSzPct val="45000"/>
              <a:buFont typeface="StarSymbol"/>
              <a:buChar char="●"/>
            </a:pPr>
            <a:endParaRPr lang="en-US" altLang="en-US" smtClean="0"/>
          </a:p>
          <a:p>
            <a:pPr eaLnBrk="1" hangingPunct="1">
              <a:spcBef>
                <a:spcPct val="0"/>
              </a:spcBef>
              <a:buSzPct val="45000"/>
              <a:buFont typeface="StarSymbol"/>
              <a:buChar char="●"/>
            </a:pPr>
            <a:r>
              <a:rPr lang="en-US" altLang="en-US" smtClean="0"/>
              <a:t>After approval at the Installation level, the total Installation Family and MWR AOB is forwarded for review and approval to the </a:t>
            </a:r>
            <a:r>
              <a:rPr lang="en-US" altLang="en-US" b="1" smtClean="0"/>
              <a:t>Region</a:t>
            </a:r>
            <a:r>
              <a:rPr lang="en-US" altLang="en-US" smtClean="0"/>
              <a:t> – except for DRU’s which go directly to G9 from the Garrison or Installation level.  Once approved by the Region, the submission is included in the Region's AOB which is then submitted to </a:t>
            </a:r>
            <a:r>
              <a:rPr lang="en-US" altLang="en-US" b="1" smtClean="0"/>
              <a:t>IMCOM G9 </a:t>
            </a:r>
            <a:r>
              <a:rPr lang="en-US" altLang="en-US" smtClean="0"/>
              <a:t>for approval.</a:t>
            </a:r>
          </a:p>
          <a:p>
            <a:pPr eaLnBrk="1" hangingPunct="1">
              <a:spcBef>
                <a:spcPct val="0"/>
              </a:spcBef>
              <a:buSzPct val="45000"/>
              <a:buFont typeface="StarSymbol"/>
              <a:buChar char="●"/>
            </a:pPr>
            <a:endParaRPr lang="en-US" altLang="en-US" smtClean="0"/>
          </a:p>
          <a:p>
            <a:pPr eaLnBrk="1" hangingPunct="1">
              <a:spcBef>
                <a:spcPct val="0"/>
              </a:spcBef>
              <a:buSzPct val="45000"/>
              <a:buFont typeface="StarSymbol"/>
              <a:buChar char="●"/>
            </a:pPr>
            <a:r>
              <a:rPr lang="en-US" altLang="en-US" smtClean="0"/>
              <a:t>In this way, the activity budget becomes part of the total Army Family and MWR AOB which is part of the Army’s Budget, but not submitted above the G9 level for approval as it is not part of the appropriations process.</a:t>
            </a:r>
          </a:p>
          <a:p>
            <a:pPr eaLnBrk="1" hangingPunct="1">
              <a:spcBef>
                <a:spcPct val="0"/>
              </a:spcBef>
              <a:buSzPct val="45000"/>
              <a:buFont typeface="StarSymbol"/>
              <a:buChar char="●"/>
            </a:pPr>
            <a:endParaRPr lang="en-US" altLang="en-US" smtClean="0"/>
          </a:p>
          <a:p>
            <a:pPr eaLnBrk="1" hangingPunct="1">
              <a:spcBef>
                <a:spcPct val="0"/>
              </a:spcBef>
              <a:buSzPct val="45000"/>
              <a:buFont typeface="StarSymbol"/>
              <a:buChar char="●"/>
            </a:pPr>
            <a:r>
              <a:rPr lang="en-US" altLang="en-US" smtClean="0"/>
              <a:t>The top-level of this process isn’t as important for you to remember as the fact that the NAF AOB Process is a bottom-up process that starts with the Activity Manager. </a:t>
            </a:r>
            <a:r>
              <a:rPr lang="en-US" altLang="en-US" b="1" smtClean="0">
                <a:solidFill>
                  <a:srgbClr val="0000FF"/>
                </a:solidFill>
              </a:rPr>
              <a:t>Understand that if you, the activity manager, are not involved in this budget process, someone else is making these determinations for You!</a:t>
            </a:r>
          </a:p>
          <a:p>
            <a:pPr eaLnBrk="1" hangingPunct="1">
              <a:spcBef>
                <a:spcPct val="0"/>
              </a:spcBef>
              <a:buSzPct val="45000"/>
              <a:buFont typeface="StarSymbol"/>
              <a:buChar char="●"/>
            </a:pPr>
            <a:endParaRPr lang="en-US" altLang="en-US" smtClean="0"/>
          </a:p>
          <a:p>
            <a:pPr eaLnBrk="1" hangingPunct="1">
              <a:spcBef>
                <a:spcPct val="0"/>
              </a:spcBef>
              <a:buSzPct val="45000"/>
              <a:buFont typeface="StarSymbol"/>
              <a:buNone/>
            </a:pPr>
            <a:endParaRPr lang="en-US" altLang="en-US" smtClean="0"/>
          </a:p>
          <a:p>
            <a:pPr eaLnBrk="1" hangingPunct="1">
              <a:spcBef>
                <a:spcPct val="0"/>
              </a:spcBef>
              <a:buSzPct val="45000"/>
              <a:buFont typeface="StarSymbol"/>
              <a:buChar char="●"/>
            </a:pPr>
            <a:endParaRPr lang="en-US" altLang="en-US" sz="2500" smtClean="0">
              <a:latin typeface="Albany"/>
              <a:cs typeface="Tahoma" panose="020B0604030504040204" pitchFamily="34" charset="0"/>
            </a:endParaRPr>
          </a:p>
        </p:txBody>
      </p:sp>
    </p:spTree>
    <p:extLst>
      <p:ext uri="{BB962C8B-B14F-4D97-AF65-F5344CB8AC3E}">
        <p14:creationId xmlns:p14="http://schemas.microsoft.com/office/powerpoint/2010/main" val="3849377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9E216D-1127-4945-82D6-7B0AC4F51D39}" type="slidenum">
              <a:rPr lang="en-US" smtClean="0"/>
              <a:pPr>
                <a:defRPr/>
              </a:pPr>
              <a:t>16</a:t>
            </a:fld>
            <a:endParaRPr lang="en-US"/>
          </a:p>
        </p:txBody>
      </p:sp>
    </p:spTree>
    <p:extLst>
      <p:ext uri="{BB962C8B-B14F-4D97-AF65-F5344CB8AC3E}">
        <p14:creationId xmlns:p14="http://schemas.microsoft.com/office/powerpoint/2010/main" val="14563918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solidFill>
                  <a:srgbClr val="0000FF"/>
                </a:solidFill>
              </a:rPr>
              <a:t>Given what we just talked about, let’s do a quick Whiteboard Activity as a review of the Manager’s Role with regard to Financial Management in FMWR.</a:t>
            </a:r>
          </a:p>
          <a:p>
            <a:pPr eaLnBrk="1" hangingPunct="1">
              <a:spcBef>
                <a:spcPct val="0"/>
              </a:spcBef>
            </a:pPr>
            <a:endParaRPr lang="en-US" altLang="en-US" dirty="0" smtClean="0">
              <a:solidFill>
                <a:srgbClr val="0000FF"/>
              </a:solidFill>
            </a:endParaRPr>
          </a:p>
          <a:p>
            <a:pPr eaLnBrk="1" hangingPunct="1">
              <a:spcBef>
                <a:spcPct val="0"/>
              </a:spcBef>
            </a:pPr>
            <a:r>
              <a:rPr lang="en-US" altLang="en-US" dirty="0" smtClean="0">
                <a:solidFill>
                  <a:srgbClr val="0000FF"/>
                </a:solidFill>
              </a:rPr>
              <a:t>This will be a Group Whiteboard activity, but we will not be transferring on the phones this time – we’ll use Chat.</a:t>
            </a:r>
          </a:p>
          <a:p>
            <a:pPr eaLnBrk="1" hangingPunct="1">
              <a:spcBef>
                <a:spcPct val="0"/>
              </a:spcBef>
            </a:pPr>
            <a:endParaRPr lang="en-US" altLang="en-US" b="1" dirty="0" smtClean="0">
              <a:solidFill>
                <a:srgbClr val="0000FF"/>
              </a:solidFill>
            </a:endParaRPr>
          </a:p>
          <a:p>
            <a:pPr eaLnBrk="1" hangingPunct="1">
              <a:spcBef>
                <a:spcPct val="0"/>
              </a:spcBef>
            </a:pPr>
            <a:r>
              <a:rPr lang="en-US" altLang="en-US" dirty="0" smtClean="0">
                <a:solidFill>
                  <a:srgbClr val="0000FF"/>
                </a:solidFill>
              </a:rPr>
              <a:t>(HOST), please remind them how to chat with specific participants only and give them their group assignments.</a:t>
            </a:r>
          </a:p>
          <a:p>
            <a:pPr eaLnBrk="1" hangingPunct="1">
              <a:spcBef>
                <a:spcPct val="0"/>
              </a:spcBef>
            </a:pPr>
            <a:r>
              <a:rPr lang="en-US" altLang="en-US" dirty="0" smtClean="0">
                <a:solidFill>
                  <a:srgbClr val="0000FF"/>
                </a:solidFill>
              </a:rPr>
              <a:t>	Blah, blah, blah…</a:t>
            </a:r>
          </a:p>
          <a:p>
            <a:pPr eaLnBrk="1" hangingPunct="1">
              <a:spcBef>
                <a:spcPct val="0"/>
              </a:spcBef>
            </a:pPr>
            <a:endParaRPr lang="en-US"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2AF66C0A-5395-434A-A196-F955AC972098}" type="slidenum">
              <a:rPr lang="en-US" altLang="en-US" smtClean="0">
                <a:latin typeface="Calibri" panose="020F0502020204030204" pitchFamily="34" charset="0"/>
              </a:rPr>
              <a:pPr fontAlgn="base">
                <a:spcBef>
                  <a:spcPct val="0"/>
                </a:spcBef>
                <a:spcAft>
                  <a:spcPct val="0"/>
                </a:spcAft>
              </a:pPr>
              <a:t>93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8727232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50000"/>
              </a:spcBef>
            </a:pPr>
            <a:r>
              <a:rPr lang="en-US" altLang="en-US" dirty="0" smtClean="0"/>
              <a:t>Five Steps to Preparing An AOB</a:t>
            </a:r>
          </a:p>
          <a:p>
            <a:pPr eaLnBrk="1" hangingPunct="1">
              <a:spcBef>
                <a:spcPct val="50000"/>
              </a:spcBef>
            </a:pPr>
            <a:endParaRPr lang="en-US" altLang="en-US" dirty="0" smtClean="0"/>
          </a:p>
          <a:p>
            <a:pPr eaLnBrk="1" hangingPunct="1">
              <a:spcBef>
                <a:spcPct val="50000"/>
              </a:spcBef>
            </a:pPr>
            <a:r>
              <a:rPr lang="en-US" altLang="en-US" dirty="0" smtClean="0"/>
              <a:t>Compile Historical Data</a:t>
            </a:r>
          </a:p>
          <a:p>
            <a:pPr eaLnBrk="1" hangingPunct="1">
              <a:spcBef>
                <a:spcPct val="50000"/>
              </a:spcBef>
            </a:pPr>
            <a:r>
              <a:rPr lang="en-US" altLang="en-US" dirty="0" smtClean="0"/>
              <a:t>	Calendars:  Activity, FMWR, Garrison, Local Economy, etc.</a:t>
            </a:r>
          </a:p>
          <a:p>
            <a:pPr eaLnBrk="1" hangingPunct="1">
              <a:spcBef>
                <a:spcPct val="50000"/>
              </a:spcBef>
            </a:pPr>
            <a:r>
              <a:rPr lang="en-US" altLang="en-US" dirty="0" smtClean="0"/>
              <a:t>	Financial:  </a:t>
            </a:r>
          </a:p>
          <a:p>
            <a:pPr eaLnBrk="1" hangingPunct="1">
              <a:spcBef>
                <a:spcPct val="50000"/>
              </a:spcBef>
            </a:pPr>
            <a:r>
              <a:rPr lang="en-US" altLang="en-US" dirty="0" smtClean="0"/>
              <a:t>Apply Trend Analysis</a:t>
            </a:r>
          </a:p>
          <a:p>
            <a:pPr eaLnBrk="1" hangingPunct="1">
              <a:spcBef>
                <a:spcPct val="50000"/>
              </a:spcBef>
            </a:pPr>
            <a:r>
              <a:rPr lang="en-US" altLang="en-US" dirty="0" smtClean="0"/>
              <a:t>Determine Factors that will impact Future</a:t>
            </a:r>
          </a:p>
          <a:p>
            <a:pPr eaLnBrk="1" hangingPunct="1">
              <a:spcBef>
                <a:spcPct val="50000"/>
              </a:spcBef>
            </a:pPr>
            <a:r>
              <a:rPr lang="en-US" altLang="en-US" dirty="0" smtClean="0"/>
              <a:t>Forecast Performance</a:t>
            </a:r>
          </a:p>
          <a:p>
            <a:pPr eaLnBrk="1" hangingPunct="1">
              <a:spcBef>
                <a:spcPct val="50000"/>
              </a:spcBef>
            </a:pPr>
            <a:r>
              <a:rPr lang="en-US" altLang="en-US" dirty="0" smtClean="0"/>
              <a:t>Review the “BIG PICTURE”</a:t>
            </a:r>
          </a:p>
          <a:p>
            <a:pPr eaLnBrk="1" hangingPunct="1">
              <a:spcBef>
                <a:spcPct val="0"/>
              </a:spcBef>
            </a:pPr>
            <a:endParaRPr lang="en-US" altLang="en-US"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409135CA-7468-42BE-AEBD-CADF57AC4062}" type="slidenum">
              <a:rPr lang="en-US" altLang="en-US" smtClean="0">
                <a:latin typeface="Calibri" panose="020F0502020204030204" pitchFamily="34" charset="0"/>
              </a:rPr>
              <a:pPr fontAlgn="base">
                <a:spcBef>
                  <a:spcPct val="0"/>
                </a:spcBef>
                <a:spcAft>
                  <a:spcPct val="0"/>
                </a:spcAft>
              </a:pPr>
              <a:t>94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9468191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32500" lnSpcReduction="20000"/>
          </a:bodyPr>
          <a:lstStyle/>
          <a:p>
            <a:pPr eaLnBrk="1" fontAlgn="auto" hangingPunct="1">
              <a:spcBef>
                <a:spcPct val="50000"/>
              </a:spcBef>
              <a:spcAft>
                <a:spcPts val="0"/>
              </a:spcAft>
              <a:defRPr/>
            </a:pPr>
            <a:r>
              <a:rPr lang="en-US" dirty="0"/>
              <a:t>Five Steps to Preparing An AOB</a:t>
            </a:r>
          </a:p>
          <a:p>
            <a:pPr eaLnBrk="1" fontAlgn="auto" hangingPunct="1">
              <a:spcBef>
                <a:spcPct val="50000"/>
              </a:spcBef>
              <a:spcAft>
                <a:spcPts val="0"/>
              </a:spcAft>
              <a:defRPr/>
            </a:pPr>
            <a:endParaRPr lang="en-US" dirty="0"/>
          </a:p>
          <a:p>
            <a:pPr eaLnBrk="1" fontAlgn="auto" hangingPunct="1">
              <a:spcBef>
                <a:spcPct val="50000"/>
              </a:spcBef>
              <a:spcAft>
                <a:spcPts val="0"/>
              </a:spcAft>
              <a:defRPr/>
            </a:pPr>
            <a:r>
              <a:rPr lang="en-US" dirty="0"/>
              <a:t>1.  Compile Historical Data</a:t>
            </a:r>
          </a:p>
          <a:p>
            <a:pPr eaLnBrk="1" fontAlgn="auto" hangingPunct="1">
              <a:spcBef>
                <a:spcPct val="50000"/>
              </a:spcBef>
              <a:spcAft>
                <a:spcPts val="0"/>
              </a:spcAft>
              <a:defRPr/>
            </a:pPr>
            <a:r>
              <a:rPr lang="en-US" dirty="0"/>
              <a:t>	Calendars:  Activity, FMWR, Garrison, Local Economy, etc.</a:t>
            </a:r>
          </a:p>
          <a:p>
            <a:pPr eaLnBrk="1" fontAlgn="auto" hangingPunct="1">
              <a:spcBef>
                <a:spcPct val="50000"/>
              </a:spcBef>
              <a:spcAft>
                <a:spcPts val="0"/>
              </a:spcAft>
              <a:defRPr/>
            </a:pPr>
            <a:r>
              <a:rPr lang="en-US" dirty="0"/>
              <a:t>	Financial: Monthly Income Statements, DARs, Deposits, Variance Reports, etc.</a:t>
            </a:r>
          </a:p>
          <a:p>
            <a:pPr eaLnBrk="1" fontAlgn="auto" hangingPunct="1">
              <a:spcBef>
                <a:spcPct val="50000"/>
              </a:spcBef>
              <a:spcAft>
                <a:spcPts val="0"/>
              </a:spcAft>
              <a:defRPr/>
            </a:pPr>
            <a:r>
              <a:rPr lang="en-US" dirty="0"/>
              <a:t>	Non-Financial:  AARs, Marketing Plan, Participation #s, Customer Feedback, Command Changes, Competition, Lifestyle Trends, Regulation and regulation change </a:t>
            </a:r>
          </a:p>
          <a:p>
            <a:pPr eaLnBrk="1" fontAlgn="auto" hangingPunct="1">
              <a:spcBef>
                <a:spcPct val="50000"/>
              </a:spcBef>
              <a:spcAft>
                <a:spcPts val="0"/>
              </a:spcAft>
              <a:defRPr/>
            </a:pPr>
            <a:r>
              <a:rPr lang="en-US" dirty="0"/>
              <a:t>2.  Apply Trend Analysis</a:t>
            </a:r>
          </a:p>
          <a:p>
            <a:pPr eaLnBrk="1" fontAlgn="auto" hangingPunct="1">
              <a:spcBef>
                <a:spcPct val="50000"/>
              </a:spcBef>
              <a:spcAft>
                <a:spcPts val="0"/>
              </a:spcAft>
              <a:defRPr/>
            </a:pPr>
            <a:r>
              <a:rPr lang="en-US" dirty="0"/>
              <a:t>	5 Key Financial Trends </a:t>
            </a:r>
          </a:p>
          <a:p>
            <a:pPr eaLnBrk="1" fontAlgn="auto" hangingPunct="1">
              <a:spcBef>
                <a:spcPct val="50000"/>
              </a:spcBef>
              <a:spcAft>
                <a:spcPts val="0"/>
              </a:spcAft>
              <a:defRPr/>
            </a:pPr>
            <a:r>
              <a:rPr lang="en-US" dirty="0"/>
              <a:t>	?  How has my program performed over the last 3-5 yrs?</a:t>
            </a:r>
          </a:p>
          <a:p>
            <a:pPr eaLnBrk="1" fontAlgn="auto" hangingPunct="1">
              <a:spcBef>
                <a:spcPct val="50000"/>
              </a:spcBef>
              <a:spcAft>
                <a:spcPts val="0"/>
              </a:spcAft>
              <a:defRPr/>
            </a:pPr>
            <a:r>
              <a:rPr lang="en-US" dirty="0"/>
              <a:t>	?  Did I execute my program to budget last year?</a:t>
            </a:r>
          </a:p>
          <a:p>
            <a:pPr eaLnBrk="1" fontAlgn="auto" hangingPunct="1">
              <a:spcBef>
                <a:spcPct val="50000"/>
              </a:spcBef>
              <a:spcAft>
                <a:spcPts val="0"/>
              </a:spcAft>
              <a:defRPr/>
            </a:pPr>
            <a:r>
              <a:rPr lang="en-US" dirty="0"/>
              <a:t>	?  What months were better than others?</a:t>
            </a:r>
          </a:p>
          <a:p>
            <a:pPr eaLnBrk="1" fontAlgn="auto" hangingPunct="1">
              <a:spcBef>
                <a:spcPct val="50000"/>
              </a:spcBef>
              <a:spcAft>
                <a:spcPts val="0"/>
              </a:spcAft>
              <a:defRPr/>
            </a:pPr>
            <a:r>
              <a:rPr lang="en-US" dirty="0"/>
              <a:t>	?  What programs, activities, initiatives did better than others?</a:t>
            </a:r>
          </a:p>
          <a:p>
            <a:pPr eaLnBrk="1" fontAlgn="auto" hangingPunct="1">
              <a:spcBef>
                <a:spcPct val="50000"/>
              </a:spcBef>
              <a:spcAft>
                <a:spcPts val="0"/>
              </a:spcAft>
              <a:defRPr/>
            </a:pPr>
            <a:r>
              <a:rPr lang="en-US" dirty="0"/>
              <a:t>	?  Was participation up or down?</a:t>
            </a:r>
          </a:p>
          <a:p>
            <a:pPr eaLnBrk="1" fontAlgn="auto" hangingPunct="1">
              <a:spcBef>
                <a:spcPct val="50000"/>
              </a:spcBef>
              <a:spcAft>
                <a:spcPts val="0"/>
              </a:spcAft>
              <a:defRPr/>
            </a:pPr>
            <a:r>
              <a:rPr lang="en-US" dirty="0"/>
              <a:t>3.  Determine Factors that will impact Future</a:t>
            </a:r>
          </a:p>
          <a:p>
            <a:pPr eaLnBrk="1" fontAlgn="auto" hangingPunct="1">
              <a:spcBef>
                <a:spcPct val="50000"/>
              </a:spcBef>
              <a:spcAft>
                <a:spcPts val="0"/>
              </a:spcAft>
              <a:defRPr/>
            </a:pPr>
            <a:r>
              <a:rPr lang="en-US" dirty="0"/>
              <a:t>	Fluctuations in Income (UFM, funding targets, APF support)</a:t>
            </a:r>
          </a:p>
          <a:p>
            <a:pPr eaLnBrk="1" fontAlgn="auto" hangingPunct="1">
              <a:spcBef>
                <a:spcPct val="50000"/>
              </a:spcBef>
              <a:spcAft>
                <a:spcPts val="0"/>
              </a:spcAft>
              <a:defRPr/>
            </a:pPr>
            <a:r>
              <a:rPr lang="en-US" dirty="0"/>
              <a:t>	Budget reductions and revisions</a:t>
            </a:r>
          </a:p>
          <a:p>
            <a:pPr eaLnBrk="1" fontAlgn="auto" hangingPunct="1">
              <a:spcBef>
                <a:spcPct val="50000"/>
              </a:spcBef>
              <a:spcAft>
                <a:spcPts val="0"/>
              </a:spcAft>
              <a:defRPr/>
            </a:pPr>
            <a:r>
              <a:rPr lang="en-US" dirty="0"/>
              <a:t>	Funding cuts/efficiencies</a:t>
            </a:r>
          </a:p>
          <a:p>
            <a:pPr eaLnBrk="1" fontAlgn="auto" hangingPunct="1">
              <a:spcBef>
                <a:spcPct val="50000"/>
              </a:spcBef>
              <a:spcAft>
                <a:spcPts val="0"/>
              </a:spcAft>
              <a:defRPr/>
            </a:pPr>
            <a:r>
              <a:rPr lang="en-US" dirty="0"/>
              <a:t>	Government/Politics – drawdown or up?</a:t>
            </a:r>
          </a:p>
          <a:p>
            <a:pPr eaLnBrk="1" fontAlgn="auto" hangingPunct="1">
              <a:spcBef>
                <a:spcPct val="50000"/>
              </a:spcBef>
              <a:spcAft>
                <a:spcPts val="0"/>
              </a:spcAft>
              <a:defRPr/>
            </a:pPr>
            <a:r>
              <a:rPr lang="en-US" dirty="0"/>
              <a:t>	Policy changes</a:t>
            </a:r>
          </a:p>
          <a:p>
            <a:pPr eaLnBrk="1" fontAlgn="auto" hangingPunct="1">
              <a:spcBef>
                <a:spcPct val="50000"/>
              </a:spcBef>
              <a:spcAft>
                <a:spcPts val="0"/>
              </a:spcAft>
              <a:defRPr/>
            </a:pPr>
            <a:r>
              <a:rPr lang="en-US" dirty="0"/>
              <a:t>	Command changes</a:t>
            </a:r>
          </a:p>
          <a:p>
            <a:pPr eaLnBrk="1" fontAlgn="auto" hangingPunct="1">
              <a:spcBef>
                <a:spcPct val="50000"/>
              </a:spcBef>
              <a:spcAft>
                <a:spcPts val="0"/>
              </a:spcAft>
              <a:defRPr/>
            </a:pPr>
            <a:r>
              <a:rPr lang="en-US" dirty="0"/>
              <a:t>	Strategic Plans/Guidance</a:t>
            </a:r>
          </a:p>
          <a:p>
            <a:pPr eaLnBrk="1" fontAlgn="auto" hangingPunct="1">
              <a:spcBef>
                <a:spcPct val="50000"/>
              </a:spcBef>
              <a:spcAft>
                <a:spcPts val="0"/>
              </a:spcAft>
              <a:defRPr/>
            </a:pPr>
            <a:r>
              <a:rPr lang="en-US" dirty="0"/>
              <a:t>	Operating guidance</a:t>
            </a:r>
          </a:p>
          <a:p>
            <a:pPr eaLnBrk="1" fontAlgn="auto" hangingPunct="1">
              <a:spcBef>
                <a:spcPct val="50000"/>
              </a:spcBef>
              <a:spcAft>
                <a:spcPts val="0"/>
              </a:spcAft>
              <a:defRPr/>
            </a:pPr>
            <a:r>
              <a:rPr lang="en-US" dirty="0"/>
              <a:t>	World and US economies</a:t>
            </a:r>
          </a:p>
          <a:p>
            <a:pPr eaLnBrk="1" fontAlgn="auto" hangingPunct="1">
              <a:spcBef>
                <a:spcPct val="50000"/>
              </a:spcBef>
              <a:spcAft>
                <a:spcPts val="0"/>
              </a:spcAft>
              <a:defRPr/>
            </a:pPr>
            <a:r>
              <a:rPr lang="en-US" dirty="0"/>
              <a:t>	Laws</a:t>
            </a:r>
          </a:p>
          <a:p>
            <a:pPr eaLnBrk="1" fontAlgn="auto" hangingPunct="1">
              <a:spcBef>
                <a:spcPct val="50000"/>
              </a:spcBef>
              <a:spcAft>
                <a:spcPts val="0"/>
              </a:spcAft>
              <a:defRPr/>
            </a:pPr>
            <a:r>
              <a:rPr lang="en-US" dirty="0"/>
              <a:t>	Currency changes (OCONUS)</a:t>
            </a:r>
          </a:p>
          <a:p>
            <a:pPr eaLnBrk="1" fontAlgn="auto" hangingPunct="1">
              <a:spcBef>
                <a:spcPct val="50000"/>
              </a:spcBef>
              <a:spcAft>
                <a:spcPts val="0"/>
              </a:spcAft>
              <a:defRPr/>
            </a:pPr>
            <a:r>
              <a:rPr lang="en-US" dirty="0"/>
              <a:t>	Weather</a:t>
            </a:r>
          </a:p>
          <a:p>
            <a:pPr eaLnBrk="1" fontAlgn="auto" hangingPunct="1">
              <a:spcBef>
                <a:spcPct val="50000"/>
              </a:spcBef>
              <a:spcAft>
                <a:spcPts val="0"/>
              </a:spcAft>
              <a:defRPr/>
            </a:pPr>
            <a:r>
              <a:rPr lang="en-US" dirty="0"/>
              <a:t>	Environment/sustainability</a:t>
            </a:r>
          </a:p>
          <a:p>
            <a:pPr marL="228943" indent="-228943" eaLnBrk="1" fontAlgn="auto" hangingPunct="1">
              <a:spcBef>
                <a:spcPct val="50000"/>
              </a:spcBef>
              <a:spcAft>
                <a:spcPts val="0"/>
              </a:spcAft>
              <a:buFontTx/>
              <a:buAutoNum type="arabicPeriod" startAt="4"/>
              <a:defRPr/>
            </a:pPr>
            <a:r>
              <a:rPr lang="en-US" dirty="0"/>
              <a:t>Forecast Performance</a:t>
            </a:r>
          </a:p>
          <a:p>
            <a:pPr marL="228943" indent="-228943" eaLnBrk="1" fontAlgn="auto" hangingPunct="1">
              <a:spcBef>
                <a:spcPct val="50000"/>
              </a:spcBef>
              <a:spcAft>
                <a:spcPts val="0"/>
              </a:spcAft>
              <a:defRPr/>
            </a:pPr>
            <a:r>
              <a:rPr lang="en-US" dirty="0"/>
              <a:t>		By event or program</a:t>
            </a:r>
          </a:p>
          <a:p>
            <a:pPr marL="228943" indent="-228943" eaLnBrk="1" fontAlgn="auto" hangingPunct="1">
              <a:spcBef>
                <a:spcPct val="50000"/>
              </a:spcBef>
              <a:spcAft>
                <a:spcPts val="0"/>
              </a:spcAft>
              <a:defRPr/>
            </a:pPr>
            <a:r>
              <a:rPr lang="en-US" dirty="0"/>
              <a:t>		Participation</a:t>
            </a:r>
          </a:p>
          <a:p>
            <a:pPr marL="228943" indent="-228943" eaLnBrk="1" fontAlgn="auto" hangingPunct="1">
              <a:spcBef>
                <a:spcPct val="50000"/>
              </a:spcBef>
              <a:spcAft>
                <a:spcPts val="0"/>
              </a:spcAft>
              <a:defRPr/>
            </a:pPr>
            <a:r>
              <a:rPr lang="en-US" dirty="0"/>
              <a:t>		? Should I be making a profit?</a:t>
            </a:r>
          </a:p>
          <a:p>
            <a:pPr marL="228943" indent="-228943" eaLnBrk="1" fontAlgn="auto" hangingPunct="1">
              <a:spcBef>
                <a:spcPct val="50000"/>
              </a:spcBef>
              <a:spcAft>
                <a:spcPts val="0"/>
              </a:spcAft>
              <a:defRPr/>
            </a:pPr>
            <a:r>
              <a:rPr lang="en-US" dirty="0"/>
              <a:t>		? Should I be applying break-even analysis?</a:t>
            </a:r>
          </a:p>
          <a:p>
            <a:pPr marL="228943" indent="-228943" eaLnBrk="1" fontAlgn="auto" hangingPunct="1">
              <a:spcBef>
                <a:spcPct val="50000"/>
              </a:spcBef>
              <a:spcAft>
                <a:spcPts val="0"/>
              </a:spcAft>
              <a:defRPr/>
            </a:pPr>
            <a:r>
              <a:rPr lang="en-US" dirty="0"/>
              <a:t>		</a:t>
            </a:r>
          </a:p>
          <a:p>
            <a:pPr marL="228943" indent="-228943" eaLnBrk="1" fontAlgn="auto" hangingPunct="1">
              <a:spcBef>
                <a:spcPct val="50000"/>
              </a:spcBef>
              <a:spcAft>
                <a:spcPts val="0"/>
              </a:spcAft>
              <a:buFontTx/>
              <a:buAutoNum type="arabicPeriod" startAt="5"/>
              <a:defRPr/>
            </a:pPr>
            <a:r>
              <a:rPr lang="en-US" dirty="0"/>
              <a:t>Review the “BIG PICTURE”</a:t>
            </a:r>
          </a:p>
          <a:p>
            <a:pPr marL="1144715" lvl="2" indent="-228943" eaLnBrk="1" fontAlgn="auto" hangingPunct="1">
              <a:spcBef>
                <a:spcPct val="50000"/>
              </a:spcBef>
              <a:spcAft>
                <a:spcPts val="0"/>
              </a:spcAft>
              <a:defRPr/>
            </a:pPr>
            <a:r>
              <a:rPr lang="en-US" dirty="0"/>
              <a:t>?Does my data make sense?</a:t>
            </a:r>
          </a:p>
          <a:p>
            <a:pPr marL="1144715" lvl="2" indent="-228943" eaLnBrk="1" fontAlgn="auto" hangingPunct="1">
              <a:spcBef>
                <a:spcPct val="50000"/>
              </a:spcBef>
              <a:spcAft>
                <a:spcPts val="0"/>
              </a:spcAft>
              <a:defRPr/>
            </a:pPr>
            <a:r>
              <a:rPr lang="en-US" dirty="0"/>
              <a:t>? Do my numbers and dollars appear reasonable?</a:t>
            </a:r>
          </a:p>
          <a:p>
            <a:pPr marL="1144715" lvl="2" indent="-228943" eaLnBrk="1" fontAlgn="auto" hangingPunct="1">
              <a:spcBef>
                <a:spcPct val="50000"/>
              </a:spcBef>
              <a:spcAft>
                <a:spcPts val="0"/>
              </a:spcAft>
              <a:defRPr/>
            </a:pPr>
            <a:r>
              <a:rPr lang="en-US" dirty="0"/>
              <a:t>? Am I providing my customers with the services they want?</a:t>
            </a:r>
          </a:p>
          <a:p>
            <a:pPr marL="1144715" lvl="2" indent="-228943" eaLnBrk="1" fontAlgn="auto" hangingPunct="1">
              <a:spcBef>
                <a:spcPct val="50000"/>
              </a:spcBef>
              <a:spcAft>
                <a:spcPts val="0"/>
              </a:spcAft>
              <a:defRPr/>
            </a:pPr>
            <a:r>
              <a:rPr lang="en-US" dirty="0"/>
              <a:t>? Am I providing my customers with the level of service(s) they want and deserve?</a:t>
            </a:r>
          </a:p>
          <a:p>
            <a:pPr marL="1144715" lvl="2" indent="-228943" eaLnBrk="1" fontAlgn="auto" hangingPunct="1">
              <a:spcBef>
                <a:spcPct val="50000"/>
              </a:spcBef>
              <a:spcAft>
                <a:spcPts val="0"/>
              </a:spcAft>
              <a:defRPr/>
            </a:pPr>
            <a:r>
              <a:rPr lang="en-US" dirty="0"/>
              <a:t>? Are my assumptions based on data and are they reasonable?</a:t>
            </a:r>
          </a:p>
          <a:p>
            <a:pPr marL="1144715" lvl="2" indent="-228943" eaLnBrk="1" fontAlgn="auto" hangingPunct="1">
              <a:spcBef>
                <a:spcPct val="50000"/>
              </a:spcBef>
              <a:spcAft>
                <a:spcPts val="0"/>
              </a:spcAft>
              <a:defRPr/>
            </a:pPr>
            <a:r>
              <a:rPr lang="en-US" dirty="0"/>
              <a:t>? Can I live up to my projections?</a:t>
            </a:r>
          </a:p>
          <a:p>
            <a:pPr marL="1144715" lvl="2" indent="-228943" eaLnBrk="1" fontAlgn="auto" hangingPunct="1">
              <a:spcBef>
                <a:spcPct val="50000"/>
              </a:spcBef>
              <a:spcAft>
                <a:spcPts val="0"/>
              </a:spcAft>
              <a:defRPr/>
            </a:pPr>
            <a:endParaRPr lang="en-US" dirty="0"/>
          </a:p>
          <a:p>
            <a:pPr marL="1144715" lvl="2" indent="-228943" eaLnBrk="1" fontAlgn="auto" hangingPunct="1">
              <a:spcBef>
                <a:spcPct val="50000"/>
              </a:spcBef>
              <a:spcAft>
                <a:spcPts val="0"/>
              </a:spcAft>
              <a:defRPr/>
            </a:pPr>
            <a:endParaRPr lang="en-US" dirty="0"/>
          </a:p>
          <a:p>
            <a:pPr eaLnBrk="1" fontAlgn="auto" hangingPunct="1">
              <a:spcBef>
                <a:spcPts val="0"/>
              </a:spcBef>
              <a:spcAft>
                <a:spcPts val="0"/>
              </a:spcAft>
              <a:defRPr/>
            </a:pPr>
            <a:endParaRPr 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EFD9AC1A-B98A-4E1C-99DC-D028A32649BD}" type="slidenum">
              <a:rPr lang="en-US" altLang="en-US" smtClean="0">
                <a:latin typeface="Calibri" panose="020F0502020204030204" pitchFamily="34" charset="0"/>
              </a:rPr>
              <a:pPr fontAlgn="base">
                <a:spcBef>
                  <a:spcPct val="0"/>
                </a:spcBef>
                <a:spcAft>
                  <a:spcPct val="0"/>
                </a:spcAft>
              </a:pPr>
              <a:t>95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5620206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32500" lnSpcReduction="20000"/>
          </a:bodyPr>
          <a:lstStyle/>
          <a:p>
            <a:pPr eaLnBrk="1" fontAlgn="auto" hangingPunct="1">
              <a:spcBef>
                <a:spcPct val="50000"/>
              </a:spcBef>
              <a:spcAft>
                <a:spcPts val="0"/>
              </a:spcAft>
              <a:defRPr/>
            </a:pPr>
            <a:r>
              <a:rPr lang="en-US" dirty="0"/>
              <a:t>Five Steps to Preparing An AOB</a:t>
            </a:r>
          </a:p>
          <a:p>
            <a:pPr eaLnBrk="1" fontAlgn="auto" hangingPunct="1">
              <a:spcBef>
                <a:spcPct val="50000"/>
              </a:spcBef>
              <a:spcAft>
                <a:spcPts val="0"/>
              </a:spcAft>
              <a:defRPr/>
            </a:pPr>
            <a:endParaRPr lang="en-US" dirty="0"/>
          </a:p>
          <a:p>
            <a:pPr eaLnBrk="1" fontAlgn="auto" hangingPunct="1">
              <a:spcBef>
                <a:spcPct val="50000"/>
              </a:spcBef>
              <a:spcAft>
                <a:spcPts val="0"/>
              </a:spcAft>
              <a:defRPr/>
            </a:pPr>
            <a:r>
              <a:rPr lang="en-US" dirty="0"/>
              <a:t>1.  Compile Historical Data</a:t>
            </a:r>
          </a:p>
          <a:p>
            <a:pPr eaLnBrk="1" fontAlgn="auto" hangingPunct="1">
              <a:spcBef>
                <a:spcPct val="50000"/>
              </a:spcBef>
              <a:spcAft>
                <a:spcPts val="0"/>
              </a:spcAft>
              <a:defRPr/>
            </a:pPr>
            <a:r>
              <a:rPr lang="en-US" dirty="0"/>
              <a:t>	Calendars:  Activity, FMWR, Garrison, Local Economy, etc.</a:t>
            </a:r>
          </a:p>
          <a:p>
            <a:pPr eaLnBrk="1" fontAlgn="auto" hangingPunct="1">
              <a:spcBef>
                <a:spcPct val="50000"/>
              </a:spcBef>
              <a:spcAft>
                <a:spcPts val="0"/>
              </a:spcAft>
              <a:defRPr/>
            </a:pPr>
            <a:r>
              <a:rPr lang="en-US" dirty="0"/>
              <a:t>	Financial: Monthly Income Statements, DARs, Deposits, Variance Reports, etc.</a:t>
            </a:r>
          </a:p>
          <a:p>
            <a:pPr eaLnBrk="1" fontAlgn="auto" hangingPunct="1">
              <a:spcBef>
                <a:spcPct val="50000"/>
              </a:spcBef>
              <a:spcAft>
                <a:spcPts val="0"/>
              </a:spcAft>
              <a:defRPr/>
            </a:pPr>
            <a:r>
              <a:rPr lang="en-US" dirty="0"/>
              <a:t>	Non-Financial:  AARs, Marketing Plan, Participation #s, Customer Feedback, Command Changes, Competition, Lifestyle Trends, Regulation and regulation change </a:t>
            </a:r>
          </a:p>
          <a:p>
            <a:pPr eaLnBrk="1" fontAlgn="auto" hangingPunct="1">
              <a:spcBef>
                <a:spcPct val="50000"/>
              </a:spcBef>
              <a:spcAft>
                <a:spcPts val="0"/>
              </a:spcAft>
              <a:defRPr/>
            </a:pPr>
            <a:r>
              <a:rPr lang="en-US" dirty="0"/>
              <a:t>2.  Apply Trend Analysis</a:t>
            </a:r>
          </a:p>
          <a:p>
            <a:pPr eaLnBrk="1" fontAlgn="auto" hangingPunct="1">
              <a:spcBef>
                <a:spcPct val="50000"/>
              </a:spcBef>
              <a:spcAft>
                <a:spcPts val="0"/>
              </a:spcAft>
              <a:defRPr/>
            </a:pPr>
            <a:r>
              <a:rPr lang="en-US" dirty="0"/>
              <a:t>	5 Key Financial Trends </a:t>
            </a:r>
          </a:p>
          <a:p>
            <a:pPr eaLnBrk="1" fontAlgn="auto" hangingPunct="1">
              <a:spcBef>
                <a:spcPct val="50000"/>
              </a:spcBef>
              <a:spcAft>
                <a:spcPts val="0"/>
              </a:spcAft>
              <a:defRPr/>
            </a:pPr>
            <a:r>
              <a:rPr lang="en-US" dirty="0"/>
              <a:t>	?  How has my program performed over the last 3-5 yrs?</a:t>
            </a:r>
          </a:p>
          <a:p>
            <a:pPr eaLnBrk="1" fontAlgn="auto" hangingPunct="1">
              <a:spcBef>
                <a:spcPct val="50000"/>
              </a:spcBef>
              <a:spcAft>
                <a:spcPts val="0"/>
              </a:spcAft>
              <a:defRPr/>
            </a:pPr>
            <a:r>
              <a:rPr lang="en-US" dirty="0"/>
              <a:t>	?  Did I execute my program to budget last year?</a:t>
            </a:r>
          </a:p>
          <a:p>
            <a:pPr eaLnBrk="1" fontAlgn="auto" hangingPunct="1">
              <a:spcBef>
                <a:spcPct val="50000"/>
              </a:spcBef>
              <a:spcAft>
                <a:spcPts val="0"/>
              </a:spcAft>
              <a:defRPr/>
            </a:pPr>
            <a:r>
              <a:rPr lang="en-US" dirty="0"/>
              <a:t>	?  What months were better than others?</a:t>
            </a:r>
          </a:p>
          <a:p>
            <a:pPr eaLnBrk="1" fontAlgn="auto" hangingPunct="1">
              <a:spcBef>
                <a:spcPct val="50000"/>
              </a:spcBef>
              <a:spcAft>
                <a:spcPts val="0"/>
              </a:spcAft>
              <a:defRPr/>
            </a:pPr>
            <a:r>
              <a:rPr lang="en-US" dirty="0"/>
              <a:t>	?  What programs, activities, initiatives did better than others?</a:t>
            </a:r>
          </a:p>
          <a:p>
            <a:pPr eaLnBrk="1" fontAlgn="auto" hangingPunct="1">
              <a:spcBef>
                <a:spcPct val="50000"/>
              </a:spcBef>
              <a:spcAft>
                <a:spcPts val="0"/>
              </a:spcAft>
              <a:defRPr/>
            </a:pPr>
            <a:r>
              <a:rPr lang="en-US" dirty="0"/>
              <a:t>	?  Was participation up or down?</a:t>
            </a:r>
          </a:p>
          <a:p>
            <a:pPr eaLnBrk="1" fontAlgn="auto" hangingPunct="1">
              <a:spcBef>
                <a:spcPct val="50000"/>
              </a:spcBef>
              <a:spcAft>
                <a:spcPts val="0"/>
              </a:spcAft>
              <a:defRPr/>
            </a:pPr>
            <a:r>
              <a:rPr lang="en-US" dirty="0"/>
              <a:t>3.  Determine Factors that will impact Future</a:t>
            </a:r>
          </a:p>
          <a:p>
            <a:pPr eaLnBrk="1" fontAlgn="auto" hangingPunct="1">
              <a:spcBef>
                <a:spcPct val="50000"/>
              </a:spcBef>
              <a:spcAft>
                <a:spcPts val="0"/>
              </a:spcAft>
              <a:defRPr/>
            </a:pPr>
            <a:r>
              <a:rPr lang="en-US" dirty="0"/>
              <a:t>	Fluctuations in Income (UFM, funding targets, APF support)</a:t>
            </a:r>
          </a:p>
          <a:p>
            <a:pPr eaLnBrk="1" fontAlgn="auto" hangingPunct="1">
              <a:spcBef>
                <a:spcPct val="50000"/>
              </a:spcBef>
              <a:spcAft>
                <a:spcPts val="0"/>
              </a:spcAft>
              <a:defRPr/>
            </a:pPr>
            <a:r>
              <a:rPr lang="en-US" dirty="0"/>
              <a:t>	Budget reductions and revisions</a:t>
            </a:r>
          </a:p>
          <a:p>
            <a:pPr eaLnBrk="1" fontAlgn="auto" hangingPunct="1">
              <a:spcBef>
                <a:spcPct val="50000"/>
              </a:spcBef>
              <a:spcAft>
                <a:spcPts val="0"/>
              </a:spcAft>
              <a:defRPr/>
            </a:pPr>
            <a:r>
              <a:rPr lang="en-US" dirty="0"/>
              <a:t>	Funding cuts/efficiencies</a:t>
            </a:r>
          </a:p>
          <a:p>
            <a:pPr eaLnBrk="1" fontAlgn="auto" hangingPunct="1">
              <a:spcBef>
                <a:spcPct val="50000"/>
              </a:spcBef>
              <a:spcAft>
                <a:spcPts val="0"/>
              </a:spcAft>
              <a:defRPr/>
            </a:pPr>
            <a:r>
              <a:rPr lang="en-US" dirty="0"/>
              <a:t>	Government/Politics – drawdown or up?</a:t>
            </a:r>
          </a:p>
          <a:p>
            <a:pPr eaLnBrk="1" fontAlgn="auto" hangingPunct="1">
              <a:spcBef>
                <a:spcPct val="50000"/>
              </a:spcBef>
              <a:spcAft>
                <a:spcPts val="0"/>
              </a:spcAft>
              <a:defRPr/>
            </a:pPr>
            <a:r>
              <a:rPr lang="en-US" dirty="0"/>
              <a:t>	Policy changes</a:t>
            </a:r>
          </a:p>
          <a:p>
            <a:pPr eaLnBrk="1" fontAlgn="auto" hangingPunct="1">
              <a:spcBef>
                <a:spcPct val="50000"/>
              </a:spcBef>
              <a:spcAft>
                <a:spcPts val="0"/>
              </a:spcAft>
              <a:defRPr/>
            </a:pPr>
            <a:r>
              <a:rPr lang="en-US" dirty="0"/>
              <a:t>	Command changes</a:t>
            </a:r>
          </a:p>
          <a:p>
            <a:pPr eaLnBrk="1" fontAlgn="auto" hangingPunct="1">
              <a:spcBef>
                <a:spcPct val="50000"/>
              </a:spcBef>
              <a:spcAft>
                <a:spcPts val="0"/>
              </a:spcAft>
              <a:defRPr/>
            </a:pPr>
            <a:r>
              <a:rPr lang="en-US" dirty="0"/>
              <a:t>	Strategic Plans/Guidance</a:t>
            </a:r>
          </a:p>
          <a:p>
            <a:pPr eaLnBrk="1" fontAlgn="auto" hangingPunct="1">
              <a:spcBef>
                <a:spcPct val="50000"/>
              </a:spcBef>
              <a:spcAft>
                <a:spcPts val="0"/>
              </a:spcAft>
              <a:defRPr/>
            </a:pPr>
            <a:r>
              <a:rPr lang="en-US" dirty="0"/>
              <a:t>	Operating guidance</a:t>
            </a:r>
          </a:p>
          <a:p>
            <a:pPr eaLnBrk="1" fontAlgn="auto" hangingPunct="1">
              <a:spcBef>
                <a:spcPct val="50000"/>
              </a:spcBef>
              <a:spcAft>
                <a:spcPts val="0"/>
              </a:spcAft>
              <a:defRPr/>
            </a:pPr>
            <a:r>
              <a:rPr lang="en-US" dirty="0"/>
              <a:t>	World and US economies</a:t>
            </a:r>
          </a:p>
          <a:p>
            <a:pPr eaLnBrk="1" fontAlgn="auto" hangingPunct="1">
              <a:spcBef>
                <a:spcPct val="50000"/>
              </a:spcBef>
              <a:spcAft>
                <a:spcPts val="0"/>
              </a:spcAft>
              <a:defRPr/>
            </a:pPr>
            <a:r>
              <a:rPr lang="en-US" dirty="0"/>
              <a:t>	Laws</a:t>
            </a:r>
          </a:p>
          <a:p>
            <a:pPr eaLnBrk="1" fontAlgn="auto" hangingPunct="1">
              <a:spcBef>
                <a:spcPct val="50000"/>
              </a:spcBef>
              <a:spcAft>
                <a:spcPts val="0"/>
              </a:spcAft>
              <a:defRPr/>
            </a:pPr>
            <a:r>
              <a:rPr lang="en-US" dirty="0"/>
              <a:t>	Currency changes (OCONUS)</a:t>
            </a:r>
          </a:p>
          <a:p>
            <a:pPr eaLnBrk="1" fontAlgn="auto" hangingPunct="1">
              <a:spcBef>
                <a:spcPct val="50000"/>
              </a:spcBef>
              <a:spcAft>
                <a:spcPts val="0"/>
              </a:spcAft>
              <a:defRPr/>
            </a:pPr>
            <a:r>
              <a:rPr lang="en-US" dirty="0"/>
              <a:t>	Weather</a:t>
            </a:r>
          </a:p>
          <a:p>
            <a:pPr eaLnBrk="1" fontAlgn="auto" hangingPunct="1">
              <a:spcBef>
                <a:spcPct val="50000"/>
              </a:spcBef>
              <a:spcAft>
                <a:spcPts val="0"/>
              </a:spcAft>
              <a:defRPr/>
            </a:pPr>
            <a:r>
              <a:rPr lang="en-US" dirty="0"/>
              <a:t>	Environment/sustainability</a:t>
            </a:r>
          </a:p>
          <a:p>
            <a:pPr marL="228943" indent="-228943" eaLnBrk="1" fontAlgn="auto" hangingPunct="1">
              <a:spcBef>
                <a:spcPct val="50000"/>
              </a:spcBef>
              <a:spcAft>
                <a:spcPts val="0"/>
              </a:spcAft>
              <a:buFontTx/>
              <a:buAutoNum type="arabicPeriod" startAt="4"/>
              <a:defRPr/>
            </a:pPr>
            <a:r>
              <a:rPr lang="en-US" dirty="0"/>
              <a:t>Forecast Performance</a:t>
            </a:r>
          </a:p>
          <a:p>
            <a:pPr marL="228943" indent="-228943" eaLnBrk="1" fontAlgn="auto" hangingPunct="1">
              <a:spcBef>
                <a:spcPct val="50000"/>
              </a:spcBef>
              <a:spcAft>
                <a:spcPts val="0"/>
              </a:spcAft>
              <a:defRPr/>
            </a:pPr>
            <a:r>
              <a:rPr lang="en-US" dirty="0"/>
              <a:t>		By event or program</a:t>
            </a:r>
          </a:p>
          <a:p>
            <a:pPr marL="228943" indent="-228943" eaLnBrk="1" fontAlgn="auto" hangingPunct="1">
              <a:spcBef>
                <a:spcPct val="50000"/>
              </a:spcBef>
              <a:spcAft>
                <a:spcPts val="0"/>
              </a:spcAft>
              <a:defRPr/>
            </a:pPr>
            <a:r>
              <a:rPr lang="en-US" dirty="0"/>
              <a:t>		Participation</a:t>
            </a:r>
          </a:p>
          <a:p>
            <a:pPr marL="228943" indent="-228943" eaLnBrk="1" fontAlgn="auto" hangingPunct="1">
              <a:spcBef>
                <a:spcPct val="50000"/>
              </a:spcBef>
              <a:spcAft>
                <a:spcPts val="0"/>
              </a:spcAft>
              <a:defRPr/>
            </a:pPr>
            <a:r>
              <a:rPr lang="en-US" dirty="0"/>
              <a:t>		? Should I be making a profit?</a:t>
            </a:r>
          </a:p>
          <a:p>
            <a:pPr marL="228943" indent="-228943" eaLnBrk="1" fontAlgn="auto" hangingPunct="1">
              <a:spcBef>
                <a:spcPct val="50000"/>
              </a:spcBef>
              <a:spcAft>
                <a:spcPts val="0"/>
              </a:spcAft>
              <a:defRPr/>
            </a:pPr>
            <a:r>
              <a:rPr lang="en-US" dirty="0"/>
              <a:t>		? Should I be applying break-even analysis?</a:t>
            </a:r>
          </a:p>
          <a:p>
            <a:pPr marL="228943" indent="-228943" eaLnBrk="1" fontAlgn="auto" hangingPunct="1">
              <a:spcBef>
                <a:spcPct val="50000"/>
              </a:spcBef>
              <a:spcAft>
                <a:spcPts val="0"/>
              </a:spcAft>
              <a:defRPr/>
            </a:pPr>
            <a:r>
              <a:rPr lang="en-US" dirty="0"/>
              <a:t>		</a:t>
            </a:r>
          </a:p>
          <a:p>
            <a:pPr marL="228943" indent="-228943" eaLnBrk="1" fontAlgn="auto" hangingPunct="1">
              <a:spcBef>
                <a:spcPct val="50000"/>
              </a:spcBef>
              <a:spcAft>
                <a:spcPts val="0"/>
              </a:spcAft>
              <a:buFontTx/>
              <a:buAutoNum type="arabicPeriod" startAt="5"/>
              <a:defRPr/>
            </a:pPr>
            <a:r>
              <a:rPr lang="en-US" dirty="0"/>
              <a:t>Review the “BIG PICTURE”</a:t>
            </a:r>
          </a:p>
          <a:p>
            <a:pPr marL="1144715" lvl="2" indent="-228943" eaLnBrk="1" fontAlgn="auto" hangingPunct="1">
              <a:spcBef>
                <a:spcPct val="50000"/>
              </a:spcBef>
              <a:spcAft>
                <a:spcPts val="0"/>
              </a:spcAft>
              <a:defRPr/>
            </a:pPr>
            <a:r>
              <a:rPr lang="en-US" dirty="0"/>
              <a:t>?Does my data make sense?</a:t>
            </a:r>
          </a:p>
          <a:p>
            <a:pPr marL="1144715" lvl="2" indent="-228943" eaLnBrk="1" fontAlgn="auto" hangingPunct="1">
              <a:spcBef>
                <a:spcPct val="50000"/>
              </a:spcBef>
              <a:spcAft>
                <a:spcPts val="0"/>
              </a:spcAft>
              <a:defRPr/>
            </a:pPr>
            <a:r>
              <a:rPr lang="en-US" dirty="0"/>
              <a:t>? Do my numbers and dollars appear reasonable?</a:t>
            </a:r>
          </a:p>
          <a:p>
            <a:pPr marL="1144715" lvl="2" indent="-228943" eaLnBrk="1" fontAlgn="auto" hangingPunct="1">
              <a:spcBef>
                <a:spcPct val="50000"/>
              </a:spcBef>
              <a:spcAft>
                <a:spcPts val="0"/>
              </a:spcAft>
              <a:defRPr/>
            </a:pPr>
            <a:r>
              <a:rPr lang="en-US" dirty="0"/>
              <a:t>? Am I providing my customers with the services they want?</a:t>
            </a:r>
          </a:p>
          <a:p>
            <a:pPr marL="1144715" lvl="2" indent="-228943" eaLnBrk="1" fontAlgn="auto" hangingPunct="1">
              <a:spcBef>
                <a:spcPct val="50000"/>
              </a:spcBef>
              <a:spcAft>
                <a:spcPts val="0"/>
              </a:spcAft>
              <a:defRPr/>
            </a:pPr>
            <a:r>
              <a:rPr lang="en-US" dirty="0"/>
              <a:t>? Am I providing my customers with the level of service(s) they want and deserve?</a:t>
            </a:r>
          </a:p>
          <a:p>
            <a:pPr marL="1144715" lvl="2" indent="-228943" eaLnBrk="1" fontAlgn="auto" hangingPunct="1">
              <a:spcBef>
                <a:spcPct val="50000"/>
              </a:spcBef>
              <a:spcAft>
                <a:spcPts val="0"/>
              </a:spcAft>
              <a:defRPr/>
            </a:pPr>
            <a:r>
              <a:rPr lang="en-US" dirty="0"/>
              <a:t>? Are my assumptions based on data and are they reasonable?</a:t>
            </a:r>
          </a:p>
          <a:p>
            <a:pPr marL="1144715" lvl="2" indent="-228943" eaLnBrk="1" fontAlgn="auto" hangingPunct="1">
              <a:spcBef>
                <a:spcPct val="50000"/>
              </a:spcBef>
              <a:spcAft>
                <a:spcPts val="0"/>
              </a:spcAft>
              <a:defRPr/>
            </a:pPr>
            <a:r>
              <a:rPr lang="en-US" dirty="0"/>
              <a:t>? Can I live up to my projections?</a:t>
            </a:r>
          </a:p>
          <a:p>
            <a:pPr marL="1144715" lvl="2" indent="-228943" eaLnBrk="1" fontAlgn="auto" hangingPunct="1">
              <a:spcBef>
                <a:spcPct val="50000"/>
              </a:spcBef>
              <a:spcAft>
                <a:spcPts val="0"/>
              </a:spcAft>
              <a:defRPr/>
            </a:pPr>
            <a:endParaRPr lang="en-US" dirty="0"/>
          </a:p>
          <a:p>
            <a:pPr marL="1144715" lvl="2" indent="-228943" eaLnBrk="1" fontAlgn="auto" hangingPunct="1">
              <a:spcBef>
                <a:spcPct val="50000"/>
              </a:spcBef>
              <a:spcAft>
                <a:spcPts val="0"/>
              </a:spcAft>
              <a:defRPr/>
            </a:pPr>
            <a:endParaRPr lang="en-US" dirty="0"/>
          </a:p>
          <a:p>
            <a:pPr eaLnBrk="1" fontAlgn="auto" hangingPunct="1">
              <a:spcBef>
                <a:spcPts val="0"/>
              </a:spcBef>
              <a:spcAft>
                <a:spcPts val="0"/>
              </a:spcAft>
              <a:defRPr/>
            </a:pPr>
            <a:endParaRPr 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A816AB06-D27B-4424-BBBB-62CA70DE1207}" type="slidenum">
              <a:rPr lang="en-US" altLang="en-US" smtClean="0">
                <a:latin typeface="Calibri" panose="020F0502020204030204" pitchFamily="34" charset="0"/>
              </a:rPr>
              <a:pPr fontAlgn="base">
                <a:spcBef>
                  <a:spcPct val="0"/>
                </a:spcBef>
                <a:spcAft>
                  <a:spcPct val="0"/>
                </a:spcAft>
              </a:pPr>
              <a:t>96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3932708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32500" lnSpcReduction="20000"/>
          </a:bodyPr>
          <a:lstStyle/>
          <a:p>
            <a:pPr eaLnBrk="1" fontAlgn="auto" hangingPunct="1">
              <a:spcBef>
                <a:spcPct val="50000"/>
              </a:spcBef>
              <a:spcAft>
                <a:spcPts val="0"/>
              </a:spcAft>
              <a:defRPr/>
            </a:pPr>
            <a:r>
              <a:rPr lang="en-US" dirty="0"/>
              <a:t>Five Steps to Preparing An AOB</a:t>
            </a:r>
          </a:p>
          <a:p>
            <a:pPr eaLnBrk="1" fontAlgn="auto" hangingPunct="1">
              <a:spcBef>
                <a:spcPct val="50000"/>
              </a:spcBef>
              <a:spcAft>
                <a:spcPts val="0"/>
              </a:spcAft>
              <a:defRPr/>
            </a:pPr>
            <a:endParaRPr lang="en-US" dirty="0"/>
          </a:p>
          <a:p>
            <a:pPr eaLnBrk="1" fontAlgn="auto" hangingPunct="1">
              <a:spcBef>
                <a:spcPct val="50000"/>
              </a:spcBef>
              <a:spcAft>
                <a:spcPts val="0"/>
              </a:spcAft>
              <a:defRPr/>
            </a:pPr>
            <a:r>
              <a:rPr lang="en-US" dirty="0"/>
              <a:t>1.  Compile Historical Data</a:t>
            </a:r>
          </a:p>
          <a:p>
            <a:pPr eaLnBrk="1" fontAlgn="auto" hangingPunct="1">
              <a:spcBef>
                <a:spcPct val="50000"/>
              </a:spcBef>
              <a:spcAft>
                <a:spcPts val="0"/>
              </a:spcAft>
              <a:defRPr/>
            </a:pPr>
            <a:r>
              <a:rPr lang="en-US" dirty="0"/>
              <a:t>	Calendars:  Activity, FMWR, Garrison, Local Economy, etc.</a:t>
            </a:r>
          </a:p>
          <a:p>
            <a:pPr eaLnBrk="1" fontAlgn="auto" hangingPunct="1">
              <a:spcBef>
                <a:spcPct val="50000"/>
              </a:spcBef>
              <a:spcAft>
                <a:spcPts val="0"/>
              </a:spcAft>
              <a:defRPr/>
            </a:pPr>
            <a:r>
              <a:rPr lang="en-US" dirty="0"/>
              <a:t>	Financial: Monthly Income Statements, DARs, Deposits, Variance Reports, etc.</a:t>
            </a:r>
          </a:p>
          <a:p>
            <a:pPr eaLnBrk="1" fontAlgn="auto" hangingPunct="1">
              <a:spcBef>
                <a:spcPct val="50000"/>
              </a:spcBef>
              <a:spcAft>
                <a:spcPts val="0"/>
              </a:spcAft>
              <a:defRPr/>
            </a:pPr>
            <a:r>
              <a:rPr lang="en-US" dirty="0"/>
              <a:t>	Non-Financial:  AARs, Marketing Plan, Participation #s, Customer Feedback, Command Changes, Competition, Lifestyle Trends, Regulation and regulation change </a:t>
            </a:r>
          </a:p>
          <a:p>
            <a:pPr eaLnBrk="1" fontAlgn="auto" hangingPunct="1">
              <a:spcBef>
                <a:spcPct val="50000"/>
              </a:spcBef>
              <a:spcAft>
                <a:spcPts val="0"/>
              </a:spcAft>
              <a:defRPr/>
            </a:pPr>
            <a:r>
              <a:rPr lang="en-US" dirty="0"/>
              <a:t>2.  Apply Trend Analysis</a:t>
            </a:r>
          </a:p>
          <a:p>
            <a:pPr eaLnBrk="1" fontAlgn="auto" hangingPunct="1">
              <a:spcBef>
                <a:spcPct val="50000"/>
              </a:spcBef>
              <a:spcAft>
                <a:spcPts val="0"/>
              </a:spcAft>
              <a:defRPr/>
            </a:pPr>
            <a:r>
              <a:rPr lang="en-US" dirty="0"/>
              <a:t>	5 Key Financial Trends </a:t>
            </a:r>
          </a:p>
          <a:p>
            <a:pPr eaLnBrk="1" fontAlgn="auto" hangingPunct="1">
              <a:spcBef>
                <a:spcPct val="50000"/>
              </a:spcBef>
              <a:spcAft>
                <a:spcPts val="0"/>
              </a:spcAft>
              <a:defRPr/>
            </a:pPr>
            <a:r>
              <a:rPr lang="en-US" dirty="0"/>
              <a:t>	?  How has my program performed over the last 3-5 yrs?</a:t>
            </a:r>
          </a:p>
          <a:p>
            <a:pPr eaLnBrk="1" fontAlgn="auto" hangingPunct="1">
              <a:spcBef>
                <a:spcPct val="50000"/>
              </a:spcBef>
              <a:spcAft>
                <a:spcPts val="0"/>
              </a:spcAft>
              <a:defRPr/>
            </a:pPr>
            <a:r>
              <a:rPr lang="en-US" dirty="0"/>
              <a:t>	?  Did I execute my program to budget last year?</a:t>
            </a:r>
          </a:p>
          <a:p>
            <a:pPr eaLnBrk="1" fontAlgn="auto" hangingPunct="1">
              <a:spcBef>
                <a:spcPct val="50000"/>
              </a:spcBef>
              <a:spcAft>
                <a:spcPts val="0"/>
              </a:spcAft>
              <a:defRPr/>
            </a:pPr>
            <a:r>
              <a:rPr lang="en-US" dirty="0"/>
              <a:t>	?  What months were better than others?</a:t>
            </a:r>
          </a:p>
          <a:p>
            <a:pPr eaLnBrk="1" fontAlgn="auto" hangingPunct="1">
              <a:spcBef>
                <a:spcPct val="50000"/>
              </a:spcBef>
              <a:spcAft>
                <a:spcPts val="0"/>
              </a:spcAft>
              <a:defRPr/>
            </a:pPr>
            <a:r>
              <a:rPr lang="en-US" dirty="0"/>
              <a:t>	?  What programs, activities, initiatives did better than others?</a:t>
            </a:r>
          </a:p>
          <a:p>
            <a:pPr eaLnBrk="1" fontAlgn="auto" hangingPunct="1">
              <a:spcBef>
                <a:spcPct val="50000"/>
              </a:spcBef>
              <a:spcAft>
                <a:spcPts val="0"/>
              </a:spcAft>
              <a:defRPr/>
            </a:pPr>
            <a:r>
              <a:rPr lang="en-US" dirty="0"/>
              <a:t>	?  Was participation up or down?</a:t>
            </a:r>
          </a:p>
          <a:p>
            <a:pPr eaLnBrk="1" fontAlgn="auto" hangingPunct="1">
              <a:spcBef>
                <a:spcPct val="50000"/>
              </a:spcBef>
              <a:spcAft>
                <a:spcPts val="0"/>
              </a:spcAft>
              <a:defRPr/>
            </a:pPr>
            <a:r>
              <a:rPr lang="en-US" dirty="0"/>
              <a:t>3.  Determine Factors that will impact Future</a:t>
            </a:r>
          </a:p>
          <a:p>
            <a:pPr eaLnBrk="1" fontAlgn="auto" hangingPunct="1">
              <a:spcBef>
                <a:spcPct val="50000"/>
              </a:spcBef>
              <a:spcAft>
                <a:spcPts val="0"/>
              </a:spcAft>
              <a:defRPr/>
            </a:pPr>
            <a:r>
              <a:rPr lang="en-US" dirty="0"/>
              <a:t>	Fluctuations in Income (UFM, funding targets, APF support)</a:t>
            </a:r>
          </a:p>
          <a:p>
            <a:pPr eaLnBrk="1" fontAlgn="auto" hangingPunct="1">
              <a:spcBef>
                <a:spcPct val="50000"/>
              </a:spcBef>
              <a:spcAft>
                <a:spcPts val="0"/>
              </a:spcAft>
              <a:defRPr/>
            </a:pPr>
            <a:r>
              <a:rPr lang="en-US" dirty="0"/>
              <a:t>	Budget reductions and revisions</a:t>
            </a:r>
          </a:p>
          <a:p>
            <a:pPr eaLnBrk="1" fontAlgn="auto" hangingPunct="1">
              <a:spcBef>
                <a:spcPct val="50000"/>
              </a:spcBef>
              <a:spcAft>
                <a:spcPts val="0"/>
              </a:spcAft>
              <a:defRPr/>
            </a:pPr>
            <a:r>
              <a:rPr lang="en-US" dirty="0"/>
              <a:t>	Funding cuts/efficiencies</a:t>
            </a:r>
          </a:p>
          <a:p>
            <a:pPr eaLnBrk="1" fontAlgn="auto" hangingPunct="1">
              <a:spcBef>
                <a:spcPct val="50000"/>
              </a:spcBef>
              <a:spcAft>
                <a:spcPts val="0"/>
              </a:spcAft>
              <a:defRPr/>
            </a:pPr>
            <a:r>
              <a:rPr lang="en-US" dirty="0"/>
              <a:t>	Government/Politics – drawdown or up?</a:t>
            </a:r>
          </a:p>
          <a:p>
            <a:pPr eaLnBrk="1" fontAlgn="auto" hangingPunct="1">
              <a:spcBef>
                <a:spcPct val="50000"/>
              </a:spcBef>
              <a:spcAft>
                <a:spcPts val="0"/>
              </a:spcAft>
              <a:defRPr/>
            </a:pPr>
            <a:r>
              <a:rPr lang="en-US" dirty="0"/>
              <a:t>	Policy changes</a:t>
            </a:r>
          </a:p>
          <a:p>
            <a:pPr eaLnBrk="1" fontAlgn="auto" hangingPunct="1">
              <a:spcBef>
                <a:spcPct val="50000"/>
              </a:spcBef>
              <a:spcAft>
                <a:spcPts val="0"/>
              </a:spcAft>
              <a:defRPr/>
            </a:pPr>
            <a:r>
              <a:rPr lang="en-US" dirty="0"/>
              <a:t>	Command changes</a:t>
            </a:r>
          </a:p>
          <a:p>
            <a:pPr eaLnBrk="1" fontAlgn="auto" hangingPunct="1">
              <a:spcBef>
                <a:spcPct val="50000"/>
              </a:spcBef>
              <a:spcAft>
                <a:spcPts val="0"/>
              </a:spcAft>
              <a:defRPr/>
            </a:pPr>
            <a:r>
              <a:rPr lang="en-US" dirty="0"/>
              <a:t>	Strategic Plans/Guidance</a:t>
            </a:r>
          </a:p>
          <a:p>
            <a:pPr eaLnBrk="1" fontAlgn="auto" hangingPunct="1">
              <a:spcBef>
                <a:spcPct val="50000"/>
              </a:spcBef>
              <a:spcAft>
                <a:spcPts val="0"/>
              </a:spcAft>
              <a:defRPr/>
            </a:pPr>
            <a:r>
              <a:rPr lang="en-US" dirty="0"/>
              <a:t>	Operating guidance</a:t>
            </a:r>
          </a:p>
          <a:p>
            <a:pPr eaLnBrk="1" fontAlgn="auto" hangingPunct="1">
              <a:spcBef>
                <a:spcPct val="50000"/>
              </a:spcBef>
              <a:spcAft>
                <a:spcPts val="0"/>
              </a:spcAft>
              <a:defRPr/>
            </a:pPr>
            <a:r>
              <a:rPr lang="en-US" dirty="0"/>
              <a:t>	World and US economies</a:t>
            </a:r>
          </a:p>
          <a:p>
            <a:pPr eaLnBrk="1" fontAlgn="auto" hangingPunct="1">
              <a:spcBef>
                <a:spcPct val="50000"/>
              </a:spcBef>
              <a:spcAft>
                <a:spcPts val="0"/>
              </a:spcAft>
              <a:defRPr/>
            </a:pPr>
            <a:r>
              <a:rPr lang="en-US" dirty="0"/>
              <a:t>	Laws</a:t>
            </a:r>
          </a:p>
          <a:p>
            <a:pPr eaLnBrk="1" fontAlgn="auto" hangingPunct="1">
              <a:spcBef>
                <a:spcPct val="50000"/>
              </a:spcBef>
              <a:spcAft>
                <a:spcPts val="0"/>
              </a:spcAft>
              <a:defRPr/>
            </a:pPr>
            <a:r>
              <a:rPr lang="en-US" dirty="0"/>
              <a:t>	Currency changes (OCONUS)</a:t>
            </a:r>
          </a:p>
          <a:p>
            <a:pPr eaLnBrk="1" fontAlgn="auto" hangingPunct="1">
              <a:spcBef>
                <a:spcPct val="50000"/>
              </a:spcBef>
              <a:spcAft>
                <a:spcPts val="0"/>
              </a:spcAft>
              <a:defRPr/>
            </a:pPr>
            <a:r>
              <a:rPr lang="en-US" dirty="0"/>
              <a:t>	Weather</a:t>
            </a:r>
          </a:p>
          <a:p>
            <a:pPr eaLnBrk="1" fontAlgn="auto" hangingPunct="1">
              <a:spcBef>
                <a:spcPct val="50000"/>
              </a:spcBef>
              <a:spcAft>
                <a:spcPts val="0"/>
              </a:spcAft>
              <a:defRPr/>
            </a:pPr>
            <a:r>
              <a:rPr lang="en-US" dirty="0"/>
              <a:t>	Environment/sustainability</a:t>
            </a:r>
          </a:p>
          <a:p>
            <a:pPr marL="228943" indent="-228943" eaLnBrk="1" fontAlgn="auto" hangingPunct="1">
              <a:spcBef>
                <a:spcPct val="50000"/>
              </a:spcBef>
              <a:spcAft>
                <a:spcPts val="0"/>
              </a:spcAft>
              <a:buFontTx/>
              <a:buAutoNum type="arabicPeriod" startAt="4"/>
              <a:defRPr/>
            </a:pPr>
            <a:r>
              <a:rPr lang="en-US" dirty="0"/>
              <a:t>Forecast Performance</a:t>
            </a:r>
          </a:p>
          <a:p>
            <a:pPr marL="228943" indent="-228943" eaLnBrk="1" fontAlgn="auto" hangingPunct="1">
              <a:spcBef>
                <a:spcPct val="50000"/>
              </a:spcBef>
              <a:spcAft>
                <a:spcPts val="0"/>
              </a:spcAft>
              <a:defRPr/>
            </a:pPr>
            <a:r>
              <a:rPr lang="en-US" dirty="0"/>
              <a:t>		By event or program</a:t>
            </a:r>
          </a:p>
          <a:p>
            <a:pPr marL="228943" indent="-228943" eaLnBrk="1" fontAlgn="auto" hangingPunct="1">
              <a:spcBef>
                <a:spcPct val="50000"/>
              </a:spcBef>
              <a:spcAft>
                <a:spcPts val="0"/>
              </a:spcAft>
              <a:defRPr/>
            </a:pPr>
            <a:r>
              <a:rPr lang="en-US" dirty="0"/>
              <a:t>		Participation</a:t>
            </a:r>
          </a:p>
          <a:p>
            <a:pPr marL="228943" indent="-228943" eaLnBrk="1" fontAlgn="auto" hangingPunct="1">
              <a:spcBef>
                <a:spcPct val="50000"/>
              </a:spcBef>
              <a:spcAft>
                <a:spcPts val="0"/>
              </a:spcAft>
              <a:defRPr/>
            </a:pPr>
            <a:r>
              <a:rPr lang="en-US" dirty="0"/>
              <a:t>		? Should I be making a profit?</a:t>
            </a:r>
          </a:p>
          <a:p>
            <a:pPr marL="228943" indent="-228943" eaLnBrk="1" fontAlgn="auto" hangingPunct="1">
              <a:spcBef>
                <a:spcPct val="50000"/>
              </a:spcBef>
              <a:spcAft>
                <a:spcPts val="0"/>
              </a:spcAft>
              <a:defRPr/>
            </a:pPr>
            <a:r>
              <a:rPr lang="en-US" dirty="0"/>
              <a:t>		? Should I be applying break-even analysis?</a:t>
            </a:r>
          </a:p>
          <a:p>
            <a:pPr marL="228943" indent="-228943" eaLnBrk="1" fontAlgn="auto" hangingPunct="1">
              <a:spcBef>
                <a:spcPct val="50000"/>
              </a:spcBef>
              <a:spcAft>
                <a:spcPts val="0"/>
              </a:spcAft>
              <a:defRPr/>
            </a:pPr>
            <a:r>
              <a:rPr lang="en-US" dirty="0"/>
              <a:t>		</a:t>
            </a:r>
          </a:p>
          <a:p>
            <a:pPr marL="228943" indent="-228943" eaLnBrk="1" fontAlgn="auto" hangingPunct="1">
              <a:spcBef>
                <a:spcPct val="50000"/>
              </a:spcBef>
              <a:spcAft>
                <a:spcPts val="0"/>
              </a:spcAft>
              <a:buFontTx/>
              <a:buAutoNum type="arabicPeriod" startAt="5"/>
              <a:defRPr/>
            </a:pPr>
            <a:r>
              <a:rPr lang="en-US" dirty="0"/>
              <a:t>Review the “BIG PICTURE”</a:t>
            </a:r>
          </a:p>
          <a:p>
            <a:pPr marL="1144715" lvl="2" indent="-228943" eaLnBrk="1" fontAlgn="auto" hangingPunct="1">
              <a:spcBef>
                <a:spcPct val="50000"/>
              </a:spcBef>
              <a:spcAft>
                <a:spcPts val="0"/>
              </a:spcAft>
              <a:defRPr/>
            </a:pPr>
            <a:r>
              <a:rPr lang="en-US" dirty="0"/>
              <a:t>?Does my data make sense?</a:t>
            </a:r>
          </a:p>
          <a:p>
            <a:pPr marL="1144715" lvl="2" indent="-228943" eaLnBrk="1" fontAlgn="auto" hangingPunct="1">
              <a:spcBef>
                <a:spcPct val="50000"/>
              </a:spcBef>
              <a:spcAft>
                <a:spcPts val="0"/>
              </a:spcAft>
              <a:defRPr/>
            </a:pPr>
            <a:r>
              <a:rPr lang="en-US" dirty="0"/>
              <a:t>? Do my numbers and dollars appear reasonable?</a:t>
            </a:r>
          </a:p>
          <a:p>
            <a:pPr marL="1144715" lvl="2" indent="-228943" eaLnBrk="1" fontAlgn="auto" hangingPunct="1">
              <a:spcBef>
                <a:spcPct val="50000"/>
              </a:spcBef>
              <a:spcAft>
                <a:spcPts val="0"/>
              </a:spcAft>
              <a:defRPr/>
            </a:pPr>
            <a:r>
              <a:rPr lang="en-US" dirty="0"/>
              <a:t>? Am I providing my customers with the services they want?</a:t>
            </a:r>
          </a:p>
          <a:p>
            <a:pPr marL="1144715" lvl="2" indent="-228943" eaLnBrk="1" fontAlgn="auto" hangingPunct="1">
              <a:spcBef>
                <a:spcPct val="50000"/>
              </a:spcBef>
              <a:spcAft>
                <a:spcPts val="0"/>
              </a:spcAft>
              <a:defRPr/>
            </a:pPr>
            <a:r>
              <a:rPr lang="en-US" dirty="0"/>
              <a:t>? Am I providing my customers with the level of service(s) they want and deserve?</a:t>
            </a:r>
          </a:p>
          <a:p>
            <a:pPr marL="1144715" lvl="2" indent="-228943" eaLnBrk="1" fontAlgn="auto" hangingPunct="1">
              <a:spcBef>
                <a:spcPct val="50000"/>
              </a:spcBef>
              <a:spcAft>
                <a:spcPts val="0"/>
              </a:spcAft>
              <a:defRPr/>
            </a:pPr>
            <a:r>
              <a:rPr lang="en-US" dirty="0"/>
              <a:t>? Are my assumptions based on data and are they reasonable?</a:t>
            </a:r>
          </a:p>
          <a:p>
            <a:pPr marL="1144715" lvl="2" indent="-228943" eaLnBrk="1" fontAlgn="auto" hangingPunct="1">
              <a:spcBef>
                <a:spcPct val="50000"/>
              </a:spcBef>
              <a:spcAft>
                <a:spcPts val="0"/>
              </a:spcAft>
              <a:defRPr/>
            </a:pPr>
            <a:r>
              <a:rPr lang="en-US" dirty="0"/>
              <a:t>? Can I live up to my projections?</a:t>
            </a:r>
          </a:p>
          <a:p>
            <a:pPr marL="1144715" lvl="2" indent="-228943" eaLnBrk="1" fontAlgn="auto" hangingPunct="1">
              <a:spcBef>
                <a:spcPct val="50000"/>
              </a:spcBef>
              <a:spcAft>
                <a:spcPts val="0"/>
              </a:spcAft>
              <a:defRPr/>
            </a:pPr>
            <a:endParaRPr lang="en-US" dirty="0"/>
          </a:p>
          <a:p>
            <a:pPr marL="1144715" lvl="2" indent="-228943" eaLnBrk="1" fontAlgn="auto" hangingPunct="1">
              <a:spcBef>
                <a:spcPct val="50000"/>
              </a:spcBef>
              <a:spcAft>
                <a:spcPts val="0"/>
              </a:spcAft>
              <a:defRPr/>
            </a:pPr>
            <a:endParaRPr lang="en-US" dirty="0"/>
          </a:p>
          <a:p>
            <a:pPr eaLnBrk="1" fontAlgn="auto" hangingPunct="1">
              <a:spcBef>
                <a:spcPts val="0"/>
              </a:spcBef>
              <a:spcAft>
                <a:spcPts val="0"/>
              </a:spcAft>
              <a:defRPr/>
            </a:pPr>
            <a:endParaRPr 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4E53D24D-8C35-4255-82D5-61167F5E696E}" type="slidenum">
              <a:rPr lang="en-US" altLang="en-US" smtClean="0">
                <a:latin typeface="Calibri" panose="020F0502020204030204" pitchFamily="34" charset="0"/>
              </a:rPr>
              <a:pPr fontAlgn="base">
                <a:spcBef>
                  <a:spcPct val="0"/>
                </a:spcBef>
                <a:spcAft>
                  <a:spcPct val="0"/>
                </a:spcAft>
              </a:pPr>
              <a:t>97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785816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32500" lnSpcReduction="20000"/>
          </a:bodyPr>
          <a:lstStyle/>
          <a:p>
            <a:pPr eaLnBrk="1" fontAlgn="auto" hangingPunct="1">
              <a:spcBef>
                <a:spcPct val="50000"/>
              </a:spcBef>
              <a:spcAft>
                <a:spcPts val="0"/>
              </a:spcAft>
              <a:defRPr/>
            </a:pPr>
            <a:r>
              <a:rPr lang="en-US" dirty="0"/>
              <a:t>Five Steps to Preparing An AOB</a:t>
            </a:r>
          </a:p>
          <a:p>
            <a:pPr eaLnBrk="1" fontAlgn="auto" hangingPunct="1">
              <a:spcBef>
                <a:spcPct val="50000"/>
              </a:spcBef>
              <a:spcAft>
                <a:spcPts val="0"/>
              </a:spcAft>
              <a:defRPr/>
            </a:pPr>
            <a:endParaRPr lang="en-US" dirty="0"/>
          </a:p>
          <a:p>
            <a:pPr eaLnBrk="1" fontAlgn="auto" hangingPunct="1">
              <a:spcBef>
                <a:spcPct val="50000"/>
              </a:spcBef>
              <a:spcAft>
                <a:spcPts val="0"/>
              </a:spcAft>
              <a:defRPr/>
            </a:pPr>
            <a:r>
              <a:rPr lang="en-US" dirty="0"/>
              <a:t>1.  Compile Historical Data</a:t>
            </a:r>
          </a:p>
          <a:p>
            <a:pPr eaLnBrk="1" fontAlgn="auto" hangingPunct="1">
              <a:spcBef>
                <a:spcPct val="50000"/>
              </a:spcBef>
              <a:spcAft>
                <a:spcPts val="0"/>
              </a:spcAft>
              <a:defRPr/>
            </a:pPr>
            <a:r>
              <a:rPr lang="en-US" dirty="0"/>
              <a:t>	Calendars:  Activity, FMWR, Garrison, Local Economy, etc.</a:t>
            </a:r>
          </a:p>
          <a:p>
            <a:pPr eaLnBrk="1" fontAlgn="auto" hangingPunct="1">
              <a:spcBef>
                <a:spcPct val="50000"/>
              </a:spcBef>
              <a:spcAft>
                <a:spcPts val="0"/>
              </a:spcAft>
              <a:defRPr/>
            </a:pPr>
            <a:r>
              <a:rPr lang="en-US" dirty="0"/>
              <a:t>	Financial: Monthly Income Statements, DARs, Deposits, Variance Reports, etc.</a:t>
            </a:r>
          </a:p>
          <a:p>
            <a:pPr eaLnBrk="1" fontAlgn="auto" hangingPunct="1">
              <a:spcBef>
                <a:spcPct val="50000"/>
              </a:spcBef>
              <a:spcAft>
                <a:spcPts val="0"/>
              </a:spcAft>
              <a:defRPr/>
            </a:pPr>
            <a:r>
              <a:rPr lang="en-US" dirty="0"/>
              <a:t>	Non-Financial:  AARs, Marketing Plan, Participation #s, Customer Feedback, Command Changes, Competition, Lifestyle Trends, Regulation and regulation change </a:t>
            </a:r>
          </a:p>
          <a:p>
            <a:pPr eaLnBrk="1" fontAlgn="auto" hangingPunct="1">
              <a:spcBef>
                <a:spcPct val="50000"/>
              </a:spcBef>
              <a:spcAft>
                <a:spcPts val="0"/>
              </a:spcAft>
              <a:defRPr/>
            </a:pPr>
            <a:r>
              <a:rPr lang="en-US" dirty="0"/>
              <a:t>2.  Apply Trend Analysis</a:t>
            </a:r>
          </a:p>
          <a:p>
            <a:pPr eaLnBrk="1" fontAlgn="auto" hangingPunct="1">
              <a:spcBef>
                <a:spcPct val="50000"/>
              </a:spcBef>
              <a:spcAft>
                <a:spcPts val="0"/>
              </a:spcAft>
              <a:defRPr/>
            </a:pPr>
            <a:r>
              <a:rPr lang="en-US" dirty="0"/>
              <a:t>	5 Key Financial Trends </a:t>
            </a:r>
          </a:p>
          <a:p>
            <a:pPr eaLnBrk="1" fontAlgn="auto" hangingPunct="1">
              <a:spcBef>
                <a:spcPct val="50000"/>
              </a:spcBef>
              <a:spcAft>
                <a:spcPts val="0"/>
              </a:spcAft>
              <a:defRPr/>
            </a:pPr>
            <a:r>
              <a:rPr lang="en-US" dirty="0"/>
              <a:t>	?  How has my program performed over the last 3-5 yrs?</a:t>
            </a:r>
          </a:p>
          <a:p>
            <a:pPr eaLnBrk="1" fontAlgn="auto" hangingPunct="1">
              <a:spcBef>
                <a:spcPct val="50000"/>
              </a:spcBef>
              <a:spcAft>
                <a:spcPts val="0"/>
              </a:spcAft>
              <a:defRPr/>
            </a:pPr>
            <a:r>
              <a:rPr lang="en-US" dirty="0"/>
              <a:t>	?  Did I execute my program to budget last year?</a:t>
            </a:r>
          </a:p>
          <a:p>
            <a:pPr eaLnBrk="1" fontAlgn="auto" hangingPunct="1">
              <a:spcBef>
                <a:spcPct val="50000"/>
              </a:spcBef>
              <a:spcAft>
                <a:spcPts val="0"/>
              </a:spcAft>
              <a:defRPr/>
            </a:pPr>
            <a:r>
              <a:rPr lang="en-US" dirty="0"/>
              <a:t>	?  What months were better than others?</a:t>
            </a:r>
          </a:p>
          <a:p>
            <a:pPr eaLnBrk="1" fontAlgn="auto" hangingPunct="1">
              <a:spcBef>
                <a:spcPct val="50000"/>
              </a:spcBef>
              <a:spcAft>
                <a:spcPts val="0"/>
              </a:spcAft>
              <a:defRPr/>
            </a:pPr>
            <a:r>
              <a:rPr lang="en-US" dirty="0"/>
              <a:t>	?  What programs, activities, initiatives did better than others?</a:t>
            </a:r>
          </a:p>
          <a:p>
            <a:pPr eaLnBrk="1" fontAlgn="auto" hangingPunct="1">
              <a:spcBef>
                <a:spcPct val="50000"/>
              </a:spcBef>
              <a:spcAft>
                <a:spcPts val="0"/>
              </a:spcAft>
              <a:defRPr/>
            </a:pPr>
            <a:r>
              <a:rPr lang="en-US" dirty="0"/>
              <a:t>	?  Was participation up or down?</a:t>
            </a:r>
          </a:p>
          <a:p>
            <a:pPr eaLnBrk="1" fontAlgn="auto" hangingPunct="1">
              <a:spcBef>
                <a:spcPct val="50000"/>
              </a:spcBef>
              <a:spcAft>
                <a:spcPts val="0"/>
              </a:spcAft>
              <a:defRPr/>
            </a:pPr>
            <a:r>
              <a:rPr lang="en-US" dirty="0"/>
              <a:t>3.  Determine Factors that will impact Future</a:t>
            </a:r>
          </a:p>
          <a:p>
            <a:pPr eaLnBrk="1" fontAlgn="auto" hangingPunct="1">
              <a:spcBef>
                <a:spcPct val="50000"/>
              </a:spcBef>
              <a:spcAft>
                <a:spcPts val="0"/>
              </a:spcAft>
              <a:defRPr/>
            </a:pPr>
            <a:r>
              <a:rPr lang="en-US" dirty="0"/>
              <a:t>	Fluctuations in Income (UFM, funding targets, APF support)</a:t>
            </a:r>
          </a:p>
          <a:p>
            <a:pPr eaLnBrk="1" fontAlgn="auto" hangingPunct="1">
              <a:spcBef>
                <a:spcPct val="50000"/>
              </a:spcBef>
              <a:spcAft>
                <a:spcPts val="0"/>
              </a:spcAft>
              <a:defRPr/>
            </a:pPr>
            <a:r>
              <a:rPr lang="en-US" dirty="0"/>
              <a:t>	Budget reductions and revisions</a:t>
            </a:r>
          </a:p>
          <a:p>
            <a:pPr eaLnBrk="1" fontAlgn="auto" hangingPunct="1">
              <a:spcBef>
                <a:spcPct val="50000"/>
              </a:spcBef>
              <a:spcAft>
                <a:spcPts val="0"/>
              </a:spcAft>
              <a:defRPr/>
            </a:pPr>
            <a:r>
              <a:rPr lang="en-US" dirty="0"/>
              <a:t>	Funding cuts/efficiencies</a:t>
            </a:r>
          </a:p>
          <a:p>
            <a:pPr eaLnBrk="1" fontAlgn="auto" hangingPunct="1">
              <a:spcBef>
                <a:spcPct val="50000"/>
              </a:spcBef>
              <a:spcAft>
                <a:spcPts val="0"/>
              </a:spcAft>
              <a:defRPr/>
            </a:pPr>
            <a:r>
              <a:rPr lang="en-US" dirty="0"/>
              <a:t>	Government/Politics – drawdown or up?</a:t>
            </a:r>
          </a:p>
          <a:p>
            <a:pPr eaLnBrk="1" fontAlgn="auto" hangingPunct="1">
              <a:spcBef>
                <a:spcPct val="50000"/>
              </a:spcBef>
              <a:spcAft>
                <a:spcPts val="0"/>
              </a:spcAft>
              <a:defRPr/>
            </a:pPr>
            <a:r>
              <a:rPr lang="en-US" dirty="0"/>
              <a:t>	Policy changes</a:t>
            </a:r>
          </a:p>
          <a:p>
            <a:pPr eaLnBrk="1" fontAlgn="auto" hangingPunct="1">
              <a:spcBef>
                <a:spcPct val="50000"/>
              </a:spcBef>
              <a:spcAft>
                <a:spcPts val="0"/>
              </a:spcAft>
              <a:defRPr/>
            </a:pPr>
            <a:r>
              <a:rPr lang="en-US" dirty="0"/>
              <a:t>	Command changes</a:t>
            </a:r>
          </a:p>
          <a:p>
            <a:pPr eaLnBrk="1" fontAlgn="auto" hangingPunct="1">
              <a:spcBef>
                <a:spcPct val="50000"/>
              </a:spcBef>
              <a:spcAft>
                <a:spcPts val="0"/>
              </a:spcAft>
              <a:defRPr/>
            </a:pPr>
            <a:r>
              <a:rPr lang="en-US" dirty="0"/>
              <a:t>	Strategic Plans/Guidance</a:t>
            </a:r>
          </a:p>
          <a:p>
            <a:pPr eaLnBrk="1" fontAlgn="auto" hangingPunct="1">
              <a:spcBef>
                <a:spcPct val="50000"/>
              </a:spcBef>
              <a:spcAft>
                <a:spcPts val="0"/>
              </a:spcAft>
              <a:defRPr/>
            </a:pPr>
            <a:r>
              <a:rPr lang="en-US" dirty="0"/>
              <a:t>	Operating guidance</a:t>
            </a:r>
          </a:p>
          <a:p>
            <a:pPr eaLnBrk="1" fontAlgn="auto" hangingPunct="1">
              <a:spcBef>
                <a:spcPct val="50000"/>
              </a:spcBef>
              <a:spcAft>
                <a:spcPts val="0"/>
              </a:spcAft>
              <a:defRPr/>
            </a:pPr>
            <a:r>
              <a:rPr lang="en-US" dirty="0"/>
              <a:t>	World and US economies</a:t>
            </a:r>
          </a:p>
          <a:p>
            <a:pPr eaLnBrk="1" fontAlgn="auto" hangingPunct="1">
              <a:spcBef>
                <a:spcPct val="50000"/>
              </a:spcBef>
              <a:spcAft>
                <a:spcPts val="0"/>
              </a:spcAft>
              <a:defRPr/>
            </a:pPr>
            <a:r>
              <a:rPr lang="en-US" dirty="0"/>
              <a:t>	Laws</a:t>
            </a:r>
          </a:p>
          <a:p>
            <a:pPr eaLnBrk="1" fontAlgn="auto" hangingPunct="1">
              <a:spcBef>
                <a:spcPct val="50000"/>
              </a:spcBef>
              <a:spcAft>
                <a:spcPts val="0"/>
              </a:spcAft>
              <a:defRPr/>
            </a:pPr>
            <a:r>
              <a:rPr lang="en-US" dirty="0"/>
              <a:t>	Currency changes (OCONUS)</a:t>
            </a:r>
          </a:p>
          <a:p>
            <a:pPr eaLnBrk="1" fontAlgn="auto" hangingPunct="1">
              <a:spcBef>
                <a:spcPct val="50000"/>
              </a:spcBef>
              <a:spcAft>
                <a:spcPts val="0"/>
              </a:spcAft>
              <a:defRPr/>
            </a:pPr>
            <a:r>
              <a:rPr lang="en-US" dirty="0"/>
              <a:t>	Weather</a:t>
            </a:r>
          </a:p>
          <a:p>
            <a:pPr eaLnBrk="1" fontAlgn="auto" hangingPunct="1">
              <a:spcBef>
                <a:spcPct val="50000"/>
              </a:spcBef>
              <a:spcAft>
                <a:spcPts val="0"/>
              </a:spcAft>
              <a:defRPr/>
            </a:pPr>
            <a:r>
              <a:rPr lang="en-US" dirty="0"/>
              <a:t>	Environment/sustainability</a:t>
            </a:r>
          </a:p>
          <a:p>
            <a:pPr marL="228943" indent="-228943" eaLnBrk="1" fontAlgn="auto" hangingPunct="1">
              <a:spcBef>
                <a:spcPct val="50000"/>
              </a:spcBef>
              <a:spcAft>
                <a:spcPts val="0"/>
              </a:spcAft>
              <a:buFontTx/>
              <a:buAutoNum type="arabicPeriod" startAt="4"/>
              <a:defRPr/>
            </a:pPr>
            <a:r>
              <a:rPr lang="en-US" dirty="0"/>
              <a:t>Forecast Performance</a:t>
            </a:r>
          </a:p>
          <a:p>
            <a:pPr marL="228943" indent="-228943" eaLnBrk="1" fontAlgn="auto" hangingPunct="1">
              <a:spcBef>
                <a:spcPct val="50000"/>
              </a:spcBef>
              <a:spcAft>
                <a:spcPts val="0"/>
              </a:spcAft>
              <a:defRPr/>
            </a:pPr>
            <a:r>
              <a:rPr lang="en-US" dirty="0"/>
              <a:t>		By event or program</a:t>
            </a:r>
          </a:p>
          <a:p>
            <a:pPr marL="228943" indent="-228943" eaLnBrk="1" fontAlgn="auto" hangingPunct="1">
              <a:spcBef>
                <a:spcPct val="50000"/>
              </a:spcBef>
              <a:spcAft>
                <a:spcPts val="0"/>
              </a:spcAft>
              <a:defRPr/>
            </a:pPr>
            <a:r>
              <a:rPr lang="en-US" dirty="0"/>
              <a:t>		Participation</a:t>
            </a:r>
          </a:p>
          <a:p>
            <a:pPr marL="228943" indent="-228943" eaLnBrk="1" fontAlgn="auto" hangingPunct="1">
              <a:spcBef>
                <a:spcPct val="50000"/>
              </a:spcBef>
              <a:spcAft>
                <a:spcPts val="0"/>
              </a:spcAft>
              <a:defRPr/>
            </a:pPr>
            <a:r>
              <a:rPr lang="en-US" dirty="0"/>
              <a:t>		? Should I be making a profit?</a:t>
            </a:r>
          </a:p>
          <a:p>
            <a:pPr marL="228943" indent="-228943" eaLnBrk="1" fontAlgn="auto" hangingPunct="1">
              <a:spcBef>
                <a:spcPct val="50000"/>
              </a:spcBef>
              <a:spcAft>
                <a:spcPts val="0"/>
              </a:spcAft>
              <a:defRPr/>
            </a:pPr>
            <a:r>
              <a:rPr lang="en-US" dirty="0"/>
              <a:t>		? Should I be applying break-even analysis?</a:t>
            </a:r>
          </a:p>
          <a:p>
            <a:pPr marL="228943" indent="-228943" eaLnBrk="1" fontAlgn="auto" hangingPunct="1">
              <a:spcBef>
                <a:spcPct val="50000"/>
              </a:spcBef>
              <a:spcAft>
                <a:spcPts val="0"/>
              </a:spcAft>
              <a:defRPr/>
            </a:pPr>
            <a:r>
              <a:rPr lang="en-US" dirty="0"/>
              <a:t>		</a:t>
            </a:r>
          </a:p>
          <a:p>
            <a:pPr marL="228943" indent="-228943" eaLnBrk="1" fontAlgn="auto" hangingPunct="1">
              <a:spcBef>
                <a:spcPct val="50000"/>
              </a:spcBef>
              <a:spcAft>
                <a:spcPts val="0"/>
              </a:spcAft>
              <a:buFontTx/>
              <a:buAutoNum type="arabicPeriod" startAt="5"/>
              <a:defRPr/>
            </a:pPr>
            <a:r>
              <a:rPr lang="en-US" dirty="0"/>
              <a:t>Review the “BIG PICTURE”</a:t>
            </a:r>
          </a:p>
          <a:p>
            <a:pPr marL="1144715" lvl="2" indent="-228943" eaLnBrk="1" fontAlgn="auto" hangingPunct="1">
              <a:spcBef>
                <a:spcPct val="50000"/>
              </a:spcBef>
              <a:spcAft>
                <a:spcPts val="0"/>
              </a:spcAft>
              <a:defRPr/>
            </a:pPr>
            <a:r>
              <a:rPr lang="en-US" dirty="0"/>
              <a:t>?Does my data make sense?</a:t>
            </a:r>
          </a:p>
          <a:p>
            <a:pPr marL="1144715" lvl="2" indent="-228943" eaLnBrk="1" fontAlgn="auto" hangingPunct="1">
              <a:spcBef>
                <a:spcPct val="50000"/>
              </a:spcBef>
              <a:spcAft>
                <a:spcPts val="0"/>
              </a:spcAft>
              <a:defRPr/>
            </a:pPr>
            <a:r>
              <a:rPr lang="en-US" dirty="0"/>
              <a:t>? Do my numbers and dollars appear reasonable?</a:t>
            </a:r>
          </a:p>
          <a:p>
            <a:pPr marL="1144715" lvl="2" indent="-228943" eaLnBrk="1" fontAlgn="auto" hangingPunct="1">
              <a:spcBef>
                <a:spcPct val="50000"/>
              </a:spcBef>
              <a:spcAft>
                <a:spcPts val="0"/>
              </a:spcAft>
              <a:defRPr/>
            </a:pPr>
            <a:r>
              <a:rPr lang="en-US" dirty="0"/>
              <a:t>? Am I providing my customers with the services they want?</a:t>
            </a:r>
          </a:p>
          <a:p>
            <a:pPr marL="1144715" lvl="2" indent="-228943" eaLnBrk="1" fontAlgn="auto" hangingPunct="1">
              <a:spcBef>
                <a:spcPct val="50000"/>
              </a:spcBef>
              <a:spcAft>
                <a:spcPts val="0"/>
              </a:spcAft>
              <a:defRPr/>
            </a:pPr>
            <a:r>
              <a:rPr lang="en-US" dirty="0"/>
              <a:t>? Am I providing my customers with the level of service(s) they want and deserve?</a:t>
            </a:r>
          </a:p>
          <a:p>
            <a:pPr marL="1144715" lvl="2" indent="-228943" eaLnBrk="1" fontAlgn="auto" hangingPunct="1">
              <a:spcBef>
                <a:spcPct val="50000"/>
              </a:spcBef>
              <a:spcAft>
                <a:spcPts val="0"/>
              </a:spcAft>
              <a:defRPr/>
            </a:pPr>
            <a:r>
              <a:rPr lang="en-US" dirty="0"/>
              <a:t>? Are my assumptions based on data and are they reasonable?</a:t>
            </a:r>
          </a:p>
          <a:p>
            <a:pPr marL="1144715" lvl="2" indent="-228943" eaLnBrk="1" fontAlgn="auto" hangingPunct="1">
              <a:spcBef>
                <a:spcPct val="50000"/>
              </a:spcBef>
              <a:spcAft>
                <a:spcPts val="0"/>
              </a:spcAft>
              <a:defRPr/>
            </a:pPr>
            <a:r>
              <a:rPr lang="en-US" dirty="0"/>
              <a:t>? Can I live up to my projections?</a:t>
            </a:r>
          </a:p>
          <a:p>
            <a:pPr marL="1144715" lvl="2" indent="-228943" eaLnBrk="1" fontAlgn="auto" hangingPunct="1">
              <a:spcBef>
                <a:spcPct val="50000"/>
              </a:spcBef>
              <a:spcAft>
                <a:spcPts val="0"/>
              </a:spcAft>
              <a:defRPr/>
            </a:pPr>
            <a:endParaRPr lang="en-US" dirty="0"/>
          </a:p>
          <a:p>
            <a:pPr marL="1144715" lvl="2" indent="-228943" eaLnBrk="1" fontAlgn="auto" hangingPunct="1">
              <a:spcBef>
                <a:spcPct val="50000"/>
              </a:spcBef>
              <a:spcAft>
                <a:spcPts val="0"/>
              </a:spcAft>
              <a:defRPr/>
            </a:pPr>
            <a:endParaRPr lang="en-US" dirty="0"/>
          </a:p>
          <a:p>
            <a:pPr eaLnBrk="1" fontAlgn="auto" hangingPunct="1">
              <a:spcBef>
                <a:spcPts val="0"/>
              </a:spcBef>
              <a:spcAft>
                <a:spcPts val="0"/>
              </a:spcAft>
              <a:defRPr/>
            </a:pPr>
            <a:endParaRPr 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2DE815BF-6182-4B42-AB12-65C5DF31A2B0}" type="slidenum">
              <a:rPr lang="en-US" altLang="en-US" smtClean="0">
                <a:latin typeface="Calibri" panose="020F0502020204030204" pitchFamily="34" charset="0"/>
              </a:rPr>
              <a:pPr fontAlgn="base">
                <a:spcBef>
                  <a:spcPct val="0"/>
                </a:spcBef>
                <a:spcAft>
                  <a:spcPct val="0"/>
                </a:spcAft>
              </a:pPr>
              <a:t>98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9797055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32500" lnSpcReduction="20000"/>
          </a:bodyPr>
          <a:lstStyle/>
          <a:p>
            <a:pPr eaLnBrk="1" fontAlgn="auto" hangingPunct="1">
              <a:spcBef>
                <a:spcPct val="50000"/>
              </a:spcBef>
              <a:spcAft>
                <a:spcPts val="0"/>
              </a:spcAft>
              <a:defRPr/>
            </a:pPr>
            <a:r>
              <a:rPr lang="en-US" dirty="0"/>
              <a:t>Five Steps to Preparing An AOB</a:t>
            </a:r>
          </a:p>
          <a:p>
            <a:pPr eaLnBrk="1" fontAlgn="auto" hangingPunct="1">
              <a:spcBef>
                <a:spcPct val="50000"/>
              </a:spcBef>
              <a:spcAft>
                <a:spcPts val="0"/>
              </a:spcAft>
              <a:defRPr/>
            </a:pPr>
            <a:endParaRPr lang="en-US" dirty="0"/>
          </a:p>
          <a:p>
            <a:pPr eaLnBrk="1" fontAlgn="auto" hangingPunct="1">
              <a:spcBef>
                <a:spcPct val="50000"/>
              </a:spcBef>
              <a:spcAft>
                <a:spcPts val="0"/>
              </a:spcAft>
              <a:defRPr/>
            </a:pPr>
            <a:r>
              <a:rPr lang="en-US" dirty="0"/>
              <a:t>1.  Compile Historical Data</a:t>
            </a:r>
          </a:p>
          <a:p>
            <a:pPr eaLnBrk="1" fontAlgn="auto" hangingPunct="1">
              <a:spcBef>
                <a:spcPct val="50000"/>
              </a:spcBef>
              <a:spcAft>
                <a:spcPts val="0"/>
              </a:spcAft>
              <a:defRPr/>
            </a:pPr>
            <a:r>
              <a:rPr lang="en-US" dirty="0"/>
              <a:t>	Calendars:  Activity, FMWR, Garrison, Local Economy, etc.</a:t>
            </a:r>
          </a:p>
          <a:p>
            <a:pPr eaLnBrk="1" fontAlgn="auto" hangingPunct="1">
              <a:spcBef>
                <a:spcPct val="50000"/>
              </a:spcBef>
              <a:spcAft>
                <a:spcPts val="0"/>
              </a:spcAft>
              <a:defRPr/>
            </a:pPr>
            <a:r>
              <a:rPr lang="en-US" dirty="0"/>
              <a:t>	Financial: Monthly Income Statements, DARs, Deposits, Variance Reports, etc.</a:t>
            </a:r>
          </a:p>
          <a:p>
            <a:pPr eaLnBrk="1" fontAlgn="auto" hangingPunct="1">
              <a:spcBef>
                <a:spcPct val="50000"/>
              </a:spcBef>
              <a:spcAft>
                <a:spcPts val="0"/>
              </a:spcAft>
              <a:defRPr/>
            </a:pPr>
            <a:r>
              <a:rPr lang="en-US" dirty="0"/>
              <a:t>	Non-Financial:  AARs, Marketing Plan, Participation #s, Customer Feedback, Command Changes, Competition, Lifestyle Trends, Regulation and regulation change </a:t>
            </a:r>
          </a:p>
          <a:p>
            <a:pPr eaLnBrk="1" fontAlgn="auto" hangingPunct="1">
              <a:spcBef>
                <a:spcPct val="50000"/>
              </a:spcBef>
              <a:spcAft>
                <a:spcPts val="0"/>
              </a:spcAft>
              <a:defRPr/>
            </a:pPr>
            <a:r>
              <a:rPr lang="en-US" dirty="0"/>
              <a:t>2.  Apply Trend Analysis</a:t>
            </a:r>
          </a:p>
          <a:p>
            <a:pPr eaLnBrk="1" fontAlgn="auto" hangingPunct="1">
              <a:spcBef>
                <a:spcPct val="50000"/>
              </a:spcBef>
              <a:spcAft>
                <a:spcPts val="0"/>
              </a:spcAft>
              <a:defRPr/>
            </a:pPr>
            <a:r>
              <a:rPr lang="en-US" dirty="0"/>
              <a:t>	5 Key Financial Trends </a:t>
            </a:r>
          </a:p>
          <a:p>
            <a:pPr eaLnBrk="1" fontAlgn="auto" hangingPunct="1">
              <a:spcBef>
                <a:spcPct val="50000"/>
              </a:spcBef>
              <a:spcAft>
                <a:spcPts val="0"/>
              </a:spcAft>
              <a:defRPr/>
            </a:pPr>
            <a:r>
              <a:rPr lang="en-US" dirty="0"/>
              <a:t>	?  How has my program performed over the last 3-5 yrs?</a:t>
            </a:r>
          </a:p>
          <a:p>
            <a:pPr eaLnBrk="1" fontAlgn="auto" hangingPunct="1">
              <a:spcBef>
                <a:spcPct val="50000"/>
              </a:spcBef>
              <a:spcAft>
                <a:spcPts val="0"/>
              </a:spcAft>
              <a:defRPr/>
            </a:pPr>
            <a:r>
              <a:rPr lang="en-US" dirty="0"/>
              <a:t>	?  Did I execute my program to budget last year?</a:t>
            </a:r>
          </a:p>
          <a:p>
            <a:pPr eaLnBrk="1" fontAlgn="auto" hangingPunct="1">
              <a:spcBef>
                <a:spcPct val="50000"/>
              </a:spcBef>
              <a:spcAft>
                <a:spcPts val="0"/>
              </a:spcAft>
              <a:defRPr/>
            </a:pPr>
            <a:r>
              <a:rPr lang="en-US" dirty="0"/>
              <a:t>	?  What months were better than others?</a:t>
            </a:r>
          </a:p>
          <a:p>
            <a:pPr eaLnBrk="1" fontAlgn="auto" hangingPunct="1">
              <a:spcBef>
                <a:spcPct val="50000"/>
              </a:spcBef>
              <a:spcAft>
                <a:spcPts val="0"/>
              </a:spcAft>
              <a:defRPr/>
            </a:pPr>
            <a:r>
              <a:rPr lang="en-US" dirty="0"/>
              <a:t>	?  What programs, activities, initiatives did better than others?</a:t>
            </a:r>
          </a:p>
          <a:p>
            <a:pPr eaLnBrk="1" fontAlgn="auto" hangingPunct="1">
              <a:spcBef>
                <a:spcPct val="50000"/>
              </a:spcBef>
              <a:spcAft>
                <a:spcPts val="0"/>
              </a:spcAft>
              <a:defRPr/>
            </a:pPr>
            <a:r>
              <a:rPr lang="en-US" dirty="0"/>
              <a:t>	?  Was participation up or down?</a:t>
            </a:r>
          </a:p>
          <a:p>
            <a:pPr eaLnBrk="1" fontAlgn="auto" hangingPunct="1">
              <a:spcBef>
                <a:spcPct val="50000"/>
              </a:spcBef>
              <a:spcAft>
                <a:spcPts val="0"/>
              </a:spcAft>
              <a:defRPr/>
            </a:pPr>
            <a:r>
              <a:rPr lang="en-US" dirty="0"/>
              <a:t>3.  Determine Factors that will impact Future</a:t>
            </a:r>
          </a:p>
          <a:p>
            <a:pPr eaLnBrk="1" fontAlgn="auto" hangingPunct="1">
              <a:spcBef>
                <a:spcPct val="50000"/>
              </a:spcBef>
              <a:spcAft>
                <a:spcPts val="0"/>
              </a:spcAft>
              <a:defRPr/>
            </a:pPr>
            <a:r>
              <a:rPr lang="en-US" dirty="0"/>
              <a:t>	Fluctuations in Income (UFM, funding targets, APF support)</a:t>
            </a:r>
          </a:p>
          <a:p>
            <a:pPr eaLnBrk="1" fontAlgn="auto" hangingPunct="1">
              <a:spcBef>
                <a:spcPct val="50000"/>
              </a:spcBef>
              <a:spcAft>
                <a:spcPts val="0"/>
              </a:spcAft>
              <a:defRPr/>
            </a:pPr>
            <a:r>
              <a:rPr lang="en-US" dirty="0"/>
              <a:t>	Budget reductions and revisions</a:t>
            </a:r>
          </a:p>
          <a:p>
            <a:pPr eaLnBrk="1" fontAlgn="auto" hangingPunct="1">
              <a:spcBef>
                <a:spcPct val="50000"/>
              </a:spcBef>
              <a:spcAft>
                <a:spcPts val="0"/>
              </a:spcAft>
              <a:defRPr/>
            </a:pPr>
            <a:r>
              <a:rPr lang="en-US" dirty="0"/>
              <a:t>	Funding cuts/efficiencies</a:t>
            </a:r>
          </a:p>
          <a:p>
            <a:pPr eaLnBrk="1" fontAlgn="auto" hangingPunct="1">
              <a:spcBef>
                <a:spcPct val="50000"/>
              </a:spcBef>
              <a:spcAft>
                <a:spcPts val="0"/>
              </a:spcAft>
              <a:defRPr/>
            </a:pPr>
            <a:r>
              <a:rPr lang="en-US" dirty="0"/>
              <a:t>	Government/Politics – drawdown or up?</a:t>
            </a:r>
          </a:p>
          <a:p>
            <a:pPr eaLnBrk="1" fontAlgn="auto" hangingPunct="1">
              <a:spcBef>
                <a:spcPct val="50000"/>
              </a:spcBef>
              <a:spcAft>
                <a:spcPts val="0"/>
              </a:spcAft>
              <a:defRPr/>
            </a:pPr>
            <a:r>
              <a:rPr lang="en-US" dirty="0"/>
              <a:t>	Policy changes</a:t>
            </a:r>
          </a:p>
          <a:p>
            <a:pPr eaLnBrk="1" fontAlgn="auto" hangingPunct="1">
              <a:spcBef>
                <a:spcPct val="50000"/>
              </a:spcBef>
              <a:spcAft>
                <a:spcPts val="0"/>
              </a:spcAft>
              <a:defRPr/>
            </a:pPr>
            <a:r>
              <a:rPr lang="en-US" dirty="0"/>
              <a:t>	Command changes</a:t>
            </a:r>
          </a:p>
          <a:p>
            <a:pPr eaLnBrk="1" fontAlgn="auto" hangingPunct="1">
              <a:spcBef>
                <a:spcPct val="50000"/>
              </a:spcBef>
              <a:spcAft>
                <a:spcPts val="0"/>
              </a:spcAft>
              <a:defRPr/>
            </a:pPr>
            <a:r>
              <a:rPr lang="en-US" dirty="0"/>
              <a:t>	Strategic Plans/Guidance</a:t>
            </a:r>
          </a:p>
          <a:p>
            <a:pPr eaLnBrk="1" fontAlgn="auto" hangingPunct="1">
              <a:spcBef>
                <a:spcPct val="50000"/>
              </a:spcBef>
              <a:spcAft>
                <a:spcPts val="0"/>
              </a:spcAft>
              <a:defRPr/>
            </a:pPr>
            <a:r>
              <a:rPr lang="en-US" dirty="0"/>
              <a:t>	Operating guidance</a:t>
            </a:r>
          </a:p>
          <a:p>
            <a:pPr eaLnBrk="1" fontAlgn="auto" hangingPunct="1">
              <a:spcBef>
                <a:spcPct val="50000"/>
              </a:spcBef>
              <a:spcAft>
                <a:spcPts val="0"/>
              </a:spcAft>
              <a:defRPr/>
            </a:pPr>
            <a:r>
              <a:rPr lang="en-US" dirty="0"/>
              <a:t>	World and US economies</a:t>
            </a:r>
          </a:p>
          <a:p>
            <a:pPr eaLnBrk="1" fontAlgn="auto" hangingPunct="1">
              <a:spcBef>
                <a:spcPct val="50000"/>
              </a:spcBef>
              <a:spcAft>
                <a:spcPts val="0"/>
              </a:spcAft>
              <a:defRPr/>
            </a:pPr>
            <a:r>
              <a:rPr lang="en-US" dirty="0"/>
              <a:t>	Laws</a:t>
            </a:r>
          </a:p>
          <a:p>
            <a:pPr eaLnBrk="1" fontAlgn="auto" hangingPunct="1">
              <a:spcBef>
                <a:spcPct val="50000"/>
              </a:spcBef>
              <a:spcAft>
                <a:spcPts val="0"/>
              </a:spcAft>
              <a:defRPr/>
            </a:pPr>
            <a:r>
              <a:rPr lang="en-US" dirty="0"/>
              <a:t>	Currency changes (OCONUS)</a:t>
            </a:r>
          </a:p>
          <a:p>
            <a:pPr eaLnBrk="1" fontAlgn="auto" hangingPunct="1">
              <a:spcBef>
                <a:spcPct val="50000"/>
              </a:spcBef>
              <a:spcAft>
                <a:spcPts val="0"/>
              </a:spcAft>
              <a:defRPr/>
            </a:pPr>
            <a:r>
              <a:rPr lang="en-US" dirty="0"/>
              <a:t>	Weather</a:t>
            </a:r>
          </a:p>
          <a:p>
            <a:pPr eaLnBrk="1" fontAlgn="auto" hangingPunct="1">
              <a:spcBef>
                <a:spcPct val="50000"/>
              </a:spcBef>
              <a:spcAft>
                <a:spcPts val="0"/>
              </a:spcAft>
              <a:defRPr/>
            </a:pPr>
            <a:r>
              <a:rPr lang="en-US" dirty="0"/>
              <a:t>	Environment/sustainability</a:t>
            </a:r>
          </a:p>
          <a:p>
            <a:pPr marL="228943" indent="-228943" eaLnBrk="1" fontAlgn="auto" hangingPunct="1">
              <a:spcBef>
                <a:spcPct val="50000"/>
              </a:spcBef>
              <a:spcAft>
                <a:spcPts val="0"/>
              </a:spcAft>
              <a:buFontTx/>
              <a:buAutoNum type="arabicPeriod" startAt="4"/>
              <a:defRPr/>
            </a:pPr>
            <a:r>
              <a:rPr lang="en-US" dirty="0"/>
              <a:t>Forecast Performance</a:t>
            </a:r>
          </a:p>
          <a:p>
            <a:pPr marL="228943" indent="-228943" eaLnBrk="1" fontAlgn="auto" hangingPunct="1">
              <a:spcBef>
                <a:spcPct val="50000"/>
              </a:spcBef>
              <a:spcAft>
                <a:spcPts val="0"/>
              </a:spcAft>
              <a:defRPr/>
            </a:pPr>
            <a:r>
              <a:rPr lang="en-US" dirty="0"/>
              <a:t>		By event or program</a:t>
            </a:r>
          </a:p>
          <a:p>
            <a:pPr marL="228943" indent="-228943" eaLnBrk="1" fontAlgn="auto" hangingPunct="1">
              <a:spcBef>
                <a:spcPct val="50000"/>
              </a:spcBef>
              <a:spcAft>
                <a:spcPts val="0"/>
              </a:spcAft>
              <a:defRPr/>
            </a:pPr>
            <a:r>
              <a:rPr lang="en-US" dirty="0"/>
              <a:t>		Participation</a:t>
            </a:r>
          </a:p>
          <a:p>
            <a:pPr marL="228943" indent="-228943" eaLnBrk="1" fontAlgn="auto" hangingPunct="1">
              <a:spcBef>
                <a:spcPct val="50000"/>
              </a:spcBef>
              <a:spcAft>
                <a:spcPts val="0"/>
              </a:spcAft>
              <a:defRPr/>
            </a:pPr>
            <a:r>
              <a:rPr lang="en-US" dirty="0"/>
              <a:t>		? Should I be making a profit?</a:t>
            </a:r>
          </a:p>
          <a:p>
            <a:pPr marL="228943" indent="-228943" eaLnBrk="1" fontAlgn="auto" hangingPunct="1">
              <a:spcBef>
                <a:spcPct val="50000"/>
              </a:spcBef>
              <a:spcAft>
                <a:spcPts val="0"/>
              </a:spcAft>
              <a:defRPr/>
            </a:pPr>
            <a:r>
              <a:rPr lang="en-US" dirty="0"/>
              <a:t>		? Should I be applying break-even analysis?</a:t>
            </a:r>
          </a:p>
          <a:p>
            <a:pPr marL="228943" indent="-228943" eaLnBrk="1" fontAlgn="auto" hangingPunct="1">
              <a:spcBef>
                <a:spcPct val="50000"/>
              </a:spcBef>
              <a:spcAft>
                <a:spcPts val="0"/>
              </a:spcAft>
              <a:defRPr/>
            </a:pPr>
            <a:r>
              <a:rPr lang="en-US" dirty="0"/>
              <a:t>		</a:t>
            </a:r>
          </a:p>
          <a:p>
            <a:pPr marL="228943" indent="-228943" eaLnBrk="1" fontAlgn="auto" hangingPunct="1">
              <a:spcBef>
                <a:spcPct val="50000"/>
              </a:spcBef>
              <a:spcAft>
                <a:spcPts val="0"/>
              </a:spcAft>
              <a:buFontTx/>
              <a:buAutoNum type="arabicPeriod" startAt="5"/>
              <a:defRPr/>
            </a:pPr>
            <a:r>
              <a:rPr lang="en-US" dirty="0"/>
              <a:t>Review the “BIG PICTURE”</a:t>
            </a:r>
          </a:p>
          <a:p>
            <a:pPr marL="1144715" lvl="2" indent="-228943" eaLnBrk="1" fontAlgn="auto" hangingPunct="1">
              <a:spcBef>
                <a:spcPct val="50000"/>
              </a:spcBef>
              <a:spcAft>
                <a:spcPts val="0"/>
              </a:spcAft>
              <a:defRPr/>
            </a:pPr>
            <a:r>
              <a:rPr lang="en-US" dirty="0"/>
              <a:t>?Does my data make sense?</a:t>
            </a:r>
          </a:p>
          <a:p>
            <a:pPr marL="1144715" lvl="2" indent="-228943" eaLnBrk="1" fontAlgn="auto" hangingPunct="1">
              <a:spcBef>
                <a:spcPct val="50000"/>
              </a:spcBef>
              <a:spcAft>
                <a:spcPts val="0"/>
              </a:spcAft>
              <a:defRPr/>
            </a:pPr>
            <a:r>
              <a:rPr lang="en-US" dirty="0"/>
              <a:t>? Do my numbers and dollars appear reasonable?</a:t>
            </a:r>
          </a:p>
          <a:p>
            <a:pPr marL="1144715" lvl="2" indent="-228943" eaLnBrk="1" fontAlgn="auto" hangingPunct="1">
              <a:spcBef>
                <a:spcPct val="50000"/>
              </a:spcBef>
              <a:spcAft>
                <a:spcPts val="0"/>
              </a:spcAft>
              <a:defRPr/>
            </a:pPr>
            <a:r>
              <a:rPr lang="en-US" dirty="0"/>
              <a:t>? Am I providing my customers with the services they want?</a:t>
            </a:r>
          </a:p>
          <a:p>
            <a:pPr marL="1144715" lvl="2" indent="-228943" eaLnBrk="1" fontAlgn="auto" hangingPunct="1">
              <a:spcBef>
                <a:spcPct val="50000"/>
              </a:spcBef>
              <a:spcAft>
                <a:spcPts val="0"/>
              </a:spcAft>
              <a:defRPr/>
            </a:pPr>
            <a:r>
              <a:rPr lang="en-US" dirty="0"/>
              <a:t>? Am I providing my customers with the level of service(s) they want and deserve?</a:t>
            </a:r>
          </a:p>
          <a:p>
            <a:pPr marL="1144715" lvl="2" indent="-228943" eaLnBrk="1" fontAlgn="auto" hangingPunct="1">
              <a:spcBef>
                <a:spcPct val="50000"/>
              </a:spcBef>
              <a:spcAft>
                <a:spcPts val="0"/>
              </a:spcAft>
              <a:defRPr/>
            </a:pPr>
            <a:r>
              <a:rPr lang="en-US" dirty="0"/>
              <a:t>? Are my assumptions based on data and are they reasonable?</a:t>
            </a:r>
          </a:p>
          <a:p>
            <a:pPr marL="1144715" lvl="2" indent="-228943" eaLnBrk="1" fontAlgn="auto" hangingPunct="1">
              <a:spcBef>
                <a:spcPct val="50000"/>
              </a:spcBef>
              <a:spcAft>
                <a:spcPts val="0"/>
              </a:spcAft>
              <a:defRPr/>
            </a:pPr>
            <a:r>
              <a:rPr lang="en-US" dirty="0"/>
              <a:t>? Can I live up to my projections?</a:t>
            </a:r>
          </a:p>
          <a:p>
            <a:pPr marL="1144715" lvl="2" indent="-228943" eaLnBrk="1" fontAlgn="auto" hangingPunct="1">
              <a:spcBef>
                <a:spcPct val="50000"/>
              </a:spcBef>
              <a:spcAft>
                <a:spcPts val="0"/>
              </a:spcAft>
              <a:defRPr/>
            </a:pPr>
            <a:endParaRPr lang="en-US" dirty="0"/>
          </a:p>
          <a:p>
            <a:pPr marL="1144715" lvl="2" indent="-228943" eaLnBrk="1" fontAlgn="auto" hangingPunct="1">
              <a:spcBef>
                <a:spcPct val="50000"/>
              </a:spcBef>
              <a:spcAft>
                <a:spcPts val="0"/>
              </a:spcAft>
              <a:defRPr/>
            </a:pPr>
            <a:endParaRPr lang="en-US" dirty="0"/>
          </a:p>
          <a:p>
            <a:pPr eaLnBrk="1" fontAlgn="auto" hangingPunct="1">
              <a:spcBef>
                <a:spcPts val="0"/>
              </a:spcBef>
              <a:spcAft>
                <a:spcPts val="0"/>
              </a:spcAft>
              <a:defRPr/>
            </a:pPr>
            <a:endParaRPr lang="en-US"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283720E2-AD53-4806-A6FB-19B375CEDDFA}" type="slidenum">
              <a:rPr lang="en-US" altLang="en-US" smtClean="0">
                <a:latin typeface="Calibri" panose="020F0502020204030204" pitchFamily="34" charset="0"/>
              </a:rPr>
              <a:pPr fontAlgn="base">
                <a:spcBef>
                  <a:spcPct val="0"/>
                </a:spcBef>
                <a:spcAft>
                  <a:spcPct val="0"/>
                </a:spcAft>
              </a:pPr>
              <a:t>99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8909119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32500" lnSpcReduction="20000"/>
          </a:bodyPr>
          <a:lstStyle/>
          <a:p>
            <a:pPr eaLnBrk="1" fontAlgn="auto" hangingPunct="1">
              <a:spcBef>
                <a:spcPct val="50000"/>
              </a:spcBef>
              <a:spcAft>
                <a:spcPts val="0"/>
              </a:spcAft>
              <a:defRPr/>
            </a:pPr>
            <a:r>
              <a:rPr lang="en-US" dirty="0"/>
              <a:t>Five Steps to Preparing An AOB</a:t>
            </a:r>
          </a:p>
          <a:p>
            <a:pPr eaLnBrk="1" fontAlgn="auto" hangingPunct="1">
              <a:spcBef>
                <a:spcPct val="50000"/>
              </a:spcBef>
              <a:spcAft>
                <a:spcPts val="0"/>
              </a:spcAft>
              <a:defRPr/>
            </a:pPr>
            <a:endParaRPr lang="en-US" dirty="0"/>
          </a:p>
          <a:p>
            <a:pPr eaLnBrk="1" fontAlgn="auto" hangingPunct="1">
              <a:spcBef>
                <a:spcPct val="50000"/>
              </a:spcBef>
              <a:spcAft>
                <a:spcPts val="0"/>
              </a:spcAft>
              <a:defRPr/>
            </a:pPr>
            <a:r>
              <a:rPr lang="en-US" dirty="0"/>
              <a:t>1.  Compile Historical Data</a:t>
            </a:r>
          </a:p>
          <a:p>
            <a:pPr eaLnBrk="1" fontAlgn="auto" hangingPunct="1">
              <a:spcBef>
                <a:spcPct val="50000"/>
              </a:spcBef>
              <a:spcAft>
                <a:spcPts val="0"/>
              </a:spcAft>
              <a:defRPr/>
            </a:pPr>
            <a:r>
              <a:rPr lang="en-US" dirty="0"/>
              <a:t>	Calendars:  Activity, FMWR, Garrison, Local Economy, etc.</a:t>
            </a:r>
          </a:p>
          <a:p>
            <a:pPr eaLnBrk="1" fontAlgn="auto" hangingPunct="1">
              <a:spcBef>
                <a:spcPct val="50000"/>
              </a:spcBef>
              <a:spcAft>
                <a:spcPts val="0"/>
              </a:spcAft>
              <a:defRPr/>
            </a:pPr>
            <a:r>
              <a:rPr lang="en-US" dirty="0"/>
              <a:t>	Financial: Monthly Income Statements, DARs, Deposits, Variance Reports, etc.</a:t>
            </a:r>
          </a:p>
          <a:p>
            <a:pPr eaLnBrk="1" fontAlgn="auto" hangingPunct="1">
              <a:spcBef>
                <a:spcPct val="50000"/>
              </a:spcBef>
              <a:spcAft>
                <a:spcPts val="0"/>
              </a:spcAft>
              <a:defRPr/>
            </a:pPr>
            <a:r>
              <a:rPr lang="en-US" dirty="0"/>
              <a:t>	Non-Financial:  AARs, Marketing Plan, Participation #s, Customer Feedback, Command Changes, Competition, Lifestyle Trends, Regulation and regulation change </a:t>
            </a:r>
          </a:p>
          <a:p>
            <a:pPr eaLnBrk="1" fontAlgn="auto" hangingPunct="1">
              <a:spcBef>
                <a:spcPct val="50000"/>
              </a:spcBef>
              <a:spcAft>
                <a:spcPts val="0"/>
              </a:spcAft>
              <a:defRPr/>
            </a:pPr>
            <a:r>
              <a:rPr lang="en-US" dirty="0"/>
              <a:t>2.  Apply Trend Analysis</a:t>
            </a:r>
          </a:p>
          <a:p>
            <a:pPr eaLnBrk="1" fontAlgn="auto" hangingPunct="1">
              <a:spcBef>
                <a:spcPct val="50000"/>
              </a:spcBef>
              <a:spcAft>
                <a:spcPts val="0"/>
              </a:spcAft>
              <a:defRPr/>
            </a:pPr>
            <a:r>
              <a:rPr lang="en-US" dirty="0"/>
              <a:t>	5 Key Financial Trends </a:t>
            </a:r>
          </a:p>
          <a:p>
            <a:pPr eaLnBrk="1" fontAlgn="auto" hangingPunct="1">
              <a:spcBef>
                <a:spcPct val="50000"/>
              </a:spcBef>
              <a:spcAft>
                <a:spcPts val="0"/>
              </a:spcAft>
              <a:defRPr/>
            </a:pPr>
            <a:r>
              <a:rPr lang="en-US" dirty="0"/>
              <a:t>	?  How has my program performed over the last 3-5 yrs?</a:t>
            </a:r>
          </a:p>
          <a:p>
            <a:pPr eaLnBrk="1" fontAlgn="auto" hangingPunct="1">
              <a:spcBef>
                <a:spcPct val="50000"/>
              </a:spcBef>
              <a:spcAft>
                <a:spcPts val="0"/>
              </a:spcAft>
              <a:defRPr/>
            </a:pPr>
            <a:r>
              <a:rPr lang="en-US" dirty="0"/>
              <a:t>	?  Did I execute my program to budget last year?</a:t>
            </a:r>
          </a:p>
          <a:p>
            <a:pPr eaLnBrk="1" fontAlgn="auto" hangingPunct="1">
              <a:spcBef>
                <a:spcPct val="50000"/>
              </a:spcBef>
              <a:spcAft>
                <a:spcPts val="0"/>
              </a:spcAft>
              <a:defRPr/>
            </a:pPr>
            <a:r>
              <a:rPr lang="en-US" dirty="0"/>
              <a:t>	?  What months were better than others?</a:t>
            </a:r>
          </a:p>
          <a:p>
            <a:pPr eaLnBrk="1" fontAlgn="auto" hangingPunct="1">
              <a:spcBef>
                <a:spcPct val="50000"/>
              </a:spcBef>
              <a:spcAft>
                <a:spcPts val="0"/>
              </a:spcAft>
              <a:defRPr/>
            </a:pPr>
            <a:r>
              <a:rPr lang="en-US" dirty="0"/>
              <a:t>	?  What programs, activities, initiatives did better than others?</a:t>
            </a:r>
          </a:p>
          <a:p>
            <a:pPr eaLnBrk="1" fontAlgn="auto" hangingPunct="1">
              <a:spcBef>
                <a:spcPct val="50000"/>
              </a:spcBef>
              <a:spcAft>
                <a:spcPts val="0"/>
              </a:spcAft>
              <a:defRPr/>
            </a:pPr>
            <a:r>
              <a:rPr lang="en-US" dirty="0"/>
              <a:t>	?  Was participation up or down?</a:t>
            </a:r>
          </a:p>
          <a:p>
            <a:pPr eaLnBrk="1" fontAlgn="auto" hangingPunct="1">
              <a:spcBef>
                <a:spcPct val="50000"/>
              </a:spcBef>
              <a:spcAft>
                <a:spcPts val="0"/>
              </a:spcAft>
              <a:defRPr/>
            </a:pPr>
            <a:r>
              <a:rPr lang="en-US" dirty="0"/>
              <a:t>3.  Determine Factors that will impact Future</a:t>
            </a:r>
          </a:p>
          <a:p>
            <a:pPr eaLnBrk="1" fontAlgn="auto" hangingPunct="1">
              <a:spcBef>
                <a:spcPct val="50000"/>
              </a:spcBef>
              <a:spcAft>
                <a:spcPts val="0"/>
              </a:spcAft>
              <a:defRPr/>
            </a:pPr>
            <a:r>
              <a:rPr lang="en-US" dirty="0"/>
              <a:t>	Fluctuations in Income (UFM, funding targets, APF support)</a:t>
            </a:r>
          </a:p>
          <a:p>
            <a:pPr eaLnBrk="1" fontAlgn="auto" hangingPunct="1">
              <a:spcBef>
                <a:spcPct val="50000"/>
              </a:spcBef>
              <a:spcAft>
                <a:spcPts val="0"/>
              </a:spcAft>
              <a:defRPr/>
            </a:pPr>
            <a:r>
              <a:rPr lang="en-US" dirty="0"/>
              <a:t>	Budget reductions and revisions</a:t>
            </a:r>
          </a:p>
          <a:p>
            <a:pPr eaLnBrk="1" fontAlgn="auto" hangingPunct="1">
              <a:spcBef>
                <a:spcPct val="50000"/>
              </a:spcBef>
              <a:spcAft>
                <a:spcPts val="0"/>
              </a:spcAft>
              <a:defRPr/>
            </a:pPr>
            <a:r>
              <a:rPr lang="en-US" dirty="0"/>
              <a:t>	Funding cuts/efficiencies</a:t>
            </a:r>
          </a:p>
          <a:p>
            <a:pPr eaLnBrk="1" fontAlgn="auto" hangingPunct="1">
              <a:spcBef>
                <a:spcPct val="50000"/>
              </a:spcBef>
              <a:spcAft>
                <a:spcPts val="0"/>
              </a:spcAft>
              <a:defRPr/>
            </a:pPr>
            <a:r>
              <a:rPr lang="en-US" dirty="0"/>
              <a:t>	Government/Politics – drawdown or up?</a:t>
            </a:r>
          </a:p>
          <a:p>
            <a:pPr eaLnBrk="1" fontAlgn="auto" hangingPunct="1">
              <a:spcBef>
                <a:spcPct val="50000"/>
              </a:spcBef>
              <a:spcAft>
                <a:spcPts val="0"/>
              </a:spcAft>
              <a:defRPr/>
            </a:pPr>
            <a:r>
              <a:rPr lang="en-US" dirty="0"/>
              <a:t>	Policy changes</a:t>
            </a:r>
          </a:p>
          <a:p>
            <a:pPr eaLnBrk="1" fontAlgn="auto" hangingPunct="1">
              <a:spcBef>
                <a:spcPct val="50000"/>
              </a:spcBef>
              <a:spcAft>
                <a:spcPts val="0"/>
              </a:spcAft>
              <a:defRPr/>
            </a:pPr>
            <a:r>
              <a:rPr lang="en-US" dirty="0"/>
              <a:t>	Command changes</a:t>
            </a:r>
          </a:p>
          <a:p>
            <a:pPr eaLnBrk="1" fontAlgn="auto" hangingPunct="1">
              <a:spcBef>
                <a:spcPct val="50000"/>
              </a:spcBef>
              <a:spcAft>
                <a:spcPts val="0"/>
              </a:spcAft>
              <a:defRPr/>
            </a:pPr>
            <a:r>
              <a:rPr lang="en-US" dirty="0"/>
              <a:t>	Strategic Plans/Guidance</a:t>
            </a:r>
          </a:p>
          <a:p>
            <a:pPr eaLnBrk="1" fontAlgn="auto" hangingPunct="1">
              <a:spcBef>
                <a:spcPct val="50000"/>
              </a:spcBef>
              <a:spcAft>
                <a:spcPts val="0"/>
              </a:spcAft>
              <a:defRPr/>
            </a:pPr>
            <a:r>
              <a:rPr lang="en-US" dirty="0"/>
              <a:t>	Operating guidance</a:t>
            </a:r>
          </a:p>
          <a:p>
            <a:pPr eaLnBrk="1" fontAlgn="auto" hangingPunct="1">
              <a:spcBef>
                <a:spcPct val="50000"/>
              </a:spcBef>
              <a:spcAft>
                <a:spcPts val="0"/>
              </a:spcAft>
              <a:defRPr/>
            </a:pPr>
            <a:r>
              <a:rPr lang="en-US" dirty="0"/>
              <a:t>	World and US economies</a:t>
            </a:r>
          </a:p>
          <a:p>
            <a:pPr eaLnBrk="1" fontAlgn="auto" hangingPunct="1">
              <a:spcBef>
                <a:spcPct val="50000"/>
              </a:spcBef>
              <a:spcAft>
                <a:spcPts val="0"/>
              </a:spcAft>
              <a:defRPr/>
            </a:pPr>
            <a:r>
              <a:rPr lang="en-US" dirty="0"/>
              <a:t>	Laws</a:t>
            </a:r>
          </a:p>
          <a:p>
            <a:pPr eaLnBrk="1" fontAlgn="auto" hangingPunct="1">
              <a:spcBef>
                <a:spcPct val="50000"/>
              </a:spcBef>
              <a:spcAft>
                <a:spcPts val="0"/>
              </a:spcAft>
              <a:defRPr/>
            </a:pPr>
            <a:r>
              <a:rPr lang="en-US" dirty="0"/>
              <a:t>	Currency changes (OCONUS)</a:t>
            </a:r>
          </a:p>
          <a:p>
            <a:pPr eaLnBrk="1" fontAlgn="auto" hangingPunct="1">
              <a:spcBef>
                <a:spcPct val="50000"/>
              </a:spcBef>
              <a:spcAft>
                <a:spcPts val="0"/>
              </a:spcAft>
              <a:defRPr/>
            </a:pPr>
            <a:r>
              <a:rPr lang="en-US" dirty="0"/>
              <a:t>	Weather</a:t>
            </a:r>
          </a:p>
          <a:p>
            <a:pPr eaLnBrk="1" fontAlgn="auto" hangingPunct="1">
              <a:spcBef>
                <a:spcPct val="50000"/>
              </a:spcBef>
              <a:spcAft>
                <a:spcPts val="0"/>
              </a:spcAft>
              <a:defRPr/>
            </a:pPr>
            <a:r>
              <a:rPr lang="en-US" dirty="0"/>
              <a:t>	Environment/sustainability</a:t>
            </a:r>
          </a:p>
          <a:p>
            <a:pPr marL="228943" indent="-228943" eaLnBrk="1" fontAlgn="auto" hangingPunct="1">
              <a:spcBef>
                <a:spcPct val="50000"/>
              </a:spcBef>
              <a:spcAft>
                <a:spcPts val="0"/>
              </a:spcAft>
              <a:buFontTx/>
              <a:buAutoNum type="arabicPeriod" startAt="4"/>
              <a:defRPr/>
            </a:pPr>
            <a:r>
              <a:rPr lang="en-US" dirty="0"/>
              <a:t>Forecast Performance</a:t>
            </a:r>
          </a:p>
          <a:p>
            <a:pPr marL="228943" indent="-228943" eaLnBrk="1" fontAlgn="auto" hangingPunct="1">
              <a:spcBef>
                <a:spcPct val="50000"/>
              </a:spcBef>
              <a:spcAft>
                <a:spcPts val="0"/>
              </a:spcAft>
              <a:defRPr/>
            </a:pPr>
            <a:r>
              <a:rPr lang="en-US" dirty="0"/>
              <a:t>		By event or program</a:t>
            </a:r>
          </a:p>
          <a:p>
            <a:pPr marL="228943" indent="-228943" eaLnBrk="1" fontAlgn="auto" hangingPunct="1">
              <a:spcBef>
                <a:spcPct val="50000"/>
              </a:spcBef>
              <a:spcAft>
                <a:spcPts val="0"/>
              </a:spcAft>
              <a:defRPr/>
            </a:pPr>
            <a:r>
              <a:rPr lang="en-US" dirty="0"/>
              <a:t>		Participation</a:t>
            </a:r>
          </a:p>
          <a:p>
            <a:pPr marL="228943" indent="-228943" eaLnBrk="1" fontAlgn="auto" hangingPunct="1">
              <a:spcBef>
                <a:spcPct val="50000"/>
              </a:spcBef>
              <a:spcAft>
                <a:spcPts val="0"/>
              </a:spcAft>
              <a:defRPr/>
            </a:pPr>
            <a:r>
              <a:rPr lang="en-US" dirty="0"/>
              <a:t>		? Should I be making a profit?</a:t>
            </a:r>
          </a:p>
          <a:p>
            <a:pPr marL="228943" indent="-228943" eaLnBrk="1" fontAlgn="auto" hangingPunct="1">
              <a:spcBef>
                <a:spcPct val="50000"/>
              </a:spcBef>
              <a:spcAft>
                <a:spcPts val="0"/>
              </a:spcAft>
              <a:defRPr/>
            </a:pPr>
            <a:r>
              <a:rPr lang="en-US" dirty="0"/>
              <a:t>		? Should I be applying break-even analysis?</a:t>
            </a:r>
          </a:p>
          <a:p>
            <a:pPr marL="228943" indent="-228943" eaLnBrk="1" fontAlgn="auto" hangingPunct="1">
              <a:spcBef>
                <a:spcPct val="50000"/>
              </a:spcBef>
              <a:spcAft>
                <a:spcPts val="0"/>
              </a:spcAft>
              <a:defRPr/>
            </a:pPr>
            <a:r>
              <a:rPr lang="en-US" dirty="0"/>
              <a:t>		</a:t>
            </a:r>
          </a:p>
          <a:p>
            <a:pPr marL="228943" indent="-228943" eaLnBrk="1" fontAlgn="auto" hangingPunct="1">
              <a:spcBef>
                <a:spcPct val="50000"/>
              </a:spcBef>
              <a:spcAft>
                <a:spcPts val="0"/>
              </a:spcAft>
              <a:buFontTx/>
              <a:buAutoNum type="arabicPeriod" startAt="5"/>
              <a:defRPr/>
            </a:pPr>
            <a:r>
              <a:rPr lang="en-US" dirty="0"/>
              <a:t>Review the “BIG PICTURE”</a:t>
            </a:r>
          </a:p>
          <a:p>
            <a:pPr marL="1144715" lvl="2" indent="-228943" eaLnBrk="1" fontAlgn="auto" hangingPunct="1">
              <a:spcBef>
                <a:spcPct val="50000"/>
              </a:spcBef>
              <a:spcAft>
                <a:spcPts val="0"/>
              </a:spcAft>
              <a:defRPr/>
            </a:pPr>
            <a:r>
              <a:rPr lang="en-US" dirty="0"/>
              <a:t>?Does my data make sense?</a:t>
            </a:r>
          </a:p>
          <a:p>
            <a:pPr marL="1144715" lvl="2" indent="-228943" eaLnBrk="1" fontAlgn="auto" hangingPunct="1">
              <a:spcBef>
                <a:spcPct val="50000"/>
              </a:spcBef>
              <a:spcAft>
                <a:spcPts val="0"/>
              </a:spcAft>
              <a:defRPr/>
            </a:pPr>
            <a:r>
              <a:rPr lang="en-US" dirty="0"/>
              <a:t>? Do my numbers and dollars appear reasonable?</a:t>
            </a:r>
          </a:p>
          <a:p>
            <a:pPr marL="1144715" lvl="2" indent="-228943" eaLnBrk="1" fontAlgn="auto" hangingPunct="1">
              <a:spcBef>
                <a:spcPct val="50000"/>
              </a:spcBef>
              <a:spcAft>
                <a:spcPts val="0"/>
              </a:spcAft>
              <a:defRPr/>
            </a:pPr>
            <a:r>
              <a:rPr lang="en-US" dirty="0"/>
              <a:t>? Am I providing my customers with the services they want?</a:t>
            </a:r>
          </a:p>
          <a:p>
            <a:pPr marL="1144715" lvl="2" indent="-228943" eaLnBrk="1" fontAlgn="auto" hangingPunct="1">
              <a:spcBef>
                <a:spcPct val="50000"/>
              </a:spcBef>
              <a:spcAft>
                <a:spcPts val="0"/>
              </a:spcAft>
              <a:defRPr/>
            </a:pPr>
            <a:r>
              <a:rPr lang="en-US" dirty="0"/>
              <a:t>? Am I providing my customers with the level of service(s) they want and deserve?</a:t>
            </a:r>
          </a:p>
          <a:p>
            <a:pPr marL="1144715" lvl="2" indent="-228943" eaLnBrk="1" fontAlgn="auto" hangingPunct="1">
              <a:spcBef>
                <a:spcPct val="50000"/>
              </a:spcBef>
              <a:spcAft>
                <a:spcPts val="0"/>
              </a:spcAft>
              <a:defRPr/>
            </a:pPr>
            <a:r>
              <a:rPr lang="en-US" dirty="0"/>
              <a:t>? Are my assumptions based on data and are they reasonable?</a:t>
            </a:r>
          </a:p>
          <a:p>
            <a:pPr marL="1144715" lvl="2" indent="-228943" eaLnBrk="1" fontAlgn="auto" hangingPunct="1">
              <a:spcBef>
                <a:spcPct val="50000"/>
              </a:spcBef>
              <a:spcAft>
                <a:spcPts val="0"/>
              </a:spcAft>
              <a:defRPr/>
            </a:pPr>
            <a:r>
              <a:rPr lang="en-US" dirty="0"/>
              <a:t>? Can I live up to my projections?</a:t>
            </a:r>
          </a:p>
          <a:p>
            <a:pPr marL="1144715" lvl="2" indent="-228943" eaLnBrk="1" fontAlgn="auto" hangingPunct="1">
              <a:spcBef>
                <a:spcPct val="50000"/>
              </a:spcBef>
              <a:spcAft>
                <a:spcPts val="0"/>
              </a:spcAft>
              <a:defRPr/>
            </a:pPr>
            <a:endParaRPr lang="en-US" dirty="0"/>
          </a:p>
          <a:p>
            <a:pPr marL="1144715" lvl="2" indent="-228943" eaLnBrk="1" fontAlgn="auto" hangingPunct="1">
              <a:spcBef>
                <a:spcPct val="50000"/>
              </a:spcBef>
              <a:spcAft>
                <a:spcPts val="0"/>
              </a:spcAft>
              <a:defRPr/>
            </a:pPr>
            <a:endParaRPr lang="en-US" dirty="0"/>
          </a:p>
          <a:p>
            <a:pPr eaLnBrk="1" fontAlgn="auto" hangingPunct="1">
              <a:spcBef>
                <a:spcPts val="0"/>
              </a:spcBef>
              <a:spcAft>
                <a:spcPts val="0"/>
              </a:spcAft>
              <a:defRPr/>
            </a:pPr>
            <a:endParaRPr lang="en-US"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F0C62BD1-CC81-4EA1-9DC7-AE159A93F542}" type="slidenum">
              <a:rPr lang="en-US" altLang="en-US" smtClean="0">
                <a:latin typeface="Calibri" panose="020F0502020204030204" pitchFamily="34" charset="0"/>
              </a:rPr>
              <a:pPr fontAlgn="base">
                <a:spcBef>
                  <a:spcPct val="0"/>
                </a:spcBef>
                <a:spcAft>
                  <a:spcPct val="0"/>
                </a:spcAft>
              </a:pPr>
              <a:t>100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864204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0341530F-666C-412A-9D60-25AD19576493}" type="slidenum">
              <a:rPr lang="en-US" altLang="en-US" smtClean="0">
                <a:latin typeface="Calibri" panose="020F0502020204030204" pitchFamily="34" charset="0"/>
              </a:rPr>
              <a:pPr fontAlgn="base">
                <a:spcBef>
                  <a:spcPct val="0"/>
                </a:spcBef>
                <a:spcAft>
                  <a:spcPct val="0"/>
                </a:spcAft>
              </a:pPr>
              <a:t>103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53909438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BA31B80E-466D-436A-AAA9-C511A569854E}" type="slidenum">
              <a:rPr lang="en-US" altLang="en-US" smtClean="0">
                <a:latin typeface="Calibri" panose="020F0502020204030204" pitchFamily="34" charset="0"/>
              </a:rPr>
              <a:pPr fontAlgn="base">
                <a:spcBef>
                  <a:spcPct val="0"/>
                </a:spcBef>
                <a:spcAft>
                  <a:spcPct val="0"/>
                </a:spcAft>
              </a:pPr>
              <a:t>104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96974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9E216D-1127-4945-82D6-7B0AC4F51D39}" type="slidenum">
              <a:rPr lang="en-US" smtClean="0"/>
              <a:pPr>
                <a:defRPr/>
              </a:pPr>
              <a:t>17</a:t>
            </a:fld>
            <a:endParaRPr lang="en-US"/>
          </a:p>
        </p:txBody>
      </p:sp>
    </p:spTree>
    <p:extLst>
      <p:ext uri="{BB962C8B-B14F-4D97-AF65-F5344CB8AC3E}">
        <p14:creationId xmlns:p14="http://schemas.microsoft.com/office/powerpoint/2010/main" val="38398119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BA31B80E-466D-436A-AAA9-C511A569854E}" type="slidenum">
              <a:rPr lang="en-US" altLang="en-US" smtClean="0">
                <a:latin typeface="Calibri" panose="020F0502020204030204" pitchFamily="34" charset="0"/>
              </a:rPr>
              <a:pPr fontAlgn="base">
                <a:spcBef>
                  <a:spcPct val="0"/>
                </a:spcBef>
                <a:spcAft>
                  <a:spcPct val="0"/>
                </a:spcAft>
              </a:pPr>
              <a:t>105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67867897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A7473F6C-E40F-442F-8023-11DB49238B01}" type="slidenum">
              <a:rPr lang="en-US" altLang="en-US" smtClean="0">
                <a:latin typeface="Calibri" panose="020F0502020204030204" pitchFamily="34" charset="0"/>
              </a:rPr>
              <a:pPr fontAlgn="base">
                <a:spcBef>
                  <a:spcPct val="0"/>
                </a:spcBef>
                <a:spcAft>
                  <a:spcPct val="0"/>
                </a:spcAft>
              </a:pPr>
              <a:t>107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9374679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4064" indent="-286179">
              <a:defRPr>
                <a:solidFill>
                  <a:schemeClr val="tx1"/>
                </a:solidFill>
                <a:latin typeface="Palatino Linotype" panose="02040502050505030304" pitchFamily="18" charset="0"/>
              </a:defRPr>
            </a:lvl2pPr>
            <a:lvl3pPr marL="1144715" indent="-228943">
              <a:defRPr>
                <a:solidFill>
                  <a:schemeClr val="tx1"/>
                </a:solidFill>
                <a:latin typeface="Palatino Linotype" panose="02040502050505030304" pitchFamily="18" charset="0"/>
              </a:defRPr>
            </a:lvl3pPr>
            <a:lvl4pPr marL="1602600" indent="-228943">
              <a:defRPr>
                <a:solidFill>
                  <a:schemeClr val="tx1"/>
                </a:solidFill>
                <a:latin typeface="Palatino Linotype" panose="02040502050505030304" pitchFamily="18" charset="0"/>
              </a:defRPr>
            </a:lvl4pPr>
            <a:lvl5pPr marL="2060486" indent="-228943">
              <a:defRPr>
                <a:solidFill>
                  <a:schemeClr val="tx1"/>
                </a:solidFill>
                <a:latin typeface="Palatino Linotype" panose="02040502050505030304" pitchFamily="18" charset="0"/>
              </a:defRPr>
            </a:lvl5pPr>
            <a:lvl6pPr marL="2518372" indent="-228943" eaLnBrk="0" fontAlgn="base" hangingPunct="0">
              <a:spcBef>
                <a:spcPct val="0"/>
              </a:spcBef>
              <a:spcAft>
                <a:spcPct val="0"/>
              </a:spcAft>
              <a:defRPr>
                <a:solidFill>
                  <a:schemeClr val="tx1"/>
                </a:solidFill>
                <a:latin typeface="Palatino Linotype" panose="02040502050505030304" pitchFamily="18" charset="0"/>
              </a:defRPr>
            </a:lvl6pPr>
            <a:lvl7pPr marL="2976258" indent="-228943" eaLnBrk="0" fontAlgn="base" hangingPunct="0">
              <a:spcBef>
                <a:spcPct val="0"/>
              </a:spcBef>
              <a:spcAft>
                <a:spcPct val="0"/>
              </a:spcAft>
              <a:defRPr>
                <a:solidFill>
                  <a:schemeClr val="tx1"/>
                </a:solidFill>
                <a:latin typeface="Palatino Linotype" panose="02040502050505030304" pitchFamily="18" charset="0"/>
              </a:defRPr>
            </a:lvl7pPr>
            <a:lvl8pPr marL="3434144" indent="-228943" eaLnBrk="0" fontAlgn="base" hangingPunct="0">
              <a:spcBef>
                <a:spcPct val="0"/>
              </a:spcBef>
              <a:spcAft>
                <a:spcPct val="0"/>
              </a:spcAft>
              <a:defRPr>
                <a:solidFill>
                  <a:schemeClr val="tx1"/>
                </a:solidFill>
                <a:latin typeface="Palatino Linotype" panose="02040502050505030304" pitchFamily="18" charset="0"/>
              </a:defRPr>
            </a:lvl8pPr>
            <a:lvl9pPr marL="3892029" indent="-228943"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A7473F6C-E40F-442F-8023-11DB49238B01}" type="slidenum">
              <a:rPr lang="en-US" altLang="en-US" smtClean="0">
                <a:latin typeface="Calibri" panose="020F0502020204030204" pitchFamily="34" charset="0"/>
              </a:rPr>
              <a:pPr fontAlgn="base">
                <a:spcBef>
                  <a:spcPct val="0"/>
                </a:spcBef>
                <a:spcAft>
                  <a:spcPct val="0"/>
                </a:spcAft>
              </a:pPr>
              <a:t>108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24769569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25000" lnSpcReduction="20000"/>
          </a:bodyPr>
          <a:lstStyle/>
          <a:p>
            <a:pPr eaLnBrk="1" fontAlgn="auto" hangingPunct="1">
              <a:spcBef>
                <a:spcPts val="0"/>
              </a:spcBef>
              <a:spcAft>
                <a:spcPts val="0"/>
              </a:spcAft>
              <a:defRPr/>
            </a:pPr>
            <a:r>
              <a:rPr lang="en-US" b="1" dirty="0"/>
              <a:t>The 5-Year Plan</a:t>
            </a:r>
          </a:p>
          <a:p>
            <a:pPr eaLnBrk="1" fontAlgn="auto" hangingPunct="1">
              <a:spcBef>
                <a:spcPts val="0"/>
              </a:spcBef>
              <a:spcAft>
                <a:spcPts val="0"/>
              </a:spcAft>
              <a:defRPr/>
            </a:pPr>
            <a:r>
              <a:rPr lang="en-US" dirty="0"/>
              <a:t>The Army requires that each installation develop or revise its 5-year plan annually. As a part of this process, activity managers are required</a:t>
            </a:r>
          </a:p>
          <a:p>
            <a:pPr eaLnBrk="1" fontAlgn="auto" hangingPunct="1">
              <a:spcBef>
                <a:spcPts val="0"/>
              </a:spcBef>
              <a:spcAft>
                <a:spcPts val="0"/>
              </a:spcAft>
              <a:defRPr/>
            </a:pPr>
            <a:r>
              <a:rPr lang="en-US" dirty="0"/>
              <a:t>to do the same for their activities.</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Benefits of the 5-year plan include:</a:t>
            </a:r>
          </a:p>
          <a:p>
            <a:pPr eaLnBrk="1" fontAlgn="auto" hangingPunct="1">
              <a:spcBef>
                <a:spcPts val="0"/>
              </a:spcBef>
              <a:spcAft>
                <a:spcPts val="0"/>
              </a:spcAft>
              <a:defRPr/>
            </a:pPr>
            <a:r>
              <a:rPr lang="en-US" dirty="0"/>
              <a:t>1. Provides a balanced Family and MWR installation program.</a:t>
            </a:r>
          </a:p>
          <a:p>
            <a:pPr eaLnBrk="1" fontAlgn="auto" hangingPunct="1">
              <a:spcBef>
                <a:spcPts val="0"/>
              </a:spcBef>
              <a:spcAft>
                <a:spcPts val="0"/>
              </a:spcAft>
              <a:defRPr/>
            </a:pPr>
            <a:r>
              <a:rPr lang="en-US" dirty="0"/>
              <a:t>2. Ensures integration of Family and MWR activities.</a:t>
            </a:r>
          </a:p>
          <a:p>
            <a:pPr eaLnBrk="1" fontAlgn="auto" hangingPunct="1">
              <a:spcBef>
                <a:spcPts val="0"/>
              </a:spcBef>
              <a:spcAft>
                <a:spcPts val="0"/>
              </a:spcAft>
              <a:defRPr/>
            </a:pPr>
            <a:r>
              <a:rPr lang="en-US" dirty="0"/>
              <a:t>3. Prioritizes programs according to the significance of their contribution to readiness and retention.</a:t>
            </a:r>
          </a:p>
          <a:p>
            <a:pPr eaLnBrk="1" fontAlgn="auto" hangingPunct="1">
              <a:spcBef>
                <a:spcPts val="0"/>
              </a:spcBef>
              <a:spcAft>
                <a:spcPts val="0"/>
              </a:spcAft>
              <a:defRPr/>
            </a:pPr>
            <a:r>
              <a:rPr lang="en-US" dirty="0"/>
              <a:t>4. Meets the needs and desires of the community.</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How many of you developed or revised your 5-year plan with the FY13 Budget Submission?  If you’re not a program/activity manager, you can answer “yes” if you contributed to the process.  Green check for yes, red x for no.</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The 5-year plan includes both APF and NAF revenues and expenses. It must be prepared in accordance with the</a:t>
            </a:r>
          </a:p>
          <a:p>
            <a:pPr eaLnBrk="1" fontAlgn="auto" hangingPunct="1">
              <a:spcBef>
                <a:spcPts val="0"/>
              </a:spcBef>
              <a:spcAft>
                <a:spcPts val="0"/>
              </a:spcAft>
              <a:defRPr/>
            </a:pPr>
            <a:r>
              <a:rPr lang="en-US" dirty="0"/>
              <a:t>guidance in </a:t>
            </a:r>
            <a:r>
              <a:rPr lang="en-US" i="1" dirty="0"/>
              <a:t>AR 215-1, as well as current fiscal year (FY) budget guidance.</a:t>
            </a:r>
          </a:p>
          <a:p>
            <a:pPr eaLnBrk="1" fontAlgn="auto" hangingPunct="1">
              <a:spcBef>
                <a:spcPts val="0"/>
              </a:spcBef>
              <a:spcAft>
                <a:spcPts val="0"/>
              </a:spcAft>
              <a:defRPr/>
            </a:pPr>
            <a:endParaRPr lang="en-US" i="1" dirty="0"/>
          </a:p>
          <a:p>
            <a:pPr eaLnBrk="1" fontAlgn="auto" hangingPunct="1">
              <a:spcBef>
                <a:spcPts val="0"/>
              </a:spcBef>
              <a:spcAft>
                <a:spcPts val="0"/>
              </a:spcAft>
              <a:defRPr/>
            </a:pPr>
            <a:r>
              <a:rPr lang="en-US" dirty="0"/>
              <a:t>Chapter 15</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Morale, welfare, and recreation Planning and Programming</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Section I</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Installation Morale, Welfare, and Recreation 5–Year Plan</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15–1. Overview</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The basis for garrison MWR planning is the MWR 5-year plan. Updated annually, it is the management tool for</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justifying program elements and using resources. The 5-year plan documents—</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a. Changes needed, as determined by market research, projected funding capability, and assessment of program</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alternatives.</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b. Priorities established in the assessment process and actions needed to meet requirements.</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c. Confirmation that the DOD required revalidation of NAFIs and MWR operations complies with chapter 3.</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15–2. Guidelines</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At a minimum, plans will integrate results of—</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a. Comprehensive review. This includes an annual comprehensive review and consideration of all planning documents</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related to MWR operations.</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b. Annual MWR needs assessment. If used, attitude and opinion surveys will be conducted in accordance with AR</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600–46 and will include—</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(1) Patron demographics: distribution of eligible population by grade, sex, age, marital status, and Family members</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of active duty military population with percentage residing on post; retired and RC service members and full-time</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DOD civilian employees residing in the local community; and other eligible patrons.</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(2) Unique considerations: availability of similar private and public sector services; population life-style traits</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(interests, use of spare time, opinions); environmental, force protection, and geographical factors that may impact</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decisions.</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(3) American lifestyle trends: regional, national, and industry data, program-specific forecasts, general market</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p r o j e c t </a:t>
            </a:r>
            <a:r>
              <a:rPr lang="en-US" dirty="0" err="1"/>
              <a:t>i</a:t>
            </a:r>
            <a:r>
              <a:rPr lang="en-US" dirty="0"/>
              <a:t> o n s f o r p u r c h a s </a:t>
            </a:r>
            <a:r>
              <a:rPr lang="en-US" dirty="0" err="1"/>
              <a:t>i</a:t>
            </a:r>
            <a:r>
              <a:rPr lang="en-US" dirty="0"/>
              <a:t> n g , l e </a:t>
            </a:r>
            <a:r>
              <a:rPr lang="en-US" dirty="0" err="1"/>
              <a:t>i</a:t>
            </a:r>
            <a:r>
              <a:rPr lang="en-US" dirty="0"/>
              <a:t> s u r e t </a:t>
            </a:r>
            <a:r>
              <a:rPr lang="en-US" dirty="0" err="1"/>
              <a:t>i</a:t>
            </a:r>
            <a:r>
              <a:rPr lang="en-US" dirty="0"/>
              <a:t> m e p a t </a:t>
            </a:r>
            <a:r>
              <a:rPr lang="en-US" dirty="0" err="1"/>
              <a:t>t</a:t>
            </a:r>
            <a:r>
              <a:rPr lang="en-US" dirty="0"/>
              <a:t> e r n s b y a g e g r o u p , a n d p r e d </a:t>
            </a:r>
            <a:r>
              <a:rPr lang="en-US" dirty="0" err="1"/>
              <a:t>i</a:t>
            </a:r>
            <a:r>
              <a:rPr lang="en-US" dirty="0"/>
              <a:t> c t e d c h a n g e s </a:t>
            </a:r>
            <a:r>
              <a:rPr lang="en-US" dirty="0" err="1"/>
              <a:t>i</a:t>
            </a:r>
            <a:r>
              <a:rPr lang="en-US" dirty="0"/>
              <a:t> n A m e r </a:t>
            </a:r>
            <a:r>
              <a:rPr lang="en-US" dirty="0" err="1"/>
              <a:t>i</a:t>
            </a:r>
            <a:r>
              <a:rPr lang="en-US" dirty="0"/>
              <a:t> c a n F a m </a:t>
            </a:r>
            <a:r>
              <a:rPr lang="en-US" dirty="0" err="1"/>
              <a:t>i</a:t>
            </a:r>
            <a:r>
              <a:rPr lang="en-US" dirty="0"/>
              <a:t> l y</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demographics.</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(4) Alternatives: identification of potential program or facility realignments, to include elimination, expansion,</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replacement, consolidation, or integration, and potential nontraditional methods for delivering services. In addition to</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reviewing availability of private and public sector services, contractor services will be investigated, considered, and</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used when appropriate.</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c. Priorities: community conditions and projections and the needs of services will be the evaluative basis for</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determining priorities (not the availability of resources). Program elements will be prioritized in a continuum, ranging</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from those that are given top priority to those that add variety to the overall program. A program’s impact on military</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readiness requirements and the physical and emotional needs of Soldiers will distinguish it for higher priority</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placement. Because priorities are garrison unique, garrisons may not have every authorized MWR program.</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d. Financial management strategies: APF and NAF resourcing and local pricing necessary to satisfy current commitments</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and out-year priorities established in the planning process are delineated by fiscal year, funding source, and</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application of funds. Use of APF and NAF will be justified. Funding will be integrated into the POM requirement.</a:t>
            </a:r>
          </a:p>
          <a:p>
            <a:pPr eaLnBrk="1" fontAlgn="auto" hangingPunct="1">
              <a:spcBef>
                <a:spcPts val="0"/>
              </a:spcBef>
              <a:spcAft>
                <a:spcPts val="0"/>
              </a:spcAft>
              <a:defRPr/>
            </a:pPr>
            <a:endParaRPr 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40F6928E-9A64-4FD3-AA59-C3130806399A}" type="slidenum">
              <a:rPr lang="en-US" altLang="en-US" smtClean="0">
                <a:latin typeface="Calibri" panose="020F0502020204030204" pitchFamily="34" charset="0"/>
              </a:rPr>
              <a:pPr fontAlgn="base">
                <a:spcBef>
                  <a:spcPct val="0"/>
                </a:spcBef>
                <a:spcAft>
                  <a:spcPct val="0"/>
                </a:spcAft>
              </a:pPr>
              <a:t>111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5616876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25000" lnSpcReduction="20000"/>
          </a:bodyPr>
          <a:lstStyle/>
          <a:p>
            <a:pPr eaLnBrk="1" fontAlgn="auto" hangingPunct="1">
              <a:spcBef>
                <a:spcPts val="0"/>
              </a:spcBef>
              <a:spcAft>
                <a:spcPts val="0"/>
              </a:spcAft>
              <a:defRPr/>
            </a:pPr>
            <a:r>
              <a:rPr lang="en-US" dirty="0"/>
              <a:t>Next slide</a:t>
            </a:r>
          </a:p>
          <a:p>
            <a:pPr eaLnBrk="1" fontAlgn="auto" hangingPunct="1">
              <a:spcBef>
                <a:spcPts val="0"/>
              </a:spcBef>
              <a:spcAft>
                <a:spcPts val="0"/>
              </a:spcAft>
              <a:defRPr/>
            </a:pPr>
            <a:r>
              <a:rPr lang="en-US" dirty="0"/>
              <a:t>The 5-year plan includes both APF and NAF revenues and expenses. </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It must be prepared in accordance with the guidance in </a:t>
            </a:r>
            <a:r>
              <a:rPr lang="en-US" i="1" dirty="0"/>
              <a:t>AR 215-1 (sections 15-1 and 15-2), as well as current fiscal year (FY) budget guidance. (Army MWR website)</a:t>
            </a:r>
          </a:p>
          <a:p>
            <a:pPr eaLnBrk="1" fontAlgn="auto" hangingPunct="1">
              <a:spcBef>
                <a:spcPts val="0"/>
              </a:spcBef>
              <a:spcAft>
                <a:spcPts val="0"/>
              </a:spcAft>
              <a:defRPr/>
            </a:pPr>
            <a:endParaRPr lang="en-US" i="1" dirty="0"/>
          </a:p>
          <a:p>
            <a:pPr eaLnBrk="1" fontAlgn="auto" hangingPunct="1">
              <a:spcBef>
                <a:spcPts val="0"/>
              </a:spcBef>
              <a:spcAft>
                <a:spcPts val="0"/>
              </a:spcAft>
              <a:defRPr/>
            </a:pPr>
            <a:r>
              <a:rPr lang="en-US" dirty="0"/>
              <a:t>Chapter 15</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Morale, welfare, and recreation Planning and Programming</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Section I</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Installation Morale, Welfare, and Recreation 5–Year Plan</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15–1. Overview</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The basis for garrison MWR planning is the MWR 5-year plan. Updated annually, it is the management tool for</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justifying program elements and using resources. The 5-year plan documents—</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a. Changes needed, as determined by market research, projected funding capability, and assessment of program</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alternatives.</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b. Priorities established in the assessment process and actions needed to meet requirements.</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c. Confirmation that the DOD required revalidation of NAFIs and MWR operations complies with chapter 3.</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15–2. Guidelines</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At a minimum, plans will integrate results of—</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a. Comprehensive review. This includes an annual comprehensive review and consideration of all planning documents</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related to MWR operations.</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b. Annual MWR needs assessment. If used, attitude and opinion surveys will be conducted in accordance with AR</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600–46 and will include—</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(1) Patron demographics: distribution of eligible population by grade, sex, age, marital status, and Family members</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of active duty military population with percentage residing on post; retired and RC service members and full-time</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DOD civilian employees residing in the local community; and other eligible patrons.</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(2) Unique considerations: availability of similar private and public sector services; population life-style traits</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(interests, use of spare time, opinions); environmental, force protection, and geographical factors that may impact</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decisions.</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(3) American lifestyle trends: regional, national, and industry data, program-specific forecasts, general market</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p r o j e c t </a:t>
            </a:r>
            <a:r>
              <a:rPr lang="en-US" dirty="0" err="1"/>
              <a:t>i</a:t>
            </a:r>
            <a:r>
              <a:rPr lang="en-US" dirty="0"/>
              <a:t> o n s f o r p u r c h a s </a:t>
            </a:r>
            <a:r>
              <a:rPr lang="en-US" dirty="0" err="1"/>
              <a:t>i</a:t>
            </a:r>
            <a:r>
              <a:rPr lang="en-US" dirty="0"/>
              <a:t> n g , l e </a:t>
            </a:r>
            <a:r>
              <a:rPr lang="en-US" dirty="0" err="1"/>
              <a:t>i</a:t>
            </a:r>
            <a:r>
              <a:rPr lang="en-US" dirty="0"/>
              <a:t> s u r e t </a:t>
            </a:r>
            <a:r>
              <a:rPr lang="en-US" dirty="0" err="1"/>
              <a:t>i</a:t>
            </a:r>
            <a:r>
              <a:rPr lang="en-US" dirty="0"/>
              <a:t> m e p a t </a:t>
            </a:r>
            <a:r>
              <a:rPr lang="en-US" dirty="0" err="1"/>
              <a:t>t</a:t>
            </a:r>
            <a:r>
              <a:rPr lang="en-US" dirty="0"/>
              <a:t> e r n s b y a g e g r o u p , a n d p r e d </a:t>
            </a:r>
            <a:r>
              <a:rPr lang="en-US" dirty="0" err="1"/>
              <a:t>i</a:t>
            </a:r>
            <a:r>
              <a:rPr lang="en-US" dirty="0"/>
              <a:t> c t e d c h a n g e s </a:t>
            </a:r>
            <a:r>
              <a:rPr lang="en-US" dirty="0" err="1"/>
              <a:t>i</a:t>
            </a:r>
            <a:r>
              <a:rPr lang="en-US" dirty="0"/>
              <a:t> n A m e r </a:t>
            </a:r>
            <a:r>
              <a:rPr lang="en-US" dirty="0" err="1"/>
              <a:t>i</a:t>
            </a:r>
            <a:r>
              <a:rPr lang="en-US" dirty="0"/>
              <a:t> c a n F a m </a:t>
            </a:r>
            <a:r>
              <a:rPr lang="en-US" dirty="0" err="1"/>
              <a:t>i</a:t>
            </a:r>
            <a:r>
              <a:rPr lang="en-US" dirty="0"/>
              <a:t> l y</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demographics.</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(4) Alternatives: identification of potential program or facility realignments, to include elimination, expansion,</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replacement, consolidation, or integration, and potential nontraditional methods for delivering services. In addition to</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reviewing availability of private and public sector services, contractor services will be investigated, considered, and</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used when appropriate.</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c. Priorities: community conditions and projections and the needs of services will be the evaluative basis for</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determining priorities (not the availability of resources). Program elements will be prioritized in a continuum, ranging</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from those that are given top priority to those that add variety to the overall program. A program’s impact on military</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readiness requirements and the physical and emotional needs of Soldiers will distinguish it for higher priority</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placement. Because priorities are garrison unique, garrisons may not have every authorized MWR program.</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d. Financial management strategies: APF and NAF resourcing and local pricing necessary to satisfy current commitments</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and out-year priorities established in the planning process are delineated by fiscal year, funding source, and</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application of funds. Use of APF and NAF will be justified. Funding will be integrated into the POM requirement.</a:t>
            </a:r>
          </a:p>
          <a:p>
            <a:pPr eaLnBrk="1" fontAlgn="auto" hangingPunct="1">
              <a:spcBef>
                <a:spcPts val="0"/>
              </a:spcBef>
              <a:spcAft>
                <a:spcPts val="0"/>
              </a:spcAft>
              <a:defRPr/>
            </a:pPr>
            <a:endParaRPr 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B663404C-ED09-4735-8BE8-B5657F889EC6}" type="slidenum">
              <a:rPr lang="en-US" altLang="en-US" smtClean="0">
                <a:latin typeface="Calibri" panose="020F0502020204030204" pitchFamily="34" charset="0"/>
              </a:rPr>
              <a:pPr fontAlgn="base">
                <a:spcBef>
                  <a:spcPct val="0"/>
                </a:spcBef>
                <a:spcAft>
                  <a:spcPct val="0"/>
                </a:spcAft>
              </a:pPr>
              <a:t>112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56291027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According to AR 215-1, the 5-year plan is a management tool for justifying program elements and using resources. </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The 5-year plan documents—</a:t>
            </a:r>
          </a:p>
          <a:p>
            <a:pPr eaLnBrk="1" fontAlgn="auto" hangingPunct="1">
              <a:spcBef>
                <a:spcPts val="0"/>
              </a:spcBef>
              <a:spcAft>
                <a:spcPts val="0"/>
              </a:spcAft>
              <a:defRPr/>
            </a:pPr>
            <a:r>
              <a:rPr lang="en-US" dirty="0"/>
              <a:t> a. Changes needed (as determined by market research), projected funding capability, and assessment of program</a:t>
            </a:r>
          </a:p>
          <a:p>
            <a:pPr eaLnBrk="1" fontAlgn="auto" hangingPunct="1">
              <a:spcBef>
                <a:spcPts val="0"/>
              </a:spcBef>
              <a:spcAft>
                <a:spcPts val="0"/>
              </a:spcAft>
              <a:defRPr/>
            </a:pPr>
            <a:r>
              <a:rPr lang="en-US" dirty="0"/>
              <a:t> alternatives.</a:t>
            </a:r>
          </a:p>
          <a:p>
            <a:pPr eaLnBrk="1" fontAlgn="auto" hangingPunct="1">
              <a:spcBef>
                <a:spcPts val="0"/>
              </a:spcBef>
              <a:spcAft>
                <a:spcPts val="0"/>
              </a:spcAft>
              <a:defRPr/>
            </a:pPr>
            <a:r>
              <a:rPr lang="en-US" dirty="0"/>
              <a:t> b. Priorities  are established in the assessment process and the actions needed to meet requirements.</a:t>
            </a:r>
          </a:p>
          <a:p>
            <a:pPr eaLnBrk="1" fontAlgn="auto" hangingPunct="1">
              <a:spcBef>
                <a:spcPts val="0"/>
              </a:spcBef>
              <a:spcAft>
                <a:spcPts val="0"/>
              </a:spcAft>
              <a:defRPr/>
            </a:pPr>
            <a:r>
              <a:rPr lang="en-US" dirty="0"/>
              <a:t> c. Lastly, it confirms the DOD required revalidation of NAFIs and MWR operations.</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15–2. Guidelines</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At a minimum, plans will integrate results of—</a:t>
            </a:r>
          </a:p>
          <a:p>
            <a:pPr eaLnBrk="1" fontAlgn="auto" hangingPunct="1">
              <a:spcBef>
                <a:spcPts val="0"/>
              </a:spcBef>
              <a:spcAft>
                <a:spcPts val="0"/>
              </a:spcAft>
              <a:defRPr/>
            </a:pPr>
            <a:r>
              <a:rPr lang="en-US" dirty="0"/>
              <a:t> a. Comprehensive review(s). This includes an annual review and consideration of all planning documents related to MWR operations.</a:t>
            </a:r>
          </a:p>
          <a:p>
            <a:pPr eaLnBrk="1" fontAlgn="auto" hangingPunct="1">
              <a:spcBef>
                <a:spcPts val="0"/>
              </a:spcBef>
              <a:spcAft>
                <a:spcPts val="0"/>
              </a:spcAft>
              <a:defRPr/>
            </a:pPr>
            <a:r>
              <a:rPr lang="en-US" dirty="0"/>
              <a:t> b. An annual MWR needs assessment(s)that includes—</a:t>
            </a:r>
          </a:p>
          <a:p>
            <a:pPr eaLnBrk="1" fontAlgn="auto" hangingPunct="1">
              <a:spcBef>
                <a:spcPts val="0"/>
              </a:spcBef>
              <a:spcAft>
                <a:spcPts val="0"/>
              </a:spcAft>
              <a:defRPr/>
            </a:pPr>
            <a:r>
              <a:rPr lang="en-US" dirty="0"/>
              <a:t> (1) Patron demographics with a distribution of eligible population by grade, sex, age, marital status, and Family members of active duty military population with percentage residing on post; retired and RC service members and full-time DOD civilian employees residing in the local community; and other eligible patrons.</a:t>
            </a:r>
          </a:p>
          <a:p>
            <a:pPr eaLnBrk="1" fontAlgn="auto" hangingPunct="1">
              <a:spcBef>
                <a:spcPts val="0"/>
              </a:spcBef>
              <a:spcAft>
                <a:spcPts val="0"/>
              </a:spcAft>
              <a:defRPr/>
            </a:pPr>
            <a:r>
              <a:rPr lang="en-US" dirty="0"/>
              <a:t> (2) Unique considerations: availability of similar private and public sector services; population life-style traits (interests, use of spare time, opinions); environmental, force protection, and geographical factors that may impact decisions.</a:t>
            </a:r>
          </a:p>
          <a:p>
            <a:pPr eaLnBrk="1" fontAlgn="auto" hangingPunct="1">
              <a:spcBef>
                <a:spcPts val="0"/>
              </a:spcBef>
              <a:spcAft>
                <a:spcPts val="0"/>
              </a:spcAft>
              <a:defRPr/>
            </a:pPr>
            <a:r>
              <a:rPr lang="en-US" dirty="0"/>
              <a:t> (3) American lifestyle trends: regional, national, and industry data, program-specific forecasts, general market projections for purchasing, leisure time patterns by age group, and predicted changes in the American Family demographic. </a:t>
            </a:r>
          </a:p>
          <a:p>
            <a:pPr eaLnBrk="1" fontAlgn="auto" hangingPunct="1">
              <a:spcBef>
                <a:spcPts val="0"/>
              </a:spcBef>
              <a:spcAft>
                <a:spcPts val="0"/>
              </a:spcAft>
              <a:defRPr/>
            </a:pPr>
            <a:r>
              <a:rPr lang="en-US" dirty="0"/>
              <a:t>(4) Alternatives: identification of potential program or facility realignments, to include elimination, expansion, replacement, consolidation, or integration, and potential nontraditional methods for delivering services. In addition to reviewing availability of private and public sector services, contractor services will be investigated, considered, and used when appropriate.</a:t>
            </a:r>
          </a:p>
          <a:p>
            <a:pPr eaLnBrk="1" fontAlgn="auto" hangingPunct="1">
              <a:spcBef>
                <a:spcPts val="0"/>
              </a:spcBef>
              <a:spcAft>
                <a:spcPts val="0"/>
              </a:spcAft>
              <a:defRPr/>
            </a:pPr>
            <a:r>
              <a:rPr lang="en-US" dirty="0"/>
              <a:t> c. Priorities: community conditions and projections and the needs of services will be the evaluative basis for determining priorities (not the availability of resources). Program elements will be prioritized in a continuum, ranging from those that are given top priority to those that add variety to the overall program. A program’s impact on military readiness requirements and the physical and emotional needs of Soldiers will distinguish it for higher priority placement. Because priorities are garrison unique, garrisons may not have every authorized MWR program.</a:t>
            </a:r>
          </a:p>
          <a:p>
            <a:pPr eaLnBrk="1" fontAlgn="auto" hangingPunct="1">
              <a:spcBef>
                <a:spcPts val="0"/>
              </a:spcBef>
              <a:spcAft>
                <a:spcPts val="0"/>
              </a:spcAft>
              <a:defRPr/>
            </a:pPr>
            <a:r>
              <a:rPr lang="en-US" dirty="0"/>
              <a:t> d. Financial management strategies: APF and NAF resourcing and local pricing necessary to satisfy current commitments and out-year priorities established in the planning process are delineated by fiscal year, funding source, and application of funds. Use of APF and NAF will be justified. Funding will be integrated into the POM requirement.</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SAY:  Sounds a lot like the AOB process…</a:t>
            </a:r>
          </a:p>
          <a:p>
            <a:pPr eaLnBrk="1" fontAlgn="auto" hangingPunct="1">
              <a:spcBef>
                <a:spcPts val="0"/>
              </a:spcBef>
              <a:spcAft>
                <a:spcPts val="0"/>
              </a:spcAft>
              <a:defRPr/>
            </a:pPr>
            <a:endParaRPr 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686FBA02-FF06-4C5F-A255-B50DCE15F5B5}" type="slidenum">
              <a:rPr lang="en-US" altLang="en-US" smtClean="0">
                <a:latin typeface="Calibri" panose="020F0502020204030204" pitchFamily="34" charset="0"/>
              </a:rPr>
              <a:pPr fontAlgn="base">
                <a:spcBef>
                  <a:spcPct val="0"/>
                </a:spcBef>
                <a:spcAft>
                  <a:spcPct val="0"/>
                </a:spcAft>
              </a:pPr>
              <a:t>113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85619572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Remember to consider any </a:t>
            </a:r>
            <a:r>
              <a:rPr lang="en-US" altLang="en-US" i="1" smtClean="0"/>
              <a:t>current fiscal year (FY) budget guidance. (Army MWR website)</a:t>
            </a:r>
          </a:p>
          <a:p>
            <a:pPr eaLnBrk="1" hangingPunct="1">
              <a:spcBef>
                <a:spcPct val="0"/>
              </a:spcBef>
            </a:pPr>
            <a:endParaRPr lang="en-US" altLang="en-US" i="1" smtClean="0"/>
          </a:p>
          <a:p>
            <a:pPr eaLnBrk="1" hangingPunct="1">
              <a:spcBef>
                <a:spcPct val="0"/>
              </a:spcBef>
            </a:pPr>
            <a:r>
              <a:rPr lang="en-US" altLang="en-US" smtClean="0"/>
              <a:t>SAY:  Did anyone find anything worth noting in the FY13 Budget Guidance related to changes in the 5 yr Program Requirements?</a:t>
            </a:r>
          </a:p>
          <a:p>
            <a:pPr eaLnBrk="1" hangingPunct="1">
              <a:spcBef>
                <a:spcPct val="0"/>
              </a:spcBef>
            </a:pPr>
            <a:endParaRPr lang="en-US" altLang="en-US" smtClean="0"/>
          </a:p>
          <a:p>
            <a:pPr eaLnBrk="1" hangingPunct="1">
              <a:spcBef>
                <a:spcPct val="0"/>
              </a:spcBef>
            </a:pPr>
            <a:r>
              <a:rPr lang="en-US" altLang="en-US" smtClean="0"/>
              <a:t>Raise your hand if you did and would like to share.  Green check if you’re ready to move on.</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93388922-1758-4AD0-8129-1A4C5E2BCC83}" type="slidenum">
              <a:rPr lang="en-US" altLang="en-US" smtClean="0">
                <a:latin typeface="Calibri" panose="020F0502020204030204" pitchFamily="34" charset="0"/>
              </a:rPr>
              <a:pPr fontAlgn="base">
                <a:spcBef>
                  <a:spcPct val="0"/>
                </a:spcBef>
                <a:spcAft>
                  <a:spcPct val="0"/>
                </a:spcAft>
              </a:pPr>
              <a:t>114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81634041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Let’s go ahead and wrap Session 4 up!</a:t>
            </a:r>
          </a:p>
          <a:p>
            <a:pPr eaLnBrk="1" hangingPunct="1">
              <a:spcBef>
                <a:spcPct val="0"/>
              </a:spcBef>
            </a:pPr>
            <a:endParaRPr lang="en-US" altLang="en-US" dirty="0" smtClean="0"/>
          </a:p>
          <a:p>
            <a:pPr eaLnBrk="1" hangingPunct="1">
              <a:spcBef>
                <a:spcPct val="0"/>
              </a:spcBef>
            </a:pPr>
            <a:r>
              <a:rPr lang="en-US" altLang="en-US" dirty="0" smtClean="0"/>
              <a:t>In this process that we’ve been talking about for a few weeks now – Identify, Investigate, Formulate, and Awareness -------(pause)-----the Manager sits at the heart of it.</a:t>
            </a:r>
          </a:p>
          <a:p>
            <a:pPr eaLnBrk="1" hangingPunct="1">
              <a:spcBef>
                <a:spcPct val="0"/>
              </a:spcBef>
            </a:pPr>
            <a:endParaRPr lang="en-US" altLang="en-US" dirty="0" smtClean="0"/>
          </a:p>
          <a:p>
            <a:pPr eaLnBrk="1" hangingPunct="1">
              <a:spcBef>
                <a:spcPct val="0"/>
              </a:spcBef>
            </a:pPr>
            <a:r>
              <a:rPr lang="en-US" altLang="en-US" dirty="0" smtClean="0"/>
              <a:t>Today’s module dealt mostly with Formulate and Awareness.</a:t>
            </a:r>
          </a:p>
          <a:p>
            <a:pPr eaLnBrk="1" hangingPunct="1">
              <a:spcBef>
                <a:spcPct val="0"/>
              </a:spcBef>
            </a:pPr>
            <a:endParaRPr lang="en-US" altLang="en-US" dirty="0" smtClean="0"/>
          </a:p>
          <a:p>
            <a:pPr eaLnBrk="1" hangingPunct="1">
              <a:spcBef>
                <a:spcPct val="0"/>
              </a:spcBef>
            </a:pPr>
            <a:r>
              <a:rPr lang="en-US" altLang="en-US" dirty="0" smtClean="0"/>
              <a:t>Does everyone see how one thing moves into the other with regard to the process and how the manager is in the middle of all of it?</a:t>
            </a:r>
          </a:p>
          <a:p>
            <a:pPr eaLnBrk="1" hangingPunct="1">
              <a:spcBef>
                <a:spcPct val="0"/>
              </a:spcBef>
            </a:pPr>
            <a:endParaRPr lang="en-US" altLang="en-US" dirty="0" smtClean="0"/>
          </a:p>
          <a:p>
            <a:pPr eaLnBrk="1" hangingPunct="1">
              <a:spcBef>
                <a:spcPct val="0"/>
              </a:spcBef>
            </a:pPr>
            <a:r>
              <a:rPr lang="en-US" altLang="en-US" dirty="0" smtClean="0"/>
              <a:t>Smiley face for yes – red x for no.</a:t>
            </a:r>
          </a:p>
          <a:p>
            <a:pPr eaLnBrk="1" hangingPunct="1">
              <a:spcBef>
                <a:spcPct val="0"/>
              </a:spcBef>
            </a:pPr>
            <a:endParaRPr lang="en-US" altLang="en-US" dirty="0" smtClean="0"/>
          </a:p>
          <a:p>
            <a:pPr eaLnBrk="1" hangingPunct="1">
              <a:spcBef>
                <a:spcPct val="0"/>
              </a:spcBef>
            </a:pPr>
            <a:r>
              <a:rPr lang="en-US" altLang="en-US" dirty="0" smtClean="0"/>
              <a:t>Remember, if you are not involved in this process – someone else is making all the decisions for you! </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C8F30B0B-BDDD-4879-937F-E4E331D6E8D8}" type="slidenum">
              <a:rPr lang="en-US" altLang="en-US" smtClean="0">
                <a:latin typeface="Calibri" panose="020F0502020204030204" pitchFamily="34" charset="0"/>
              </a:rPr>
              <a:pPr fontAlgn="base">
                <a:spcBef>
                  <a:spcPct val="0"/>
                </a:spcBef>
                <a:spcAft>
                  <a:spcPct val="0"/>
                </a:spcAft>
              </a:pPr>
              <a:t>115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33806572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solidFill>
                <a:srgbClr val="FF0000"/>
              </a:solidFill>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3F9F21E6-A342-45A0-B5E2-444663A0D8B7}" type="slidenum">
              <a:rPr lang="en-US" altLang="en-US" smtClean="0">
                <a:latin typeface="Calibri" panose="020F0502020204030204" pitchFamily="34" charset="0"/>
              </a:rPr>
              <a:pPr fontAlgn="base">
                <a:spcBef>
                  <a:spcPct val="0"/>
                </a:spcBef>
                <a:spcAft>
                  <a:spcPct val="0"/>
                </a:spcAft>
              </a:pPr>
              <a:t>116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27376180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1788" indent="-228600">
              <a:defRPr>
                <a:solidFill>
                  <a:schemeClr val="tx1"/>
                </a:solidFill>
                <a:latin typeface="Palatino Linotype" panose="02040502050505030304" pitchFamily="18" charset="0"/>
              </a:defRPr>
            </a:lvl4pPr>
            <a:lvl5pPr marL="2058988" indent="-228600">
              <a:defRPr>
                <a:solidFill>
                  <a:schemeClr val="tx1"/>
                </a:solidFill>
                <a:latin typeface="Palatino Linotype" panose="02040502050505030304" pitchFamily="18" charset="0"/>
              </a:defRPr>
            </a:lvl5pPr>
            <a:lvl6pPr marL="2516188" indent="-228600" eaLnBrk="0" fontAlgn="base" hangingPunct="0">
              <a:spcBef>
                <a:spcPct val="0"/>
              </a:spcBef>
              <a:spcAft>
                <a:spcPct val="0"/>
              </a:spcAft>
              <a:defRPr>
                <a:solidFill>
                  <a:schemeClr val="tx1"/>
                </a:solidFill>
                <a:latin typeface="Palatino Linotype" panose="02040502050505030304" pitchFamily="18" charset="0"/>
              </a:defRPr>
            </a:lvl6pPr>
            <a:lvl7pPr marL="2973388" indent="-228600" eaLnBrk="0" fontAlgn="base" hangingPunct="0">
              <a:spcBef>
                <a:spcPct val="0"/>
              </a:spcBef>
              <a:spcAft>
                <a:spcPct val="0"/>
              </a:spcAft>
              <a:defRPr>
                <a:solidFill>
                  <a:schemeClr val="tx1"/>
                </a:solidFill>
                <a:latin typeface="Palatino Linotype" panose="02040502050505030304" pitchFamily="18" charset="0"/>
              </a:defRPr>
            </a:lvl7pPr>
            <a:lvl8pPr marL="3430588" indent="-228600" eaLnBrk="0" fontAlgn="base" hangingPunct="0">
              <a:spcBef>
                <a:spcPct val="0"/>
              </a:spcBef>
              <a:spcAft>
                <a:spcPct val="0"/>
              </a:spcAft>
              <a:defRPr>
                <a:solidFill>
                  <a:schemeClr val="tx1"/>
                </a:solidFill>
                <a:latin typeface="Palatino Linotype" panose="02040502050505030304" pitchFamily="18" charset="0"/>
              </a:defRPr>
            </a:lvl8pPr>
            <a:lvl9pPr marL="3887788"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62A1107D-4D67-4989-8032-4B069892B860}" type="slidenum">
              <a:rPr lang="en-US" altLang="en-US" smtClean="0">
                <a:latin typeface="Calibri" panose="020F0502020204030204" pitchFamily="34" charset="0"/>
              </a:rPr>
              <a:pPr fontAlgn="base">
                <a:spcBef>
                  <a:spcPct val="0"/>
                </a:spcBef>
                <a:spcAft>
                  <a:spcPct val="0"/>
                </a:spcAft>
              </a:pPr>
              <a:t>117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741415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8956806F-3E31-40B4-ADA0-91A17A2C83CF}" type="slidenum">
              <a:rPr lang="en-US" altLang="en-US" smtClean="0">
                <a:latin typeface="Calibri" panose="020F0502020204030204" pitchFamily="34" charset="0"/>
              </a:rPr>
              <a:pPr fontAlgn="base">
                <a:spcBef>
                  <a:spcPct val="0"/>
                </a:spcBef>
                <a:spcAft>
                  <a:spcPct val="0"/>
                </a:spcAft>
              </a:pPr>
              <a:t>18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25785835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1160463"/>
            <a:ext cx="4178300" cy="3133725"/>
          </a:xfrm>
        </p:spPr>
      </p:sp>
      <p:sp>
        <p:nvSpPr>
          <p:cNvPr id="3" name="Notes Placeholder 2"/>
          <p:cNvSpPr>
            <a:spLocks noGrp="1"/>
          </p:cNvSpPr>
          <p:nvPr>
            <p:ph type="body" idx="1"/>
          </p:nvPr>
        </p:nvSpPr>
        <p:spPr/>
        <p:txBody>
          <a:bodyPr>
            <a:normAutofit/>
          </a:bodyPr>
          <a:lstStyle/>
          <a:p>
            <a:endParaRPr lang="en-US" baseline="0" dirty="0" smtClean="0">
              <a:solidFill>
                <a:srgbClr val="FF0000"/>
              </a:solidFill>
            </a:endParaRPr>
          </a:p>
        </p:txBody>
      </p:sp>
      <p:sp>
        <p:nvSpPr>
          <p:cNvPr id="4" name="Slide Number Placeholder 3"/>
          <p:cNvSpPr>
            <a:spLocks noGrp="1"/>
          </p:cNvSpPr>
          <p:nvPr>
            <p:ph type="sldNum" sz="quarter" idx="10"/>
          </p:nvPr>
        </p:nvSpPr>
        <p:spPr/>
        <p:txBody>
          <a:bodyPr/>
          <a:lstStyle/>
          <a:p>
            <a:fld id="{893B0CF2-7F87-4E02-A248-870047730F99}" type="slidenum">
              <a:rPr lang="en-US" smtClean="0"/>
              <a:pPr/>
              <a:t>118</a:t>
            </a:fld>
            <a:endParaRPr lang="en-US" dirty="0"/>
          </a:p>
        </p:txBody>
      </p:sp>
    </p:spTree>
    <p:extLst>
      <p:ext uri="{BB962C8B-B14F-4D97-AF65-F5344CB8AC3E}">
        <p14:creationId xmlns:p14="http://schemas.microsoft.com/office/powerpoint/2010/main" val="332441832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1160463"/>
            <a:ext cx="4178300" cy="3133725"/>
          </a:xfrm>
        </p:spPr>
      </p:sp>
      <p:sp>
        <p:nvSpPr>
          <p:cNvPr id="3" name="Notes Placeholder 2"/>
          <p:cNvSpPr>
            <a:spLocks noGrp="1"/>
          </p:cNvSpPr>
          <p:nvPr>
            <p:ph type="body" idx="1"/>
          </p:nvPr>
        </p:nvSpPr>
        <p:spPr/>
        <p:txBody>
          <a:bodyPr>
            <a:normAutofit/>
          </a:bodyPr>
          <a:lstStyle/>
          <a:p>
            <a:pPr>
              <a:spcBef>
                <a:spcPct val="50000"/>
              </a:spcBef>
              <a:buNone/>
            </a:pPr>
            <a:r>
              <a:rPr lang="en-US" sz="1200" kern="1200" dirty="0" smtClean="0">
                <a:solidFill>
                  <a:schemeClr val="tx1"/>
                </a:solidFill>
                <a:latin typeface="+mn-lt"/>
                <a:ea typeface="+mn-ea"/>
                <a:cs typeface="+mn-cs"/>
              </a:rPr>
              <a:t>Five Steps to Preparing An AOB</a:t>
            </a:r>
          </a:p>
          <a:p>
            <a:pPr>
              <a:spcBef>
                <a:spcPct val="50000"/>
              </a:spcBef>
              <a:buNone/>
            </a:pPr>
            <a:endParaRPr lang="en-US" sz="1200" kern="1200" dirty="0" smtClean="0">
              <a:solidFill>
                <a:schemeClr val="tx1"/>
              </a:solidFill>
              <a:latin typeface="+mn-lt"/>
              <a:ea typeface="+mn-ea"/>
              <a:cs typeface="+mn-cs"/>
            </a:endParaRPr>
          </a:p>
          <a:p>
            <a:pPr>
              <a:spcBef>
                <a:spcPct val="50000"/>
              </a:spcBef>
            </a:pPr>
            <a:r>
              <a:rPr lang="en-US" sz="1200" kern="1200" dirty="0" smtClean="0">
                <a:solidFill>
                  <a:schemeClr val="tx1"/>
                </a:solidFill>
                <a:latin typeface="+mn-lt"/>
                <a:ea typeface="+mn-ea"/>
                <a:cs typeface="+mn-cs"/>
              </a:rPr>
              <a:t>Compile Historical Data</a:t>
            </a:r>
          </a:p>
          <a:p>
            <a:pPr>
              <a:spcBef>
                <a:spcPct val="50000"/>
              </a:spcBef>
            </a:pPr>
            <a:r>
              <a:rPr lang="en-US" sz="1200" kern="1200" dirty="0" smtClean="0">
                <a:solidFill>
                  <a:schemeClr val="tx1"/>
                </a:solidFill>
                <a:latin typeface="+mn-lt"/>
                <a:ea typeface="+mn-ea"/>
                <a:cs typeface="+mn-cs"/>
              </a:rPr>
              <a:t>Apply Trend Analysis</a:t>
            </a:r>
          </a:p>
          <a:p>
            <a:pPr>
              <a:spcBef>
                <a:spcPct val="50000"/>
              </a:spcBef>
            </a:pPr>
            <a:r>
              <a:rPr lang="en-US" sz="1200" kern="1200" dirty="0" smtClean="0">
                <a:solidFill>
                  <a:schemeClr val="tx1"/>
                </a:solidFill>
                <a:latin typeface="+mn-lt"/>
                <a:ea typeface="+mn-ea"/>
                <a:cs typeface="+mn-cs"/>
              </a:rPr>
              <a:t>Determine Factors that will impact Future</a:t>
            </a:r>
          </a:p>
          <a:p>
            <a:pPr>
              <a:spcBef>
                <a:spcPct val="50000"/>
              </a:spcBef>
            </a:pPr>
            <a:r>
              <a:rPr lang="en-US" sz="1200" kern="1200" dirty="0" smtClean="0">
                <a:solidFill>
                  <a:schemeClr val="tx1"/>
                </a:solidFill>
                <a:latin typeface="+mn-lt"/>
                <a:ea typeface="+mn-ea"/>
                <a:cs typeface="+mn-cs"/>
              </a:rPr>
              <a:t>Forecast Performance</a:t>
            </a:r>
          </a:p>
          <a:p>
            <a:pPr>
              <a:spcBef>
                <a:spcPct val="50000"/>
              </a:spcBef>
            </a:pPr>
            <a:r>
              <a:rPr lang="en-US" sz="1200" kern="1200" dirty="0" smtClean="0">
                <a:solidFill>
                  <a:schemeClr val="tx1"/>
                </a:solidFill>
                <a:latin typeface="+mn-lt"/>
                <a:ea typeface="+mn-ea"/>
                <a:cs typeface="+mn-cs"/>
              </a:rPr>
              <a:t>Review the “BIG PICTURE”</a:t>
            </a:r>
          </a:p>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pPr/>
              <a:t>119</a:t>
            </a:fld>
            <a:endParaRPr lang="en-US" dirty="0"/>
          </a:p>
        </p:txBody>
      </p:sp>
    </p:spTree>
    <p:extLst>
      <p:ext uri="{BB962C8B-B14F-4D97-AF65-F5344CB8AC3E}">
        <p14:creationId xmlns:p14="http://schemas.microsoft.com/office/powerpoint/2010/main" val="309313877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1160463"/>
            <a:ext cx="4178300" cy="3133725"/>
          </a:xfrm>
        </p:spPr>
      </p:sp>
      <p:sp>
        <p:nvSpPr>
          <p:cNvPr id="3" name="Notes Placeholder 2"/>
          <p:cNvSpPr>
            <a:spLocks noGrp="1"/>
          </p:cNvSpPr>
          <p:nvPr>
            <p:ph type="body" idx="1"/>
          </p:nvPr>
        </p:nvSpPr>
        <p:spPr/>
        <p:txBody>
          <a:bodyPr>
            <a:normAutofit fontScale="32500" lnSpcReduction="20000"/>
          </a:bodyPr>
          <a:lstStyle/>
          <a:p>
            <a:pPr>
              <a:spcBef>
                <a:spcPct val="50000"/>
              </a:spcBef>
              <a:buNone/>
            </a:pPr>
            <a:r>
              <a:rPr lang="en-US" sz="1200" kern="1200" dirty="0" smtClean="0">
                <a:solidFill>
                  <a:schemeClr val="tx1"/>
                </a:solidFill>
                <a:latin typeface="+mn-lt"/>
                <a:ea typeface="+mn-ea"/>
                <a:cs typeface="+mn-cs"/>
              </a:rPr>
              <a:t>Five Steps to Preparing An AOB</a:t>
            </a:r>
          </a:p>
          <a:p>
            <a:pPr>
              <a:spcBef>
                <a:spcPct val="50000"/>
              </a:spcBef>
              <a:buNone/>
            </a:pPr>
            <a:endParaRPr lang="en-US" sz="1200" kern="1200" dirty="0" smtClean="0">
              <a:solidFill>
                <a:schemeClr val="tx1"/>
              </a:solidFill>
              <a:latin typeface="+mn-lt"/>
              <a:ea typeface="+mn-ea"/>
              <a:cs typeface="+mn-cs"/>
            </a:endParaRPr>
          </a:p>
          <a:p>
            <a:pPr>
              <a:spcBef>
                <a:spcPct val="50000"/>
              </a:spcBef>
            </a:pPr>
            <a:r>
              <a:rPr lang="en-US" sz="1200" kern="1200" dirty="0" smtClean="0">
                <a:solidFill>
                  <a:schemeClr val="tx1"/>
                </a:solidFill>
                <a:latin typeface="+mn-lt"/>
                <a:ea typeface="+mn-ea"/>
                <a:cs typeface="+mn-cs"/>
              </a:rPr>
              <a:t>1.  Compile Historical Data</a:t>
            </a:r>
          </a:p>
          <a:p>
            <a:pPr>
              <a:spcBef>
                <a:spcPct val="50000"/>
              </a:spcBef>
            </a:pPr>
            <a:r>
              <a:rPr lang="en-US" sz="1200" kern="1200" dirty="0" smtClean="0">
                <a:solidFill>
                  <a:schemeClr val="tx1"/>
                </a:solidFill>
                <a:latin typeface="+mn-lt"/>
                <a:ea typeface="+mn-ea"/>
                <a:cs typeface="+mn-cs"/>
              </a:rPr>
              <a:t>	Calendars:  Activity, FMWR, Garrison,</a:t>
            </a:r>
            <a:r>
              <a:rPr lang="en-US" sz="1200" kern="1200" baseline="0" dirty="0" smtClean="0">
                <a:solidFill>
                  <a:schemeClr val="tx1"/>
                </a:solidFill>
                <a:latin typeface="+mn-lt"/>
                <a:ea typeface="+mn-ea"/>
                <a:cs typeface="+mn-cs"/>
              </a:rPr>
              <a:t> Local Economy, etc.</a:t>
            </a:r>
          </a:p>
          <a:p>
            <a:pPr>
              <a:spcBef>
                <a:spcPct val="50000"/>
              </a:spcBef>
            </a:pPr>
            <a:r>
              <a:rPr lang="en-US" sz="1200" kern="1200" baseline="0" dirty="0" smtClean="0">
                <a:solidFill>
                  <a:schemeClr val="tx1"/>
                </a:solidFill>
                <a:latin typeface="+mn-lt"/>
                <a:ea typeface="+mn-ea"/>
                <a:cs typeface="+mn-cs"/>
              </a:rPr>
              <a:t>	Financial: Monthly Income Statements, DARs, Deposits, Variance Reports, etc.</a:t>
            </a:r>
          </a:p>
          <a:p>
            <a:pPr>
              <a:spcBef>
                <a:spcPct val="50000"/>
              </a:spcBef>
            </a:pPr>
            <a:r>
              <a:rPr lang="en-US" sz="1200" kern="1200" baseline="0" dirty="0" smtClean="0">
                <a:solidFill>
                  <a:schemeClr val="tx1"/>
                </a:solidFill>
                <a:latin typeface="+mn-lt"/>
                <a:ea typeface="+mn-ea"/>
                <a:cs typeface="+mn-cs"/>
              </a:rPr>
              <a:t>	Non-Financial:  AARs, Marketing Plan, Participation #s, Customer Feedback, Command Changes, Competition, Lifestyle Trends, regulation and regulation change </a:t>
            </a:r>
            <a:endParaRPr lang="en-US" sz="1200" kern="1200" dirty="0" smtClean="0">
              <a:solidFill>
                <a:schemeClr val="tx1"/>
              </a:solidFill>
              <a:latin typeface="+mn-lt"/>
              <a:ea typeface="+mn-ea"/>
              <a:cs typeface="+mn-cs"/>
            </a:endParaRPr>
          </a:p>
          <a:p>
            <a:pPr>
              <a:spcBef>
                <a:spcPct val="50000"/>
              </a:spcBef>
            </a:pPr>
            <a:r>
              <a:rPr lang="en-US" sz="1200" kern="1200" dirty="0" smtClean="0">
                <a:solidFill>
                  <a:schemeClr val="tx1"/>
                </a:solidFill>
                <a:latin typeface="+mn-lt"/>
                <a:ea typeface="+mn-ea"/>
                <a:cs typeface="+mn-cs"/>
              </a:rPr>
              <a:t>2.  Apply Trend Analysis</a:t>
            </a:r>
          </a:p>
          <a:p>
            <a:pPr>
              <a:spcBef>
                <a:spcPct val="50000"/>
              </a:spcBef>
            </a:pPr>
            <a:r>
              <a:rPr lang="en-US" sz="1200" kern="1200" dirty="0" smtClean="0">
                <a:solidFill>
                  <a:schemeClr val="tx1"/>
                </a:solidFill>
                <a:latin typeface="+mn-lt"/>
                <a:ea typeface="+mn-ea"/>
                <a:cs typeface="+mn-cs"/>
              </a:rPr>
              <a:t>	5 Key Financial Trends</a:t>
            </a:r>
            <a:r>
              <a:rPr lang="en-US" sz="1200" kern="1200" baseline="0" dirty="0" smtClean="0">
                <a:solidFill>
                  <a:schemeClr val="tx1"/>
                </a:solidFill>
                <a:latin typeface="+mn-lt"/>
                <a:ea typeface="+mn-ea"/>
                <a:cs typeface="+mn-cs"/>
              </a:rPr>
              <a:t> </a:t>
            </a:r>
          </a:p>
          <a:p>
            <a:pPr>
              <a:spcBef>
                <a:spcPct val="50000"/>
              </a:spcBef>
            </a:pPr>
            <a:r>
              <a:rPr lang="en-US" sz="1200" kern="1200" baseline="0" dirty="0" smtClean="0">
                <a:solidFill>
                  <a:schemeClr val="tx1"/>
                </a:solidFill>
                <a:latin typeface="+mn-lt"/>
                <a:ea typeface="+mn-ea"/>
                <a:cs typeface="+mn-cs"/>
              </a:rPr>
              <a:t>	 How has my program performed over the last 3-5 yrs?</a:t>
            </a:r>
          </a:p>
          <a:p>
            <a:pPr>
              <a:spcBef>
                <a:spcPct val="50000"/>
              </a:spcBef>
            </a:pPr>
            <a:r>
              <a:rPr lang="en-US" sz="1200" kern="1200" baseline="0" dirty="0" smtClean="0">
                <a:solidFill>
                  <a:schemeClr val="tx1"/>
                </a:solidFill>
                <a:latin typeface="+mn-lt"/>
                <a:ea typeface="+mn-ea"/>
                <a:cs typeface="+mn-cs"/>
              </a:rPr>
              <a:t>	 Did I execute my program to budget last year?</a:t>
            </a:r>
          </a:p>
          <a:p>
            <a:pPr>
              <a:spcBef>
                <a:spcPct val="50000"/>
              </a:spcBef>
            </a:pPr>
            <a:r>
              <a:rPr lang="en-US" sz="1200" kern="1200" baseline="0" dirty="0" smtClean="0">
                <a:solidFill>
                  <a:schemeClr val="tx1"/>
                </a:solidFill>
                <a:latin typeface="+mn-lt"/>
                <a:ea typeface="+mn-ea"/>
                <a:cs typeface="+mn-cs"/>
              </a:rPr>
              <a:t>	 What months were better than others?</a:t>
            </a:r>
          </a:p>
          <a:p>
            <a:pPr>
              <a:spcBef>
                <a:spcPct val="50000"/>
              </a:spcBef>
            </a:pPr>
            <a:r>
              <a:rPr lang="en-US" sz="1200" kern="1200" baseline="0" dirty="0" smtClean="0">
                <a:solidFill>
                  <a:schemeClr val="tx1"/>
                </a:solidFill>
                <a:latin typeface="+mn-lt"/>
                <a:ea typeface="+mn-ea"/>
                <a:cs typeface="+mn-cs"/>
              </a:rPr>
              <a:t>	 What programs, activities, initiatives did better than others?</a:t>
            </a:r>
          </a:p>
          <a:p>
            <a:pPr>
              <a:spcBef>
                <a:spcPct val="50000"/>
              </a:spcBef>
            </a:pPr>
            <a:r>
              <a:rPr lang="en-US" sz="1200" kern="1200" baseline="0" dirty="0" smtClean="0">
                <a:solidFill>
                  <a:schemeClr val="tx1"/>
                </a:solidFill>
                <a:latin typeface="+mn-lt"/>
                <a:ea typeface="+mn-ea"/>
                <a:cs typeface="+mn-cs"/>
              </a:rPr>
              <a:t>	 Was participation up or down?</a:t>
            </a:r>
            <a:endParaRPr lang="en-US" sz="1200" kern="1200" dirty="0" smtClean="0">
              <a:solidFill>
                <a:schemeClr val="tx1"/>
              </a:solidFill>
              <a:latin typeface="+mn-lt"/>
              <a:ea typeface="+mn-ea"/>
              <a:cs typeface="+mn-cs"/>
            </a:endParaRPr>
          </a:p>
          <a:p>
            <a:pPr>
              <a:spcBef>
                <a:spcPct val="50000"/>
              </a:spcBef>
            </a:pPr>
            <a:r>
              <a:rPr lang="en-US" sz="1200" kern="1200" dirty="0" smtClean="0">
                <a:solidFill>
                  <a:schemeClr val="tx1"/>
                </a:solidFill>
                <a:latin typeface="+mn-lt"/>
                <a:ea typeface="+mn-ea"/>
                <a:cs typeface="+mn-cs"/>
              </a:rPr>
              <a:t>3.  Determine Factors that will impact Future</a:t>
            </a:r>
          </a:p>
          <a:p>
            <a:pPr>
              <a:spcBef>
                <a:spcPct val="50000"/>
              </a:spcBef>
            </a:pPr>
            <a:r>
              <a:rPr lang="en-US" sz="1200" kern="1200" dirty="0" smtClean="0">
                <a:solidFill>
                  <a:schemeClr val="tx1"/>
                </a:solidFill>
                <a:latin typeface="+mn-lt"/>
                <a:ea typeface="+mn-ea"/>
                <a:cs typeface="+mn-cs"/>
              </a:rPr>
              <a:t>	Fluctuation</a:t>
            </a:r>
            <a:r>
              <a:rPr lang="en-US" sz="1200" kern="1200" baseline="0" dirty="0" smtClean="0">
                <a:solidFill>
                  <a:schemeClr val="tx1"/>
                </a:solidFill>
                <a:latin typeface="+mn-lt"/>
                <a:ea typeface="+mn-ea"/>
                <a:cs typeface="+mn-cs"/>
              </a:rPr>
              <a:t>s in Income (UFM, funding targets, APF support)</a:t>
            </a:r>
          </a:p>
          <a:p>
            <a:pPr>
              <a:spcBef>
                <a:spcPct val="50000"/>
              </a:spcBef>
            </a:pPr>
            <a:r>
              <a:rPr lang="en-US" sz="1200" kern="1200" baseline="0" dirty="0" smtClean="0">
                <a:solidFill>
                  <a:schemeClr val="tx1"/>
                </a:solidFill>
                <a:latin typeface="+mn-lt"/>
                <a:ea typeface="+mn-ea"/>
                <a:cs typeface="+mn-cs"/>
              </a:rPr>
              <a:t>	Budget reductions and revisions</a:t>
            </a:r>
          </a:p>
          <a:p>
            <a:pPr>
              <a:spcBef>
                <a:spcPct val="50000"/>
              </a:spcBef>
            </a:pPr>
            <a:r>
              <a:rPr lang="en-US" sz="1200" kern="1200" baseline="0" dirty="0" smtClean="0">
                <a:solidFill>
                  <a:schemeClr val="tx1"/>
                </a:solidFill>
                <a:latin typeface="+mn-lt"/>
                <a:ea typeface="+mn-ea"/>
                <a:cs typeface="+mn-cs"/>
              </a:rPr>
              <a:t>	Funding cuts/efficiencies</a:t>
            </a:r>
          </a:p>
          <a:p>
            <a:pPr>
              <a:spcBef>
                <a:spcPct val="50000"/>
              </a:spcBef>
            </a:pPr>
            <a:r>
              <a:rPr lang="en-US" sz="1200" kern="1200" baseline="0" dirty="0" smtClean="0">
                <a:solidFill>
                  <a:schemeClr val="tx1"/>
                </a:solidFill>
                <a:latin typeface="+mn-lt"/>
                <a:ea typeface="+mn-ea"/>
                <a:cs typeface="+mn-cs"/>
              </a:rPr>
              <a:t>	Government/Politics – drawdown or up?</a:t>
            </a:r>
          </a:p>
          <a:p>
            <a:pPr>
              <a:spcBef>
                <a:spcPct val="50000"/>
              </a:spcBef>
            </a:pPr>
            <a:r>
              <a:rPr lang="en-US" sz="1200" kern="1200" baseline="0" dirty="0" smtClean="0">
                <a:solidFill>
                  <a:schemeClr val="tx1"/>
                </a:solidFill>
                <a:latin typeface="+mn-lt"/>
                <a:ea typeface="+mn-ea"/>
                <a:cs typeface="+mn-cs"/>
              </a:rPr>
              <a:t>	Policy changes</a:t>
            </a:r>
          </a:p>
          <a:p>
            <a:pPr>
              <a:spcBef>
                <a:spcPct val="50000"/>
              </a:spcBef>
            </a:pPr>
            <a:r>
              <a:rPr lang="en-US" sz="1200" kern="1200" baseline="0" dirty="0" smtClean="0">
                <a:solidFill>
                  <a:schemeClr val="tx1"/>
                </a:solidFill>
                <a:latin typeface="+mn-lt"/>
                <a:ea typeface="+mn-ea"/>
                <a:cs typeface="+mn-cs"/>
              </a:rPr>
              <a:t>	Command changes</a:t>
            </a:r>
          </a:p>
          <a:p>
            <a:pPr>
              <a:spcBef>
                <a:spcPct val="50000"/>
              </a:spcBef>
            </a:pPr>
            <a:r>
              <a:rPr lang="en-US" sz="1200" kern="1200" baseline="0" dirty="0" smtClean="0">
                <a:solidFill>
                  <a:schemeClr val="tx1"/>
                </a:solidFill>
                <a:latin typeface="+mn-lt"/>
                <a:ea typeface="+mn-ea"/>
                <a:cs typeface="+mn-cs"/>
              </a:rPr>
              <a:t>	Strategic Plans/Guidance</a:t>
            </a:r>
          </a:p>
          <a:p>
            <a:pPr>
              <a:spcBef>
                <a:spcPct val="50000"/>
              </a:spcBef>
            </a:pPr>
            <a:r>
              <a:rPr lang="en-US" sz="1200" kern="1200" baseline="0" dirty="0" smtClean="0">
                <a:solidFill>
                  <a:schemeClr val="tx1"/>
                </a:solidFill>
                <a:latin typeface="+mn-lt"/>
                <a:ea typeface="+mn-ea"/>
                <a:cs typeface="+mn-cs"/>
              </a:rPr>
              <a:t>	Operating guidance</a:t>
            </a:r>
          </a:p>
          <a:p>
            <a:pPr>
              <a:spcBef>
                <a:spcPct val="50000"/>
              </a:spcBef>
            </a:pPr>
            <a:r>
              <a:rPr lang="en-US" sz="1200" kern="1200" baseline="0" dirty="0" smtClean="0">
                <a:solidFill>
                  <a:schemeClr val="tx1"/>
                </a:solidFill>
                <a:latin typeface="+mn-lt"/>
                <a:ea typeface="+mn-ea"/>
                <a:cs typeface="+mn-cs"/>
              </a:rPr>
              <a:t>	World and US economies</a:t>
            </a:r>
          </a:p>
          <a:p>
            <a:pPr>
              <a:spcBef>
                <a:spcPct val="50000"/>
              </a:spcBef>
            </a:pPr>
            <a:r>
              <a:rPr lang="en-US" sz="1200" kern="1200" baseline="0" dirty="0" smtClean="0">
                <a:solidFill>
                  <a:schemeClr val="tx1"/>
                </a:solidFill>
                <a:latin typeface="+mn-lt"/>
                <a:ea typeface="+mn-ea"/>
                <a:cs typeface="+mn-cs"/>
              </a:rPr>
              <a:t>	Laws</a:t>
            </a:r>
          </a:p>
          <a:p>
            <a:pPr>
              <a:spcBef>
                <a:spcPct val="50000"/>
              </a:spcBef>
            </a:pPr>
            <a:r>
              <a:rPr lang="en-US" sz="1200" kern="1200" baseline="0" dirty="0" smtClean="0">
                <a:solidFill>
                  <a:schemeClr val="tx1"/>
                </a:solidFill>
                <a:latin typeface="+mn-lt"/>
                <a:ea typeface="+mn-ea"/>
                <a:cs typeface="+mn-cs"/>
              </a:rPr>
              <a:t>	Currency changes (OCONUS)</a:t>
            </a:r>
          </a:p>
          <a:p>
            <a:pPr>
              <a:spcBef>
                <a:spcPct val="50000"/>
              </a:spcBef>
            </a:pPr>
            <a:r>
              <a:rPr lang="en-US" sz="1200" kern="1200" baseline="0" dirty="0" smtClean="0">
                <a:solidFill>
                  <a:schemeClr val="tx1"/>
                </a:solidFill>
                <a:latin typeface="+mn-lt"/>
                <a:ea typeface="+mn-ea"/>
                <a:cs typeface="+mn-cs"/>
              </a:rPr>
              <a:t>	Weather</a:t>
            </a:r>
          </a:p>
          <a:p>
            <a:pPr>
              <a:spcBef>
                <a:spcPct val="50000"/>
              </a:spcBef>
            </a:pPr>
            <a:r>
              <a:rPr lang="en-US" sz="1200" kern="1200" baseline="0" dirty="0" smtClean="0">
                <a:solidFill>
                  <a:schemeClr val="tx1"/>
                </a:solidFill>
                <a:latin typeface="+mn-lt"/>
                <a:ea typeface="+mn-ea"/>
                <a:cs typeface="+mn-cs"/>
              </a:rPr>
              <a:t>	Environment/sustainability</a:t>
            </a:r>
          </a:p>
          <a:p>
            <a:pPr marL="228600" indent="-228600">
              <a:spcBef>
                <a:spcPct val="50000"/>
              </a:spcBef>
              <a:buAutoNum type="arabicPeriod" startAt="4"/>
            </a:pPr>
            <a:r>
              <a:rPr lang="en-US" sz="1200" kern="1200" dirty="0" smtClean="0">
                <a:solidFill>
                  <a:schemeClr val="tx1"/>
                </a:solidFill>
                <a:latin typeface="+mn-lt"/>
                <a:ea typeface="+mn-ea"/>
                <a:cs typeface="+mn-cs"/>
              </a:rPr>
              <a:t>Forecast Performance</a:t>
            </a:r>
          </a:p>
          <a:p>
            <a:pPr marL="228600" indent="-228600">
              <a:spcBef>
                <a:spcPct val="50000"/>
              </a:spcBef>
              <a:buNone/>
            </a:pPr>
            <a:r>
              <a:rPr lang="en-US" sz="1200" kern="1200" dirty="0" smtClean="0">
                <a:solidFill>
                  <a:schemeClr val="tx1"/>
                </a:solidFill>
                <a:latin typeface="+mn-lt"/>
                <a:ea typeface="+mn-ea"/>
                <a:cs typeface="+mn-cs"/>
              </a:rPr>
              <a:t>		By event or program</a:t>
            </a:r>
          </a:p>
          <a:p>
            <a:pPr marL="228600" indent="-228600">
              <a:spcBef>
                <a:spcPct val="50000"/>
              </a:spcBef>
              <a:buNone/>
            </a:pPr>
            <a:r>
              <a:rPr lang="en-US" sz="1200" kern="1200" dirty="0" smtClean="0">
                <a:solidFill>
                  <a:schemeClr val="tx1"/>
                </a:solidFill>
                <a:latin typeface="+mn-lt"/>
                <a:ea typeface="+mn-ea"/>
                <a:cs typeface="+mn-cs"/>
              </a:rPr>
              <a:t>		Participation</a:t>
            </a:r>
          </a:p>
          <a:p>
            <a:pPr marL="228600" indent="-228600">
              <a:spcBef>
                <a:spcPct val="50000"/>
              </a:spcBef>
              <a:buNone/>
            </a:pPr>
            <a:r>
              <a:rPr lang="en-US" sz="1200" kern="1200" dirty="0" smtClean="0">
                <a:solidFill>
                  <a:schemeClr val="tx1"/>
                </a:solidFill>
                <a:latin typeface="+mn-lt"/>
                <a:ea typeface="+mn-ea"/>
                <a:cs typeface="+mn-cs"/>
              </a:rPr>
              <a:t>		Should I be making a profit?</a:t>
            </a:r>
          </a:p>
          <a:p>
            <a:pPr marL="228600" indent="-228600">
              <a:spcBef>
                <a:spcPct val="50000"/>
              </a:spcBef>
              <a:buNone/>
            </a:pP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Should I be applying break-even analysis?</a:t>
            </a:r>
            <a:endParaRPr lang="en-US" sz="1200" kern="1200" dirty="0" smtClean="0">
              <a:solidFill>
                <a:schemeClr val="tx1"/>
              </a:solidFill>
              <a:latin typeface="+mn-lt"/>
              <a:ea typeface="+mn-ea"/>
              <a:cs typeface="+mn-cs"/>
            </a:endParaRPr>
          </a:p>
          <a:p>
            <a:pPr marL="228600" indent="-228600">
              <a:spcBef>
                <a:spcPct val="50000"/>
              </a:spcBef>
              <a:buNone/>
            </a:pPr>
            <a:r>
              <a:rPr lang="en-US" sz="1200" kern="1200" dirty="0" smtClean="0">
                <a:solidFill>
                  <a:schemeClr val="tx1"/>
                </a:solidFill>
                <a:latin typeface="+mn-lt"/>
                <a:ea typeface="+mn-ea"/>
                <a:cs typeface="+mn-cs"/>
              </a:rPr>
              <a:t>		</a:t>
            </a:r>
          </a:p>
          <a:p>
            <a:pPr marL="228600" indent="-228600">
              <a:spcBef>
                <a:spcPct val="50000"/>
              </a:spcBef>
              <a:buAutoNum type="arabicPeriod" startAt="5"/>
            </a:pPr>
            <a:r>
              <a:rPr lang="en-US" sz="1200" kern="1200" dirty="0" smtClean="0">
                <a:solidFill>
                  <a:schemeClr val="tx1"/>
                </a:solidFill>
                <a:latin typeface="+mn-lt"/>
                <a:ea typeface="+mn-ea"/>
                <a:cs typeface="+mn-cs"/>
              </a:rPr>
              <a:t>Review the “BIG PICTURE”</a:t>
            </a:r>
          </a:p>
          <a:p>
            <a:pPr marL="1143000" lvl="2" indent="-228600">
              <a:spcBef>
                <a:spcPct val="50000"/>
              </a:spcBef>
              <a:buNone/>
            </a:pPr>
            <a:r>
              <a:rPr lang="en-US" sz="1200" kern="1200" dirty="0" smtClean="0">
                <a:solidFill>
                  <a:schemeClr val="tx1"/>
                </a:solidFill>
                <a:latin typeface="+mn-lt"/>
                <a:ea typeface="+mn-ea"/>
                <a:cs typeface="+mn-cs"/>
              </a:rPr>
              <a:t>Does my data</a:t>
            </a:r>
            <a:r>
              <a:rPr lang="en-US" sz="1200" kern="1200" baseline="0" dirty="0" smtClean="0">
                <a:solidFill>
                  <a:schemeClr val="tx1"/>
                </a:solidFill>
                <a:latin typeface="+mn-lt"/>
                <a:ea typeface="+mn-ea"/>
                <a:cs typeface="+mn-cs"/>
              </a:rPr>
              <a:t> make sense?</a:t>
            </a:r>
          </a:p>
          <a:p>
            <a:pPr marL="1143000" lvl="2" indent="-228600">
              <a:spcBef>
                <a:spcPct val="50000"/>
              </a:spcBef>
              <a:buNone/>
            </a:pPr>
            <a:r>
              <a:rPr lang="en-US" sz="1200" kern="1200" baseline="0" dirty="0" smtClean="0">
                <a:solidFill>
                  <a:schemeClr val="tx1"/>
                </a:solidFill>
                <a:latin typeface="+mn-lt"/>
                <a:ea typeface="+mn-ea"/>
                <a:cs typeface="+mn-cs"/>
              </a:rPr>
              <a:t>Do my numbers and dollars appear reasonable?</a:t>
            </a:r>
          </a:p>
          <a:p>
            <a:pPr marL="1143000" lvl="2" indent="-228600">
              <a:spcBef>
                <a:spcPct val="50000"/>
              </a:spcBef>
              <a:buNone/>
            </a:pPr>
            <a:r>
              <a:rPr lang="en-US" sz="1200" kern="1200" baseline="0" dirty="0" smtClean="0">
                <a:solidFill>
                  <a:schemeClr val="tx1"/>
                </a:solidFill>
                <a:latin typeface="+mn-lt"/>
                <a:ea typeface="+mn-ea"/>
                <a:cs typeface="+mn-cs"/>
              </a:rPr>
              <a:t>Am I providing my customers with the services they want?</a:t>
            </a:r>
          </a:p>
          <a:p>
            <a:pPr marL="1143000" lvl="2" indent="-228600">
              <a:spcBef>
                <a:spcPct val="50000"/>
              </a:spcBef>
              <a:buNone/>
            </a:pPr>
            <a:r>
              <a:rPr lang="en-US" sz="1200" kern="1200" baseline="0" dirty="0" smtClean="0">
                <a:solidFill>
                  <a:schemeClr val="tx1"/>
                </a:solidFill>
                <a:latin typeface="+mn-lt"/>
                <a:ea typeface="+mn-ea"/>
                <a:cs typeface="+mn-cs"/>
              </a:rPr>
              <a:t>Am I providing my customers with the level of service(s) they want and deserve?</a:t>
            </a:r>
          </a:p>
          <a:p>
            <a:pPr marL="1143000" lvl="2" indent="-228600">
              <a:spcBef>
                <a:spcPct val="50000"/>
              </a:spcBef>
              <a:buNone/>
            </a:pPr>
            <a:r>
              <a:rPr lang="en-US" sz="1200" kern="1200" baseline="0" dirty="0" smtClean="0">
                <a:solidFill>
                  <a:schemeClr val="tx1"/>
                </a:solidFill>
                <a:latin typeface="+mn-lt"/>
                <a:ea typeface="+mn-ea"/>
                <a:cs typeface="+mn-cs"/>
              </a:rPr>
              <a:t>Are my assumptions based on data and are they reasonable?</a:t>
            </a:r>
          </a:p>
          <a:p>
            <a:pPr marL="1143000" lvl="2" indent="-228600">
              <a:spcBef>
                <a:spcPct val="50000"/>
              </a:spcBef>
              <a:buNone/>
            </a:pPr>
            <a:r>
              <a:rPr lang="en-US" sz="1200" kern="1200" baseline="0" dirty="0" smtClean="0">
                <a:solidFill>
                  <a:schemeClr val="tx1"/>
                </a:solidFill>
                <a:latin typeface="+mn-lt"/>
                <a:ea typeface="+mn-ea"/>
                <a:cs typeface="+mn-cs"/>
              </a:rPr>
              <a:t>Can I live up to my projections?</a:t>
            </a:r>
          </a:p>
          <a:p>
            <a:pPr marL="1143000" lvl="2" indent="-228600">
              <a:spcBef>
                <a:spcPct val="50000"/>
              </a:spcBef>
              <a:buNone/>
            </a:pPr>
            <a:endParaRPr lang="en-US" sz="1200" kern="1200" baseline="0" dirty="0" smtClean="0">
              <a:solidFill>
                <a:schemeClr val="tx1"/>
              </a:solidFill>
              <a:latin typeface="+mn-lt"/>
              <a:ea typeface="+mn-ea"/>
              <a:cs typeface="+mn-cs"/>
            </a:endParaRPr>
          </a:p>
          <a:p>
            <a:pPr marL="1143000" lvl="2" indent="-228600">
              <a:spcBef>
                <a:spcPct val="50000"/>
              </a:spcBef>
              <a:buNone/>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pPr/>
              <a:t>120</a:t>
            </a:fld>
            <a:endParaRPr lang="en-US" dirty="0"/>
          </a:p>
        </p:txBody>
      </p:sp>
    </p:spTree>
    <p:extLst>
      <p:ext uri="{BB962C8B-B14F-4D97-AF65-F5344CB8AC3E}">
        <p14:creationId xmlns:p14="http://schemas.microsoft.com/office/powerpoint/2010/main" val="409590225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1160463"/>
            <a:ext cx="4178300" cy="3133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pPr/>
              <a:t>121</a:t>
            </a:fld>
            <a:endParaRPr lang="en-US" dirty="0"/>
          </a:p>
        </p:txBody>
      </p:sp>
    </p:spTree>
    <p:extLst>
      <p:ext uri="{BB962C8B-B14F-4D97-AF65-F5344CB8AC3E}">
        <p14:creationId xmlns:p14="http://schemas.microsoft.com/office/powerpoint/2010/main" val="415338733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1160463"/>
            <a:ext cx="4178300" cy="3133725"/>
          </a:xfrm>
        </p:spPr>
      </p:sp>
      <p:sp>
        <p:nvSpPr>
          <p:cNvPr id="3" name="Notes Placeholder 2"/>
          <p:cNvSpPr>
            <a:spLocks noGrp="1"/>
          </p:cNvSpPr>
          <p:nvPr>
            <p:ph type="body" idx="1"/>
          </p:nvPr>
        </p:nvSpPr>
        <p:spPr/>
        <p:txBody>
          <a:bodyPr>
            <a:normAutofit fontScale="32500" lnSpcReduction="20000"/>
          </a:bodyPr>
          <a:lstStyle/>
          <a:p>
            <a:pPr>
              <a:spcBef>
                <a:spcPct val="50000"/>
              </a:spcBef>
              <a:buNone/>
            </a:pPr>
            <a:r>
              <a:rPr lang="en-US" sz="1200" kern="1200" dirty="0" smtClean="0">
                <a:solidFill>
                  <a:schemeClr val="tx1"/>
                </a:solidFill>
                <a:latin typeface="+mn-lt"/>
                <a:ea typeface="+mn-ea"/>
                <a:cs typeface="+mn-cs"/>
              </a:rPr>
              <a:t>Five Steps to Preparing An AOB</a:t>
            </a:r>
          </a:p>
          <a:p>
            <a:pPr>
              <a:spcBef>
                <a:spcPct val="50000"/>
              </a:spcBef>
              <a:buNone/>
            </a:pPr>
            <a:endParaRPr lang="en-US" sz="1200" kern="1200" dirty="0" smtClean="0">
              <a:solidFill>
                <a:schemeClr val="tx1"/>
              </a:solidFill>
              <a:latin typeface="+mn-lt"/>
              <a:ea typeface="+mn-ea"/>
              <a:cs typeface="+mn-cs"/>
            </a:endParaRPr>
          </a:p>
          <a:p>
            <a:pPr>
              <a:spcBef>
                <a:spcPct val="50000"/>
              </a:spcBef>
            </a:pPr>
            <a:r>
              <a:rPr lang="en-US" sz="1200" kern="1200" dirty="0" smtClean="0">
                <a:solidFill>
                  <a:schemeClr val="tx1"/>
                </a:solidFill>
                <a:latin typeface="+mn-lt"/>
                <a:ea typeface="+mn-ea"/>
                <a:cs typeface="+mn-cs"/>
              </a:rPr>
              <a:t>1.  Compile Historical Data</a:t>
            </a:r>
          </a:p>
          <a:p>
            <a:pPr>
              <a:spcBef>
                <a:spcPct val="50000"/>
              </a:spcBef>
            </a:pPr>
            <a:r>
              <a:rPr lang="en-US" sz="1200" kern="1200" dirty="0" smtClean="0">
                <a:solidFill>
                  <a:schemeClr val="tx1"/>
                </a:solidFill>
                <a:latin typeface="+mn-lt"/>
                <a:ea typeface="+mn-ea"/>
                <a:cs typeface="+mn-cs"/>
              </a:rPr>
              <a:t>	Calendars:  Activity, FMWR, Garrison,</a:t>
            </a:r>
            <a:r>
              <a:rPr lang="en-US" sz="1200" kern="1200" baseline="0" dirty="0" smtClean="0">
                <a:solidFill>
                  <a:schemeClr val="tx1"/>
                </a:solidFill>
                <a:latin typeface="+mn-lt"/>
                <a:ea typeface="+mn-ea"/>
                <a:cs typeface="+mn-cs"/>
              </a:rPr>
              <a:t> Local Economy, etc.</a:t>
            </a:r>
          </a:p>
          <a:p>
            <a:pPr>
              <a:spcBef>
                <a:spcPct val="50000"/>
              </a:spcBef>
            </a:pPr>
            <a:r>
              <a:rPr lang="en-US" sz="1200" kern="1200" baseline="0" dirty="0" smtClean="0">
                <a:solidFill>
                  <a:schemeClr val="tx1"/>
                </a:solidFill>
                <a:latin typeface="+mn-lt"/>
                <a:ea typeface="+mn-ea"/>
                <a:cs typeface="+mn-cs"/>
              </a:rPr>
              <a:t>	Financial: Monthly Income Statements, DARs, Deposits, Variance Reports, etc.</a:t>
            </a:r>
          </a:p>
          <a:p>
            <a:pPr>
              <a:spcBef>
                <a:spcPct val="50000"/>
              </a:spcBef>
            </a:pPr>
            <a:r>
              <a:rPr lang="en-US" sz="1200" kern="1200" baseline="0" dirty="0" smtClean="0">
                <a:solidFill>
                  <a:schemeClr val="tx1"/>
                </a:solidFill>
                <a:latin typeface="+mn-lt"/>
                <a:ea typeface="+mn-ea"/>
                <a:cs typeface="+mn-cs"/>
              </a:rPr>
              <a:t>	Non-Financial:  AARs, Marketing Plan, Participation #s, Customer Feedback, Command Changes, Competition, Lifestyle Trends, Regulation and regulation change </a:t>
            </a:r>
            <a:endParaRPr lang="en-US" sz="1200" kern="1200" dirty="0" smtClean="0">
              <a:solidFill>
                <a:schemeClr val="tx1"/>
              </a:solidFill>
              <a:latin typeface="+mn-lt"/>
              <a:ea typeface="+mn-ea"/>
              <a:cs typeface="+mn-cs"/>
            </a:endParaRPr>
          </a:p>
          <a:p>
            <a:pPr>
              <a:spcBef>
                <a:spcPct val="50000"/>
              </a:spcBef>
            </a:pPr>
            <a:r>
              <a:rPr lang="en-US" sz="1200" kern="1200" dirty="0" smtClean="0">
                <a:solidFill>
                  <a:schemeClr val="tx1"/>
                </a:solidFill>
                <a:latin typeface="+mn-lt"/>
                <a:ea typeface="+mn-ea"/>
                <a:cs typeface="+mn-cs"/>
              </a:rPr>
              <a:t>2.  Apply Trend Analysis</a:t>
            </a:r>
          </a:p>
          <a:p>
            <a:pPr>
              <a:spcBef>
                <a:spcPct val="50000"/>
              </a:spcBef>
            </a:pPr>
            <a:r>
              <a:rPr lang="en-US" sz="1200" kern="1200" dirty="0" smtClean="0">
                <a:solidFill>
                  <a:schemeClr val="tx1"/>
                </a:solidFill>
                <a:latin typeface="+mn-lt"/>
                <a:ea typeface="+mn-ea"/>
                <a:cs typeface="+mn-cs"/>
              </a:rPr>
              <a:t>	5 Key Financial Trends</a:t>
            </a:r>
            <a:r>
              <a:rPr lang="en-US" sz="1200" kern="1200" baseline="0" dirty="0" smtClean="0">
                <a:solidFill>
                  <a:schemeClr val="tx1"/>
                </a:solidFill>
                <a:latin typeface="+mn-lt"/>
                <a:ea typeface="+mn-ea"/>
                <a:cs typeface="+mn-cs"/>
              </a:rPr>
              <a:t> </a:t>
            </a:r>
          </a:p>
          <a:p>
            <a:pPr>
              <a:spcBef>
                <a:spcPct val="50000"/>
              </a:spcBef>
            </a:pPr>
            <a:r>
              <a:rPr lang="en-US" sz="1200" kern="1200" baseline="0" dirty="0" smtClean="0">
                <a:solidFill>
                  <a:schemeClr val="tx1"/>
                </a:solidFill>
                <a:latin typeface="+mn-lt"/>
                <a:ea typeface="+mn-ea"/>
                <a:cs typeface="+mn-cs"/>
              </a:rPr>
              <a:t>	?  How has my program performed over the last 3-5 yrs?</a:t>
            </a:r>
          </a:p>
          <a:p>
            <a:pPr>
              <a:spcBef>
                <a:spcPct val="50000"/>
              </a:spcBef>
            </a:pPr>
            <a:r>
              <a:rPr lang="en-US" sz="1200" kern="1200" baseline="0" dirty="0" smtClean="0">
                <a:solidFill>
                  <a:schemeClr val="tx1"/>
                </a:solidFill>
                <a:latin typeface="+mn-lt"/>
                <a:ea typeface="+mn-ea"/>
                <a:cs typeface="+mn-cs"/>
              </a:rPr>
              <a:t>	?  Did I execute my program to budget last year?</a:t>
            </a:r>
          </a:p>
          <a:p>
            <a:pPr>
              <a:spcBef>
                <a:spcPct val="50000"/>
              </a:spcBef>
            </a:pPr>
            <a:r>
              <a:rPr lang="en-US" sz="1200" kern="1200" baseline="0" dirty="0" smtClean="0">
                <a:solidFill>
                  <a:schemeClr val="tx1"/>
                </a:solidFill>
                <a:latin typeface="+mn-lt"/>
                <a:ea typeface="+mn-ea"/>
                <a:cs typeface="+mn-cs"/>
              </a:rPr>
              <a:t>	?  What months were better than others?</a:t>
            </a:r>
          </a:p>
          <a:p>
            <a:pPr>
              <a:spcBef>
                <a:spcPct val="50000"/>
              </a:spcBef>
            </a:pPr>
            <a:r>
              <a:rPr lang="en-US" sz="1200" kern="1200" baseline="0" dirty="0" smtClean="0">
                <a:solidFill>
                  <a:schemeClr val="tx1"/>
                </a:solidFill>
                <a:latin typeface="+mn-lt"/>
                <a:ea typeface="+mn-ea"/>
                <a:cs typeface="+mn-cs"/>
              </a:rPr>
              <a:t>	?  What programs, activities, initiatives did better than others?</a:t>
            </a:r>
          </a:p>
          <a:p>
            <a:pPr>
              <a:spcBef>
                <a:spcPct val="50000"/>
              </a:spcBef>
            </a:pPr>
            <a:r>
              <a:rPr lang="en-US" sz="1200" kern="1200" baseline="0" dirty="0" smtClean="0">
                <a:solidFill>
                  <a:schemeClr val="tx1"/>
                </a:solidFill>
                <a:latin typeface="+mn-lt"/>
                <a:ea typeface="+mn-ea"/>
                <a:cs typeface="+mn-cs"/>
              </a:rPr>
              <a:t>	?  Was participation up or down?</a:t>
            </a:r>
            <a:endParaRPr lang="en-US" sz="1200" kern="1200" dirty="0" smtClean="0">
              <a:solidFill>
                <a:schemeClr val="tx1"/>
              </a:solidFill>
              <a:latin typeface="+mn-lt"/>
              <a:ea typeface="+mn-ea"/>
              <a:cs typeface="+mn-cs"/>
            </a:endParaRPr>
          </a:p>
          <a:p>
            <a:pPr>
              <a:spcBef>
                <a:spcPct val="50000"/>
              </a:spcBef>
            </a:pPr>
            <a:r>
              <a:rPr lang="en-US" sz="1200" kern="1200" dirty="0" smtClean="0">
                <a:solidFill>
                  <a:schemeClr val="tx1"/>
                </a:solidFill>
                <a:latin typeface="+mn-lt"/>
                <a:ea typeface="+mn-ea"/>
                <a:cs typeface="+mn-cs"/>
              </a:rPr>
              <a:t>3.  Determine Factors that will impact Future</a:t>
            </a:r>
          </a:p>
          <a:p>
            <a:pPr>
              <a:spcBef>
                <a:spcPct val="50000"/>
              </a:spcBef>
            </a:pPr>
            <a:r>
              <a:rPr lang="en-US" sz="1200" kern="1200" dirty="0" smtClean="0">
                <a:solidFill>
                  <a:schemeClr val="tx1"/>
                </a:solidFill>
                <a:latin typeface="+mn-lt"/>
                <a:ea typeface="+mn-ea"/>
                <a:cs typeface="+mn-cs"/>
              </a:rPr>
              <a:t>	Fluctuation</a:t>
            </a:r>
            <a:r>
              <a:rPr lang="en-US" sz="1200" kern="1200" baseline="0" dirty="0" smtClean="0">
                <a:solidFill>
                  <a:schemeClr val="tx1"/>
                </a:solidFill>
                <a:latin typeface="+mn-lt"/>
                <a:ea typeface="+mn-ea"/>
                <a:cs typeface="+mn-cs"/>
              </a:rPr>
              <a:t>s in Income (UFM, funding targets, APF support)</a:t>
            </a:r>
          </a:p>
          <a:p>
            <a:pPr>
              <a:spcBef>
                <a:spcPct val="50000"/>
              </a:spcBef>
            </a:pPr>
            <a:r>
              <a:rPr lang="en-US" sz="1200" kern="1200" baseline="0" dirty="0" smtClean="0">
                <a:solidFill>
                  <a:schemeClr val="tx1"/>
                </a:solidFill>
                <a:latin typeface="+mn-lt"/>
                <a:ea typeface="+mn-ea"/>
                <a:cs typeface="+mn-cs"/>
              </a:rPr>
              <a:t>	Budget reductions and revisions</a:t>
            </a:r>
          </a:p>
          <a:p>
            <a:pPr>
              <a:spcBef>
                <a:spcPct val="50000"/>
              </a:spcBef>
            </a:pPr>
            <a:r>
              <a:rPr lang="en-US" sz="1200" kern="1200" baseline="0" dirty="0" smtClean="0">
                <a:solidFill>
                  <a:schemeClr val="tx1"/>
                </a:solidFill>
                <a:latin typeface="+mn-lt"/>
                <a:ea typeface="+mn-ea"/>
                <a:cs typeface="+mn-cs"/>
              </a:rPr>
              <a:t>	Funding cuts/efficiencies</a:t>
            </a:r>
          </a:p>
          <a:p>
            <a:pPr>
              <a:spcBef>
                <a:spcPct val="50000"/>
              </a:spcBef>
            </a:pPr>
            <a:r>
              <a:rPr lang="en-US" sz="1200" kern="1200" baseline="0" dirty="0" smtClean="0">
                <a:solidFill>
                  <a:schemeClr val="tx1"/>
                </a:solidFill>
                <a:latin typeface="+mn-lt"/>
                <a:ea typeface="+mn-ea"/>
                <a:cs typeface="+mn-cs"/>
              </a:rPr>
              <a:t>	Government/Politics – drawdown or up?</a:t>
            </a:r>
          </a:p>
          <a:p>
            <a:pPr>
              <a:spcBef>
                <a:spcPct val="50000"/>
              </a:spcBef>
            </a:pPr>
            <a:r>
              <a:rPr lang="en-US" sz="1200" kern="1200" baseline="0" dirty="0" smtClean="0">
                <a:solidFill>
                  <a:schemeClr val="tx1"/>
                </a:solidFill>
                <a:latin typeface="+mn-lt"/>
                <a:ea typeface="+mn-ea"/>
                <a:cs typeface="+mn-cs"/>
              </a:rPr>
              <a:t>	Policy changes</a:t>
            </a:r>
          </a:p>
          <a:p>
            <a:pPr>
              <a:spcBef>
                <a:spcPct val="50000"/>
              </a:spcBef>
            </a:pPr>
            <a:r>
              <a:rPr lang="en-US" sz="1200" kern="1200" baseline="0" dirty="0" smtClean="0">
                <a:solidFill>
                  <a:schemeClr val="tx1"/>
                </a:solidFill>
                <a:latin typeface="+mn-lt"/>
                <a:ea typeface="+mn-ea"/>
                <a:cs typeface="+mn-cs"/>
              </a:rPr>
              <a:t>	Command changes</a:t>
            </a:r>
          </a:p>
          <a:p>
            <a:pPr>
              <a:spcBef>
                <a:spcPct val="50000"/>
              </a:spcBef>
            </a:pPr>
            <a:r>
              <a:rPr lang="en-US" sz="1200" kern="1200" baseline="0" dirty="0" smtClean="0">
                <a:solidFill>
                  <a:schemeClr val="tx1"/>
                </a:solidFill>
                <a:latin typeface="+mn-lt"/>
                <a:ea typeface="+mn-ea"/>
                <a:cs typeface="+mn-cs"/>
              </a:rPr>
              <a:t>	Strategic Plans/Guidance</a:t>
            </a:r>
          </a:p>
          <a:p>
            <a:pPr>
              <a:spcBef>
                <a:spcPct val="50000"/>
              </a:spcBef>
            </a:pPr>
            <a:r>
              <a:rPr lang="en-US" sz="1200" kern="1200" baseline="0" dirty="0" smtClean="0">
                <a:solidFill>
                  <a:schemeClr val="tx1"/>
                </a:solidFill>
                <a:latin typeface="+mn-lt"/>
                <a:ea typeface="+mn-ea"/>
                <a:cs typeface="+mn-cs"/>
              </a:rPr>
              <a:t>	Operating guidance</a:t>
            </a:r>
          </a:p>
          <a:p>
            <a:pPr>
              <a:spcBef>
                <a:spcPct val="50000"/>
              </a:spcBef>
            </a:pPr>
            <a:r>
              <a:rPr lang="en-US" sz="1200" kern="1200" baseline="0" dirty="0" smtClean="0">
                <a:solidFill>
                  <a:schemeClr val="tx1"/>
                </a:solidFill>
                <a:latin typeface="+mn-lt"/>
                <a:ea typeface="+mn-ea"/>
                <a:cs typeface="+mn-cs"/>
              </a:rPr>
              <a:t>	World and US economies</a:t>
            </a:r>
          </a:p>
          <a:p>
            <a:pPr>
              <a:spcBef>
                <a:spcPct val="50000"/>
              </a:spcBef>
            </a:pPr>
            <a:r>
              <a:rPr lang="en-US" sz="1200" kern="1200" baseline="0" dirty="0" smtClean="0">
                <a:solidFill>
                  <a:schemeClr val="tx1"/>
                </a:solidFill>
                <a:latin typeface="+mn-lt"/>
                <a:ea typeface="+mn-ea"/>
                <a:cs typeface="+mn-cs"/>
              </a:rPr>
              <a:t>	Laws</a:t>
            </a:r>
          </a:p>
          <a:p>
            <a:pPr>
              <a:spcBef>
                <a:spcPct val="50000"/>
              </a:spcBef>
            </a:pPr>
            <a:r>
              <a:rPr lang="en-US" sz="1200" kern="1200" baseline="0" dirty="0" smtClean="0">
                <a:solidFill>
                  <a:schemeClr val="tx1"/>
                </a:solidFill>
                <a:latin typeface="+mn-lt"/>
                <a:ea typeface="+mn-ea"/>
                <a:cs typeface="+mn-cs"/>
              </a:rPr>
              <a:t>	Currency changes (OCONUS)</a:t>
            </a:r>
          </a:p>
          <a:p>
            <a:pPr>
              <a:spcBef>
                <a:spcPct val="50000"/>
              </a:spcBef>
            </a:pPr>
            <a:r>
              <a:rPr lang="en-US" sz="1200" kern="1200" baseline="0" dirty="0" smtClean="0">
                <a:solidFill>
                  <a:schemeClr val="tx1"/>
                </a:solidFill>
                <a:latin typeface="+mn-lt"/>
                <a:ea typeface="+mn-ea"/>
                <a:cs typeface="+mn-cs"/>
              </a:rPr>
              <a:t>	Weather</a:t>
            </a:r>
          </a:p>
          <a:p>
            <a:pPr>
              <a:spcBef>
                <a:spcPct val="50000"/>
              </a:spcBef>
            </a:pPr>
            <a:r>
              <a:rPr lang="en-US" sz="1200" kern="1200" baseline="0" dirty="0" smtClean="0">
                <a:solidFill>
                  <a:schemeClr val="tx1"/>
                </a:solidFill>
                <a:latin typeface="+mn-lt"/>
                <a:ea typeface="+mn-ea"/>
                <a:cs typeface="+mn-cs"/>
              </a:rPr>
              <a:t>	Environment/sustainability</a:t>
            </a:r>
          </a:p>
          <a:p>
            <a:pPr marL="228600" indent="-228600">
              <a:spcBef>
                <a:spcPct val="50000"/>
              </a:spcBef>
              <a:buAutoNum type="arabicPeriod" startAt="4"/>
            </a:pPr>
            <a:r>
              <a:rPr lang="en-US" sz="1200" kern="1200" dirty="0" smtClean="0">
                <a:solidFill>
                  <a:schemeClr val="tx1"/>
                </a:solidFill>
                <a:latin typeface="+mn-lt"/>
                <a:ea typeface="+mn-ea"/>
                <a:cs typeface="+mn-cs"/>
              </a:rPr>
              <a:t>Forecast Performance</a:t>
            </a:r>
          </a:p>
          <a:p>
            <a:pPr marL="228600" indent="-228600">
              <a:spcBef>
                <a:spcPct val="50000"/>
              </a:spcBef>
              <a:buNone/>
            </a:pPr>
            <a:r>
              <a:rPr lang="en-US" sz="1200" kern="1200" dirty="0" smtClean="0">
                <a:solidFill>
                  <a:schemeClr val="tx1"/>
                </a:solidFill>
                <a:latin typeface="+mn-lt"/>
                <a:ea typeface="+mn-ea"/>
                <a:cs typeface="+mn-cs"/>
              </a:rPr>
              <a:t>		By event or program</a:t>
            </a:r>
          </a:p>
          <a:p>
            <a:pPr marL="228600" indent="-228600">
              <a:spcBef>
                <a:spcPct val="50000"/>
              </a:spcBef>
              <a:buNone/>
            </a:pPr>
            <a:r>
              <a:rPr lang="en-US" sz="1200" kern="1200" dirty="0" smtClean="0">
                <a:solidFill>
                  <a:schemeClr val="tx1"/>
                </a:solidFill>
                <a:latin typeface="+mn-lt"/>
                <a:ea typeface="+mn-ea"/>
                <a:cs typeface="+mn-cs"/>
              </a:rPr>
              <a:t>		Participation</a:t>
            </a:r>
          </a:p>
          <a:p>
            <a:pPr marL="228600" indent="-228600">
              <a:spcBef>
                <a:spcPct val="50000"/>
              </a:spcBef>
              <a:buNone/>
            </a:pPr>
            <a:r>
              <a:rPr lang="en-US" sz="1200" kern="1200" dirty="0" smtClean="0">
                <a:solidFill>
                  <a:schemeClr val="tx1"/>
                </a:solidFill>
                <a:latin typeface="+mn-lt"/>
                <a:ea typeface="+mn-ea"/>
                <a:cs typeface="+mn-cs"/>
              </a:rPr>
              <a:t>		? Should I be making a profit?</a:t>
            </a:r>
          </a:p>
          <a:p>
            <a:pPr marL="228600" indent="-228600">
              <a:spcBef>
                <a:spcPct val="50000"/>
              </a:spcBef>
              <a:buNone/>
            </a:pPr>
            <a:r>
              <a:rPr lang="en-US" sz="1200" kern="1200" dirty="0" smtClean="0">
                <a:solidFill>
                  <a:schemeClr val="tx1"/>
                </a:solidFill>
                <a:latin typeface="+mn-lt"/>
                <a:ea typeface="+mn-ea"/>
                <a:cs typeface="+mn-cs"/>
              </a:rPr>
              <a:t>		? </a:t>
            </a:r>
            <a:r>
              <a:rPr lang="en-US" sz="1200" kern="1200" baseline="0" dirty="0" smtClean="0">
                <a:solidFill>
                  <a:schemeClr val="tx1"/>
                </a:solidFill>
                <a:latin typeface="+mn-lt"/>
                <a:ea typeface="+mn-ea"/>
                <a:cs typeface="+mn-cs"/>
              </a:rPr>
              <a:t>Should I be applying break-even analysis?</a:t>
            </a:r>
            <a:endParaRPr lang="en-US" sz="1200" kern="1200" dirty="0" smtClean="0">
              <a:solidFill>
                <a:schemeClr val="tx1"/>
              </a:solidFill>
              <a:latin typeface="+mn-lt"/>
              <a:ea typeface="+mn-ea"/>
              <a:cs typeface="+mn-cs"/>
            </a:endParaRPr>
          </a:p>
          <a:p>
            <a:pPr marL="228600" indent="-228600">
              <a:spcBef>
                <a:spcPct val="50000"/>
              </a:spcBef>
              <a:buNone/>
            </a:pPr>
            <a:r>
              <a:rPr lang="en-US" sz="1200" kern="1200" dirty="0" smtClean="0">
                <a:solidFill>
                  <a:schemeClr val="tx1"/>
                </a:solidFill>
                <a:latin typeface="+mn-lt"/>
                <a:ea typeface="+mn-ea"/>
                <a:cs typeface="+mn-cs"/>
              </a:rPr>
              <a:t>		</a:t>
            </a:r>
          </a:p>
          <a:p>
            <a:pPr marL="228600" indent="-228600">
              <a:spcBef>
                <a:spcPct val="50000"/>
              </a:spcBef>
              <a:buAutoNum type="arabicPeriod" startAt="5"/>
            </a:pPr>
            <a:r>
              <a:rPr lang="en-US" sz="1200" kern="1200" dirty="0" smtClean="0">
                <a:solidFill>
                  <a:schemeClr val="tx1"/>
                </a:solidFill>
                <a:latin typeface="+mn-lt"/>
                <a:ea typeface="+mn-ea"/>
                <a:cs typeface="+mn-cs"/>
              </a:rPr>
              <a:t>Review the “BIG PICTURE”</a:t>
            </a:r>
          </a:p>
          <a:p>
            <a:pPr marL="1143000" lvl="2" indent="-228600">
              <a:spcBef>
                <a:spcPct val="50000"/>
              </a:spcBef>
              <a:buNone/>
            </a:pPr>
            <a:r>
              <a:rPr lang="en-US" sz="1200" kern="1200" dirty="0" smtClean="0">
                <a:solidFill>
                  <a:schemeClr val="tx1"/>
                </a:solidFill>
                <a:latin typeface="+mn-lt"/>
                <a:ea typeface="+mn-ea"/>
                <a:cs typeface="+mn-cs"/>
              </a:rPr>
              <a:t>?Does my data</a:t>
            </a:r>
            <a:r>
              <a:rPr lang="en-US" sz="1200" kern="1200" baseline="0" dirty="0" smtClean="0">
                <a:solidFill>
                  <a:schemeClr val="tx1"/>
                </a:solidFill>
                <a:latin typeface="+mn-lt"/>
                <a:ea typeface="+mn-ea"/>
                <a:cs typeface="+mn-cs"/>
              </a:rPr>
              <a:t> make sense?</a:t>
            </a:r>
          </a:p>
          <a:p>
            <a:pPr marL="1143000" lvl="2" indent="-228600">
              <a:spcBef>
                <a:spcPct val="50000"/>
              </a:spcBef>
              <a:buNone/>
            </a:pPr>
            <a:r>
              <a:rPr lang="en-US" sz="1200" kern="1200" baseline="0" dirty="0" smtClean="0">
                <a:solidFill>
                  <a:schemeClr val="tx1"/>
                </a:solidFill>
                <a:latin typeface="+mn-lt"/>
                <a:ea typeface="+mn-ea"/>
                <a:cs typeface="+mn-cs"/>
              </a:rPr>
              <a:t>? Do my numbers and dollars appear reasonable?</a:t>
            </a:r>
          </a:p>
          <a:p>
            <a:pPr marL="1143000" lvl="2" indent="-228600">
              <a:spcBef>
                <a:spcPct val="50000"/>
              </a:spcBef>
              <a:buNone/>
            </a:pPr>
            <a:r>
              <a:rPr lang="en-US" sz="1200" kern="1200" baseline="0" dirty="0" smtClean="0">
                <a:solidFill>
                  <a:schemeClr val="tx1"/>
                </a:solidFill>
                <a:latin typeface="+mn-lt"/>
                <a:ea typeface="+mn-ea"/>
                <a:cs typeface="+mn-cs"/>
              </a:rPr>
              <a:t>? Am I providing my customers with the services they want?</a:t>
            </a:r>
          </a:p>
          <a:p>
            <a:pPr marL="1143000" lvl="2" indent="-228600">
              <a:spcBef>
                <a:spcPct val="50000"/>
              </a:spcBef>
              <a:buNone/>
            </a:pPr>
            <a:r>
              <a:rPr lang="en-US" sz="1200" kern="1200" baseline="0" dirty="0" smtClean="0">
                <a:solidFill>
                  <a:schemeClr val="tx1"/>
                </a:solidFill>
                <a:latin typeface="+mn-lt"/>
                <a:ea typeface="+mn-ea"/>
                <a:cs typeface="+mn-cs"/>
              </a:rPr>
              <a:t>? Am I providing my customers with the level of service(s) they want and deserve?</a:t>
            </a:r>
          </a:p>
          <a:p>
            <a:pPr marL="1143000" lvl="2" indent="-228600">
              <a:spcBef>
                <a:spcPct val="50000"/>
              </a:spcBef>
              <a:buNone/>
            </a:pPr>
            <a:r>
              <a:rPr lang="en-US" sz="1200" kern="1200" baseline="0" dirty="0" smtClean="0">
                <a:solidFill>
                  <a:schemeClr val="tx1"/>
                </a:solidFill>
                <a:latin typeface="+mn-lt"/>
                <a:ea typeface="+mn-ea"/>
                <a:cs typeface="+mn-cs"/>
              </a:rPr>
              <a:t>? Are my assumptions based on data and are they reasonable?</a:t>
            </a:r>
          </a:p>
          <a:p>
            <a:pPr marL="1143000" lvl="2" indent="-228600">
              <a:spcBef>
                <a:spcPct val="50000"/>
              </a:spcBef>
              <a:buNone/>
            </a:pPr>
            <a:r>
              <a:rPr lang="en-US" sz="1200" kern="1200" baseline="0" dirty="0" smtClean="0">
                <a:solidFill>
                  <a:schemeClr val="tx1"/>
                </a:solidFill>
                <a:latin typeface="+mn-lt"/>
                <a:ea typeface="+mn-ea"/>
                <a:cs typeface="+mn-cs"/>
              </a:rPr>
              <a:t>? Can I live up to my projections?</a:t>
            </a:r>
          </a:p>
          <a:p>
            <a:pPr marL="1143000" lvl="2" indent="-228600">
              <a:spcBef>
                <a:spcPct val="50000"/>
              </a:spcBef>
              <a:buNone/>
            </a:pPr>
            <a:endParaRPr lang="en-US" sz="1200" kern="1200" baseline="0" dirty="0" smtClean="0">
              <a:solidFill>
                <a:schemeClr val="tx1"/>
              </a:solidFill>
              <a:latin typeface="+mn-lt"/>
              <a:ea typeface="+mn-ea"/>
              <a:cs typeface="+mn-cs"/>
            </a:endParaRPr>
          </a:p>
          <a:p>
            <a:pPr marL="1143000" lvl="2" indent="-228600">
              <a:spcBef>
                <a:spcPct val="50000"/>
              </a:spcBef>
              <a:buNone/>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pPr/>
              <a:t>123</a:t>
            </a:fld>
            <a:endParaRPr lang="en-US" dirty="0"/>
          </a:p>
        </p:txBody>
      </p:sp>
    </p:spTree>
    <p:extLst>
      <p:ext uri="{BB962C8B-B14F-4D97-AF65-F5344CB8AC3E}">
        <p14:creationId xmlns:p14="http://schemas.microsoft.com/office/powerpoint/2010/main" val="95088115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1160463"/>
            <a:ext cx="4178300" cy="3133725"/>
          </a:xfrm>
        </p:spPr>
      </p:sp>
      <p:sp>
        <p:nvSpPr>
          <p:cNvPr id="3" name="Notes Placeholder 2"/>
          <p:cNvSpPr>
            <a:spLocks noGrp="1"/>
          </p:cNvSpPr>
          <p:nvPr>
            <p:ph type="body" idx="1"/>
          </p:nvPr>
        </p:nvSpPr>
        <p:spPr/>
        <p:txBody>
          <a:bodyPr>
            <a:normAutofit fontScale="32500" lnSpcReduction="20000"/>
          </a:bodyPr>
          <a:lstStyle/>
          <a:p>
            <a:pPr>
              <a:spcBef>
                <a:spcPct val="50000"/>
              </a:spcBef>
              <a:buNone/>
            </a:pPr>
            <a:r>
              <a:rPr lang="en-US" sz="1200" kern="1200" dirty="0" smtClean="0">
                <a:solidFill>
                  <a:schemeClr val="tx1"/>
                </a:solidFill>
                <a:latin typeface="+mn-lt"/>
                <a:ea typeface="+mn-ea"/>
                <a:cs typeface="+mn-cs"/>
              </a:rPr>
              <a:t>Five Steps to Preparing An AOB</a:t>
            </a:r>
          </a:p>
          <a:p>
            <a:pPr>
              <a:spcBef>
                <a:spcPct val="50000"/>
              </a:spcBef>
              <a:buNone/>
            </a:pPr>
            <a:endParaRPr lang="en-US" sz="1200" kern="1200" dirty="0" smtClean="0">
              <a:solidFill>
                <a:schemeClr val="tx1"/>
              </a:solidFill>
              <a:latin typeface="+mn-lt"/>
              <a:ea typeface="+mn-ea"/>
              <a:cs typeface="+mn-cs"/>
            </a:endParaRPr>
          </a:p>
          <a:p>
            <a:pPr>
              <a:spcBef>
                <a:spcPct val="50000"/>
              </a:spcBef>
            </a:pPr>
            <a:r>
              <a:rPr lang="en-US" sz="1200" kern="1200" dirty="0" smtClean="0">
                <a:solidFill>
                  <a:schemeClr val="tx1"/>
                </a:solidFill>
                <a:latin typeface="+mn-lt"/>
                <a:ea typeface="+mn-ea"/>
                <a:cs typeface="+mn-cs"/>
              </a:rPr>
              <a:t>1.  Compile Historical Data</a:t>
            </a:r>
          </a:p>
          <a:p>
            <a:pPr>
              <a:spcBef>
                <a:spcPct val="50000"/>
              </a:spcBef>
            </a:pPr>
            <a:r>
              <a:rPr lang="en-US" sz="1200" kern="1200" dirty="0" smtClean="0">
                <a:solidFill>
                  <a:schemeClr val="tx1"/>
                </a:solidFill>
                <a:latin typeface="+mn-lt"/>
                <a:ea typeface="+mn-ea"/>
                <a:cs typeface="+mn-cs"/>
              </a:rPr>
              <a:t>	Calendars:  Activity, FMWR, Garrison,</a:t>
            </a:r>
            <a:r>
              <a:rPr lang="en-US" sz="1200" kern="1200" baseline="0" dirty="0" smtClean="0">
                <a:solidFill>
                  <a:schemeClr val="tx1"/>
                </a:solidFill>
                <a:latin typeface="+mn-lt"/>
                <a:ea typeface="+mn-ea"/>
                <a:cs typeface="+mn-cs"/>
              </a:rPr>
              <a:t> Local Economy, etc.</a:t>
            </a:r>
          </a:p>
          <a:p>
            <a:pPr>
              <a:spcBef>
                <a:spcPct val="50000"/>
              </a:spcBef>
            </a:pPr>
            <a:r>
              <a:rPr lang="en-US" sz="1200" kern="1200" baseline="0" dirty="0" smtClean="0">
                <a:solidFill>
                  <a:schemeClr val="tx1"/>
                </a:solidFill>
                <a:latin typeface="+mn-lt"/>
                <a:ea typeface="+mn-ea"/>
                <a:cs typeface="+mn-cs"/>
              </a:rPr>
              <a:t>	Financial: Monthly Income Statements, DARs, Deposits, Variance Reports, etc.</a:t>
            </a:r>
          </a:p>
          <a:p>
            <a:pPr>
              <a:spcBef>
                <a:spcPct val="50000"/>
              </a:spcBef>
            </a:pPr>
            <a:r>
              <a:rPr lang="en-US" sz="1200" kern="1200" baseline="0" dirty="0" smtClean="0">
                <a:solidFill>
                  <a:schemeClr val="tx1"/>
                </a:solidFill>
                <a:latin typeface="+mn-lt"/>
                <a:ea typeface="+mn-ea"/>
                <a:cs typeface="+mn-cs"/>
              </a:rPr>
              <a:t>	Non-Financial:  AARs, Marketing Plan, Participation #s, Customer Feedback, Command Changes, Competition, Lifestyle Trends, Regulation and regulation change </a:t>
            </a:r>
            <a:endParaRPr lang="en-US" sz="1200" kern="1200" dirty="0" smtClean="0">
              <a:solidFill>
                <a:schemeClr val="tx1"/>
              </a:solidFill>
              <a:latin typeface="+mn-lt"/>
              <a:ea typeface="+mn-ea"/>
              <a:cs typeface="+mn-cs"/>
            </a:endParaRPr>
          </a:p>
          <a:p>
            <a:pPr>
              <a:spcBef>
                <a:spcPct val="50000"/>
              </a:spcBef>
            </a:pPr>
            <a:r>
              <a:rPr lang="en-US" sz="1200" kern="1200" dirty="0" smtClean="0">
                <a:solidFill>
                  <a:schemeClr val="tx1"/>
                </a:solidFill>
                <a:latin typeface="+mn-lt"/>
                <a:ea typeface="+mn-ea"/>
                <a:cs typeface="+mn-cs"/>
              </a:rPr>
              <a:t>2.  Apply Trend Analysis</a:t>
            </a:r>
          </a:p>
          <a:p>
            <a:pPr>
              <a:spcBef>
                <a:spcPct val="50000"/>
              </a:spcBef>
            </a:pPr>
            <a:r>
              <a:rPr lang="en-US" sz="1200" kern="1200" dirty="0" smtClean="0">
                <a:solidFill>
                  <a:schemeClr val="tx1"/>
                </a:solidFill>
                <a:latin typeface="+mn-lt"/>
                <a:ea typeface="+mn-ea"/>
                <a:cs typeface="+mn-cs"/>
              </a:rPr>
              <a:t>	5 Key Financial Trends</a:t>
            </a:r>
            <a:r>
              <a:rPr lang="en-US" sz="1200" kern="1200" baseline="0" dirty="0" smtClean="0">
                <a:solidFill>
                  <a:schemeClr val="tx1"/>
                </a:solidFill>
                <a:latin typeface="+mn-lt"/>
                <a:ea typeface="+mn-ea"/>
                <a:cs typeface="+mn-cs"/>
              </a:rPr>
              <a:t> </a:t>
            </a:r>
          </a:p>
          <a:p>
            <a:pPr>
              <a:spcBef>
                <a:spcPct val="50000"/>
              </a:spcBef>
            </a:pPr>
            <a:r>
              <a:rPr lang="en-US" sz="1200" kern="1200" baseline="0" dirty="0" smtClean="0">
                <a:solidFill>
                  <a:schemeClr val="tx1"/>
                </a:solidFill>
                <a:latin typeface="+mn-lt"/>
                <a:ea typeface="+mn-ea"/>
                <a:cs typeface="+mn-cs"/>
              </a:rPr>
              <a:t>	?  How has my program performed over the last 3-5 yrs?</a:t>
            </a:r>
          </a:p>
          <a:p>
            <a:pPr>
              <a:spcBef>
                <a:spcPct val="50000"/>
              </a:spcBef>
            </a:pPr>
            <a:r>
              <a:rPr lang="en-US" sz="1200" kern="1200" baseline="0" dirty="0" smtClean="0">
                <a:solidFill>
                  <a:schemeClr val="tx1"/>
                </a:solidFill>
                <a:latin typeface="+mn-lt"/>
                <a:ea typeface="+mn-ea"/>
                <a:cs typeface="+mn-cs"/>
              </a:rPr>
              <a:t>	?  Did I execute my program to budget last year?</a:t>
            </a:r>
          </a:p>
          <a:p>
            <a:pPr>
              <a:spcBef>
                <a:spcPct val="50000"/>
              </a:spcBef>
            </a:pPr>
            <a:r>
              <a:rPr lang="en-US" sz="1200" kern="1200" baseline="0" dirty="0" smtClean="0">
                <a:solidFill>
                  <a:schemeClr val="tx1"/>
                </a:solidFill>
                <a:latin typeface="+mn-lt"/>
                <a:ea typeface="+mn-ea"/>
                <a:cs typeface="+mn-cs"/>
              </a:rPr>
              <a:t>	?  What months were better than others?</a:t>
            </a:r>
          </a:p>
          <a:p>
            <a:pPr>
              <a:spcBef>
                <a:spcPct val="50000"/>
              </a:spcBef>
            </a:pPr>
            <a:r>
              <a:rPr lang="en-US" sz="1200" kern="1200" baseline="0" dirty="0" smtClean="0">
                <a:solidFill>
                  <a:schemeClr val="tx1"/>
                </a:solidFill>
                <a:latin typeface="+mn-lt"/>
                <a:ea typeface="+mn-ea"/>
                <a:cs typeface="+mn-cs"/>
              </a:rPr>
              <a:t>	?  What programs, activities, initiatives did better than others?</a:t>
            </a:r>
          </a:p>
          <a:p>
            <a:pPr>
              <a:spcBef>
                <a:spcPct val="50000"/>
              </a:spcBef>
            </a:pPr>
            <a:r>
              <a:rPr lang="en-US" sz="1200" kern="1200" baseline="0" dirty="0" smtClean="0">
                <a:solidFill>
                  <a:schemeClr val="tx1"/>
                </a:solidFill>
                <a:latin typeface="+mn-lt"/>
                <a:ea typeface="+mn-ea"/>
                <a:cs typeface="+mn-cs"/>
              </a:rPr>
              <a:t>	?  Was participation up or down?</a:t>
            </a:r>
            <a:endParaRPr lang="en-US" sz="1200" kern="1200" dirty="0" smtClean="0">
              <a:solidFill>
                <a:schemeClr val="tx1"/>
              </a:solidFill>
              <a:latin typeface="+mn-lt"/>
              <a:ea typeface="+mn-ea"/>
              <a:cs typeface="+mn-cs"/>
            </a:endParaRPr>
          </a:p>
          <a:p>
            <a:pPr>
              <a:spcBef>
                <a:spcPct val="50000"/>
              </a:spcBef>
            </a:pPr>
            <a:r>
              <a:rPr lang="en-US" sz="1200" kern="1200" dirty="0" smtClean="0">
                <a:solidFill>
                  <a:schemeClr val="tx1"/>
                </a:solidFill>
                <a:latin typeface="+mn-lt"/>
                <a:ea typeface="+mn-ea"/>
                <a:cs typeface="+mn-cs"/>
              </a:rPr>
              <a:t>3.  Determine Factors that will impact Future</a:t>
            </a:r>
          </a:p>
          <a:p>
            <a:pPr>
              <a:spcBef>
                <a:spcPct val="50000"/>
              </a:spcBef>
            </a:pPr>
            <a:r>
              <a:rPr lang="en-US" sz="1200" kern="1200" dirty="0" smtClean="0">
                <a:solidFill>
                  <a:schemeClr val="tx1"/>
                </a:solidFill>
                <a:latin typeface="+mn-lt"/>
                <a:ea typeface="+mn-ea"/>
                <a:cs typeface="+mn-cs"/>
              </a:rPr>
              <a:t>	Fluctuation</a:t>
            </a:r>
            <a:r>
              <a:rPr lang="en-US" sz="1200" kern="1200" baseline="0" dirty="0" smtClean="0">
                <a:solidFill>
                  <a:schemeClr val="tx1"/>
                </a:solidFill>
                <a:latin typeface="+mn-lt"/>
                <a:ea typeface="+mn-ea"/>
                <a:cs typeface="+mn-cs"/>
              </a:rPr>
              <a:t>s in Income (UFM, funding targets, APF support)</a:t>
            </a:r>
          </a:p>
          <a:p>
            <a:pPr>
              <a:spcBef>
                <a:spcPct val="50000"/>
              </a:spcBef>
            </a:pPr>
            <a:r>
              <a:rPr lang="en-US" sz="1200" kern="1200" baseline="0" dirty="0" smtClean="0">
                <a:solidFill>
                  <a:schemeClr val="tx1"/>
                </a:solidFill>
                <a:latin typeface="+mn-lt"/>
                <a:ea typeface="+mn-ea"/>
                <a:cs typeface="+mn-cs"/>
              </a:rPr>
              <a:t>	Budget reductions and revisions</a:t>
            </a:r>
          </a:p>
          <a:p>
            <a:pPr>
              <a:spcBef>
                <a:spcPct val="50000"/>
              </a:spcBef>
            </a:pPr>
            <a:r>
              <a:rPr lang="en-US" sz="1200" kern="1200" baseline="0" dirty="0" smtClean="0">
                <a:solidFill>
                  <a:schemeClr val="tx1"/>
                </a:solidFill>
                <a:latin typeface="+mn-lt"/>
                <a:ea typeface="+mn-ea"/>
                <a:cs typeface="+mn-cs"/>
              </a:rPr>
              <a:t>	Funding cuts/efficiencies</a:t>
            </a:r>
          </a:p>
          <a:p>
            <a:pPr>
              <a:spcBef>
                <a:spcPct val="50000"/>
              </a:spcBef>
            </a:pPr>
            <a:r>
              <a:rPr lang="en-US" sz="1200" kern="1200" baseline="0" dirty="0" smtClean="0">
                <a:solidFill>
                  <a:schemeClr val="tx1"/>
                </a:solidFill>
                <a:latin typeface="+mn-lt"/>
                <a:ea typeface="+mn-ea"/>
                <a:cs typeface="+mn-cs"/>
              </a:rPr>
              <a:t>	Government/Politics – drawdown or up?</a:t>
            </a:r>
          </a:p>
          <a:p>
            <a:pPr>
              <a:spcBef>
                <a:spcPct val="50000"/>
              </a:spcBef>
            </a:pPr>
            <a:r>
              <a:rPr lang="en-US" sz="1200" kern="1200" baseline="0" dirty="0" smtClean="0">
                <a:solidFill>
                  <a:schemeClr val="tx1"/>
                </a:solidFill>
                <a:latin typeface="+mn-lt"/>
                <a:ea typeface="+mn-ea"/>
                <a:cs typeface="+mn-cs"/>
              </a:rPr>
              <a:t>	Policy changes</a:t>
            </a:r>
          </a:p>
          <a:p>
            <a:pPr>
              <a:spcBef>
                <a:spcPct val="50000"/>
              </a:spcBef>
            </a:pPr>
            <a:r>
              <a:rPr lang="en-US" sz="1200" kern="1200" baseline="0" dirty="0" smtClean="0">
                <a:solidFill>
                  <a:schemeClr val="tx1"/>
                </a:solidFill>
                <a:latin typeface="+mn-lt"/>
                <a:ea typeface="+mn-ea"/>
                <a:cs typeface="+mn-cs"/>
              </a:rPr>
              <a:t>	Command changes</a:t>
            </a:r>
          </a:p>
          <a:p>
            <a:pPr>
              <a:spcBef>
                <a:spcPct val="50000"/>
              </a:spcBef>
            </a:pPr>
            <a:r>
              <a:rPr lang="en-US" sz="1200" kern="1200" baseline="0" dirty="0" smtClean="0">
                <a:solidFill>
                  <a:schemeClr val="tx1"/>
                </a:solidFill>
                <a:latin typeface="+mn-lt"/>
                <a:ea typeface="+mn-ea"/>
                <a:cs typeface="+mn-cs"/>
              </a:rPr>
              <a:t>	Strategic Plans/Guidance</a:t>
            </a:r>
          </a:p>
          <a:p>
            <a:pPr>
              <a:spcBef>
                <a:spcPct val="50000"/>
              </a:spcBef>
            </a:pPr>
            <a:r>
              <a:rPr lang="en-US" sz="1200" kern="1200" baseline="0" dirty="0" smtClean="0">
                <a:solidFill>
                  <a:schemeClr val="tx1"/>
                </a:solidFill>
                <a:latin typeface="+mn-lt"/>
                <a:ea typeface="+mn-ea"/>
                <a:cs typeface="+mn-cs"/>
              </a:rPr>
              <a:t>	Operating guidance</a:t>
            </a:r>
          </a:p>
          <a:p>
            <a:pPr>
              <a:spcBef>
                <a:spcPct val="50000"/>
              </a:spcBef>
            </a:pPr>
            <a:r>
              <a:rPr lang="en-US" sz="1200" kern="1200" baseline="0" dirty="0" smtClean="0">
                <a:solidFill>
                  <a:schemeClr val="tx1"/>
                </a:solidFill>
                <a:latin typeface="+mn-lt"/>
                <a:ea typeface="+mn-ea"/>
                <a:cs typeface="+mn-cs"/>
              </a:rPr>
              <a:t>	World and US economies</a:t>
            </a:r>
          </a:p>
          <a:p>
            <a:pPr>
              <a:spcBef>
                <a:spcPct val="50000"/>
              </a:spcBef>
            </a:pPr>
            <a:r>
              <a:rPr lang="en-US" sz="1200" kern="1200" baseline="0" dirty="0" smtClean="0">
                <a:solidFill>
                  <a:schemeClr val="tx1"/>
                </a:solidFill>
                <a:latin typeface="+mn-lt"/>
                <a:ea typeface="+mn-ea"/>
                <a:cs typeface="+mn-cs"/>
              </a:rPr>
              <a:t>	Laws</a:t>
            </a:r>
          </a:p>
          <a:p>
            <a:pPr>
              <a:spcBef>
                <a:spcPct val="50000"/>
              </a:spcBef>
            </a:pPr>
            <a:r>
              <a:rPr lang="en-US" sz="1200" kern="1200" baseline="0" dirty="0" smtClean="0">
                <a:solidFill>
                  <a:schemeClr val="tx1"/>
                </a:solidFill>
                <a:latin typeface="+mn-lt"/>
                <a:ea typeface="+mn-ea"/>
                <a:cs typeface="+mn-cs"/>
              </a:rPr>
              <a:t>	Currency changes (OCONUS)</a:t>
            </a:r>
          </a:p>
          <a:p>
            <a:pPr>
              <a:spcBef>
                <a:spcPct val="50000"/>
              </a:spcBef>
            </a:pPr>
            <a:r>
              <a:rPr lang="en-US" sz="1200" kern="1200" baseline="0" dirty="0" smtClean="0">
                <a:solidFill>
                  <a:schemeClr val="tx1"/>
                </a:solidFill>
                <a:latin typeface="+mn-lt"/>
                <a:ea typeface="+mn-ea"/>
                <a:cs typeface="+mn-cs"/>
              </a:rPr>
              <a:t>	Weather</a:t>
            </a:r>
          </a:p>
          <a:p>
            <a:pPr>
              <a:spcBef>
                <a:spcPct val="50000"/>
              </a:spcBef>
            </a:pPr>
            <a:r>
              <a:rPr lang="en-US" sz="1200" kern="1200" baseline="0" dirty="0" smtClean="0">
                <a:solidFill>
                  <a:schemeClr val="tx1"/>
                </a:solidFill>
                <a:latin typeface="+mn-lt"/>
                <a:ea typeface="+mn-ea"/>
                <a:cs typeface="+mn-cs"/>
              </a:rPr>
              <a:t>	Environment/sustainability</a:t>
            </a:r>
          </a:p>
          <a:p>
            <a:pPr marL="228600" indent="-228600">
              <a:spcBef>
                <a:spcPct val="50000"/>
              </a:spcBef>
              <a:buAutoNum type="arabicPeriod" startAt="4"/>
            </a:pPr>
            <a:r>
              <a:rPr lang="en-US" sz="1200" kern="1200" dirty="0" smtClean="0">
                <a:solidFill>
                  <a:schemeClr val="tx1"/>
                </a:solidFill>
                <a:latin typeface="+mn-lt"/>
                <a:ea typeface="+mn-ea"/>
                <a:cs typeface="+mn-cs"/>
              </a:rPr>
              <a:t>Forecast Performance</a:t>
            </a:r>
          </a:p>
          <a:p>
            <a:pPr marL="228600" indent="-228600">
              <a:spcBef>
                <a:spcPct val="50000"/>
              </a:spcBef>
              <a:buNone/>
            </a:pPr>
            <a:r>
              <a:rPr lang="en-US" sz="1200" kern="1200" dirty="0" smtClean="0">
                <a:solidFill>
                  <a:schemeClr val="tx1"/>
                </a:solidFill>
                <a:latin typeface="+mn-lt"/>
                <a:ea typeface="+mn-ea"/>
                <a:cs typeface="+mn-cs"/>
              </a:rPr>
              <a:t>		By event or program</a:t>
            </a:r>
          </a:p>
          <a:p>
            <a:pPr marL="228600" indent="-228600">
              <a:spcBef>
                <a:spcPct val="50000"/>
              </a:spcBef>
              <a:buNone/>
            </a:pPr>
            <a:r>
              <a:rPr lang="en-US" sz="1200" kern="1200" dirty="0" smtClean="0">
                <a:solidFill>
                  <a:schemeClr val="tx1"/>
                </a:solidFill>
                <a:latin typeface="+mn-lt"/>
                <a:ea typeface="+mn-ea"/>
                <a:cs typeface="+mn-cs"/>
              </a:rPr>
              <a:t>		Participation</a:t>
            </a:r>
          </a:p>
          <a:p>
            <a:pPr marL="228600" indent="-228600">
              <a:spcBef>
                <a:spcPct val="50000"/>
              </a:spcBef>
              <a:buNone/>
            </a:pPr>
            <a:r>
              <a:rPr lang="en-US" sz="1200" kern="1200" dirty="0" smtClean="0">
                <a:solidFill>
                  <a:schemeClr val="tx1"/>
                </a:solidFill>
                <a:latin typeface="+mn-lt"/>
                <a:ea typeface="+mn-ea"/>
                <a:cs typeface="+mn-cs"/>
              </a:rPr>
              <a:t>		? Should I be making a profit?</a:t>
            </a:r>
          </a:p>
          <a:p>
            <a:pPr marL="228600" indent="-228600">
              <a:spcBef>
                <a:spcPct val="50000"/>
              </a:spcBef>
              <a:buNone/>
            </a:pPr>
            <a:r>
              <a:rPr lang="en-US" sz="1200" kern="1200" dirty="0" smtClean="0">
                <a:solidFill>
                  <a:schemeClr val="tx1"/>
                </a:solidFill>
                <a:latin typeface="+mn-lt"/>
                <a:ea typeface="+mn-ea"/>
                <a:cs typeface="+mn-cs"/>
              </a:rPr>
              <a:t>		? </a:t>
            </a:r>
            <a:r>
              <a:rPr lang="en-US" sz="1200" kern="1200" baseline="0" dirty="0" smtClean="0">
                <a:solidFill>
                  <a:schemeClr val="tx1"/>
                </a:solidFill>
                <a:latin typeface="+mn-lt"/>
                <a:ea typeface="+mn-ea"/>
                <a:cs typeface="+mn-cs"/>
              </a:rPr>
              <a:t>Should I be applying break-even analysis?</a:t>
            </a:r>
            <a:endParaRPr lang="en-US" sz="1200" kern="1200" dirty="0" smtClean="0">
              <a:solidFill>
                <a:schemeClr val="tx1"/>
              </a:solidFill>
              <a:latin typeface="+mn-lt"/>
              <a:ea typeface="+mn-ea"/>
              <a:cs typeface="+mn-cs"/>
            </a:endParaRPr>
          </a:p>
          <a:p>
            <a:pPr marL="228600" indent="-228600">
              <a:spcBef>
                <a:spcPct val="50000"/>
              </a:spcBef>
              <a:buNone/>
            </a:pPr>
            <a:r>
              <a:rPr lang="en-US" sz="1200" kern="1200" dirty="0" smtClean="0">
                <a:solidFill>
                  <a:schemeClr val="tx1"/>
                </a:solidFill>
                <a:latin typeface="+mn-lt"/>
                <a:ea typeface="+mn-ea"/>
                <a:cs typeface="+mn-cs"/>
              </a:rPr>
              <a:t>		</a:t>
            </a:r>
          </a:p>
          <a:p>
            <a:pPr marL="228600" indent="-228600">
              <a:spcBef>
                <a:spcPct val="50000"/>
              </a:spcBef>
              <a:buAutoNum type="arabicPeriod" startAt="5"/>
            </a:pPr>
            <a:r>
              <a:rPr lang="en-US" sz="1200" kern="1200" dirty="0" smtClean="0">
                <a:solidFill>
                  <a:schemeClr val="tx1"/>
                </a:solidFill>
                <a:latin typeface="+mn-lt"/>
                <a:ea typeface="+mn-ea"/>
                <a:cs typeface="+mn-cs"/>
              </a:rPr>
              <a:t>Review the “BIG PICTURE”</a:t>
            </a:r>
          </a:p>
          <a:p>
            <a:pPr marL="1143000" lvl="2" indent="-228600">
              <a:spcBef>
                <a:spcPct val="50000"/>
              </a:spcBef>
              <a:buNone/>
            </a:pPr>
            <a:r>
              <a:rPr lang="en-US" sz="1200" kern="1200" dirty="0" smtClean="0">
                <a:solidFill>
                  <a:schemeClr val="tx1"/>
                </a:solidFill>
                <a:latin typeface="+mn-lt"/>
                <a:ea typeface="+mn-ea"/>
                <a:cs typeface="+mn-cs"/>
              </a:rPr>
              <a:t>?Does my data</a:t>
            </a:r>
            <a:r>
              <a:rPr lang="en-US" sz="1200" kern="1200" baseline="0" dirty="0" smtClean="0">
                <a:solidFill>
                  <a:schemeClr val="tx1"/>
                </a:solidFill>
                <a:latin typeface="+mn-lt"/>
                <a:ea typeface="+mn-ea"/>
                <a:cs typeface="+mn-cs"/>
              </a:rPr>
              <a:t> make sense?</a:t>
            </a:r>
          </a:p>
          <a:p>
            <a:pPr marL="1143000" lvl="2" indent="-228600">
              <a:spcBef>
                <a:spcPct val="50000"/>
              </a:spcBef>
              <a:buNone/>
            </a:pPr>
            <a:r>
              <a:rPr lang="en-US" sz="1200" kern="1200" baseline="0" dirty="0" smtClean="0">
                <a:solidFill>
                  <a:schemeClr val="tx1"/>
                </a:solidFill>
                <a:latin typeface="+mn-lt"/>
                <a:ea typeface="+mn-ea"/>
                <a:cs typeface="+mn-cs"/>
              </a:rPr>
              <a:t>? Do my numbers and dollars appear reasonable?</a:t>
            </a:r>
          </a:p>
          <a:p>
            <a:pPr marL="1143000" lvl="2" indent="-228600">
              <a:spcBef>
                <a:spcPct val="50000"/>
              </a:spcBef>
              <a:buNone/>
            </a:pPr>
            <a:r>
              <a:rPr lang="en-US" sz="1200" kern="1200" baseline="0" dirty="0" smtClean="0">
                <a:solidFill>
                  <a:schemeClr val="tx1"/>
                </a:solidFill>
                <a:latin typeface="+mn-lt"/>
                <a:ea typeface="+mn-ea"/>
                <a:cs typeface="+mn-cs"/>
              </a:rPr>
              <a:t>? Am I providing my customers with the services they want?</a:t>
            </a:r>
          </a:p>
          <a:p>
            <a:pPr marL="1143000" lvl="2" indent="-228600">
              <a:spcBef>
                <a:spcPct val="50000"/>
              </a:spcBef>
              <a:buNone/>
            </a:pPr>
            <a:r>
              <a:rPr lang="en-US" sz="1200" kern="1200" baseline="0" dirty="0" smtClean="0">
                <a:solidFill>
                  <a:schemeClr val="tx1"/>
                </a:solidFill>
                <a:latin typeface="+mn-lt"/>
                <a:ea typeface="+mn-ea"/>
                <a:cs typeface="+mn-cs"/>
              </a:rPr>
              <a:t>? Am I providing my customers with the level of service(s) they want and deserve?</a:t>
            </a:r>
          </a:p>
          <a:p>
            <a:pPr marL="1143000" lvl="2" indent="-228600">
              <a:spcBef>
                <a:spcPct val="50000"/>
              </a:spcBef>
              <a:buNone/>
            </a:pPr>
            <a:r>
              <a:rPr lang="en-US" sz="1200" kern="1200" baseline="0" dirty="0" smtClean="0">
                <a:solidFill>
                  <a:schemeClr val="tx1"/>
                </a:solidFill>
                <a:latin typeface="+mn-lt"/>
                <a:ea typeface="+mn-ea"/>
                <a:cs typeface="+mn-cs"/>
              </a:rPr>
              <a:t>? Are my assumptions based on data and are they reasonable?</a:t>
            </a:r>
          </a:p>
          <a:p>
            <a:pPr marL="1143000" lvl="2" indent="-228600">
              <a:spcBef>
                <a:spcPct val="50000"/>
              </a:spcBef>
              <a:buNone/>
            </a:pPr>
            <a:r>
              <a:rPr lang="en-US" sz="1200" kern="1200" baseline="0" dirty="0" smtClean="0">
                <a:solidFill>
                  <a:schemeClr val="tx1"/>
                </a:solidFill>
                <a:latin typeface="+mn-lt"/>
                <a:ea typeface="+mn-ea"/>
                <a:cs typeface="+mn-cs"/>
              </a:rPr>
              <a:t>? Can I live up to my projections?</a:t>
            </a:r>
          </a:p>
          <a:p>
            <a:pPr marL="1143000" lvl="2" indent="-228600">
              <a:spcBef>
                <a:spcPct val="50000"/>
              </a:spcBef>
              <a:buNone/>
            </a:pPr>
            <a:endParaRPr lang="en-US" sz="1200" kern="1200" baseline="0" dirty="0" smtClean="0">
              <a:solidFill>
                <a:schemeClr val="tx1"/>
              </a:solidFill>
              <a:latin typeface="+mn-lt"/>
              <a:ea typeface="+mn-ea"/>
              <a:cs typeface="+mn-cs"/>
            </a:endParaRPr>
          </a:p>
          <a:p>
            <a:pPr marL="1143000" lvl="2" indent="-228600">
              <a:spcBef>
                <a:spcPct val="50000"/>
              </a:spcBef>
              <a:buNone/>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pPr/>
              <a:t>124</a:t>
            </a:fld>
            <a:endParaRPr lang="en-US" dirty="0"/>
          </a:p>
        </p:txBody>
      </p:sp>
    </p:spTree>
    <p:extLst>
      <p:ext uri="{BB962C8B-B14F-4D97-AF65-F5344CB8AC3E}">
        <p14:creationId xmlns:p14="http://schemas.microsoft.com/office/powerpoint/2010/main" val="130977731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1160463"/>
            <a:ext cx="4178300" cy="3133725"/>
          </a:xfrm>
        </p:spPr>
      </p:sp>
      <p:sp>
        <p:nvSpPr>
          <p:cNvPr id="3" name="Notes Placeholder 2"/>
          <p:cNvSpPr>
            <a:spLocks noGrp="1"/>
          </p:cNvSpPr>
          <p:nvPr>
            <p:ph type="body" idx="1"/>
          </p:nvPr>
        </p:nvSpPr>
        <p:spPr/>
        <p:txBody>
          <a:bodyPr>
            <a:normAutofit fontScale="32500" lnSpcReduction="20000"/>
          </a:bodyPr>
          <a:lstStyle/>
          <a:p>
            <a:pPr>
              <a:spcBef>
                <a:spcPct val="50000"/>
              </a:spcBef>
              <a:buNone/>
            </a:pPr>
            <a:r>
              <a:rPr lang="en-US" sz="1200" kern="1200" dirty="0" smtClean="0">
                <a:solidFill>
                  <a:schemeClr val="tx1"/>
                </a:solidFill>
                <a:latin typeface="+mn-lt"/>
                <a:ea typeface="+mn-ea"/>
                <a:cs typeface="+mn-cs"/>
              </a:rPr>
              <a:t>Five Steps to Preparing An AOB</a:t>
            </a:r>
          </a:p>
          <a:p>
            <a:pPr>
              <a:spcBef>
                <a:spcPct val="50000"/>
              </a:spcBef>
              <a:buNone/>
            </a:pPr>
            <a:endParaRPr lang="en-US" sz="1200" kern="1200" dirty="0" smtClean="0">
              <a:solidFill>
                <a:schemeClr val="tx1"/>
              </a:solidFill>
              <a:latin typeface="+mn-lt"/>
              <a:ea typeface="+mn-ea"/>
              <a:cs typeface="+mn-cs"/>
            </a:endParaRPr>
          </a:p>
          <a:p>
            <a:pPr>
              <a:spcBef>
                <a:spcPct val="50000"/>
              </a:spcBef>
            </a:pPr>
            <a:r>
              <a:rPr lang="en-US" sz="1200" kern="1200" dirty="0" smtClean="0">
                <a:solidFill>
                  <a:schemeClr val="tx1"/>
                </a:solidFill>
                <a:latin typeface="+mn-lt"/>
                <a:ea typeface="+mn-ea"/>
                <a:cs typeface="+mn-cs"/>
              </a:rPr>
              <a:t>1.  Compile Historical Data</a:t>
            </a:r>
          </a:p>
          <a:p>
            <a:pPr>
              <a:spcBef>
                <a:spcPct val="50000"/>
              </a:spcBef>
            </a:pPr>
            <a:r>
              <a:rPr lang="en-US" sz="1200" kern="1200" dirty="0" smtClean="0">
                <a:solidFill>
                  <a:schemeClr val="tx1"/>
                </a:solidFill>
                <a:latin typeface="+mn-lt"/>
                <a:ea typeface="+mn-ea"/>
                <a:cs typeface="+mn-cs"/>
              </a:rPr>
              <a:t>	Calendars:  Activity, FMWR, Garrison,</a:t>
            </a:r>
            <a:r>
              <a:rPr lang="en-US" sz="1200" kern="1200" baseline="0" dirty="0" smtClean="0">
                <a:solidFill>
                  <a:schemeClr val="tx1"/>
                </a:solidFill>
                <a:latin typeface="+mn-lt"/>
                <a:ea typeface="+mn-ea"/>
                <a:cs typeface="+mn-cs"/>
              </a:rPr>
              <a:t> Local Economy, etc.</a:t>
            </a:r>
          </a:p>
          <a:p>
            <a:pPr>
              <a:spcBef>
                <a:spcPct val="50000"/>
              </a:spcBef>
            </a:pPr>
            <a:r>
              <a:rPr lang="en-US" sz="1200" kern="1200" baseline="0" dirty="0" smtClean="0">
                <a:solidFill>
                  <a:schemeClr val="tx1"/>
                </a:solidFill>
                <a:latin typeface="+mn-lt"/>
                <a:ea typeface="+mn-ea"/>
                <a:cs typeface="+mn-cs"/>
              </a:rPr>
              <a:t>	Financial: Monthly Income Statements, DARs, Deposits, Variance Reports, etc.</a:t>
            </a:r>
          </a:p>
          <a:p>
            <a:pPr>
              <a:spcBef>
                <a:spcPct val="50000"/>
              </a:spcBef>
            </a:pPr>
            <a:r>
              <a:rPr lang="en-US" sz="1200" kern="1200" baseline="0" dirty="0" smtClean="0">
                <a:solidFill>
                  <a:schemeClr val="tx1"/>
                </a:solidFill>
                <a:latin typeface="+mn-lt"/>
                <a:ea typeface="+mn-ea"/>
                <a:cs typeface="+mn-cs"/>
              </a:rPr>
              <a:t>	Non-Financial:  AARs, Marketing Plan, Participation #s, Customer Feedback, Command Changes, Competition, Lifestyle Trends, Regulation and regulation change </a:t>
            </a:r>
            <a:endParaRPr lang="en-US" sz="1200" kern="1200" dirty="0" smtClean="0">
              <a:solidFill>
                <a:schemeClr val="tx1"/>
              </a:solidFill>
              <a:latin typeface="+mn-lt"/>
              <a:ea typeface="+mn-ea"/>
              <a:cs typeface="+mn-cs"/>
            </a:endParaRPr>
          </a:p>
          <a:p>
            <a:pPr>
              <a:spcBef>
                <a:spcPct val="50000"/>
              </a:spcBef>
            </a:pPr>
            <a:r>
              <a:rPr lang="en-US" sz="1200" kern="1200" dirty="0" smtClean="0">
                <a:solidFill>
                  <a:schemeClr val="tx1"/>
                </a:solidFill>
                <a:latin typeface="+mn-lt"/>
                <a:ea typeface="+mn-ea"/>
                <a:cs typeface="+mn-cs"/>
              </a:rPr>
              <a:t>2.  Apply Trend Analysis</a:t>
            </a:r>
          </a:p>
          <a:p>
            <a:pPr>
              <a:spcBef>
                <a:spcPct val="50000"/>
              </a:spcBef>
            </a:pPr>
            <a:r>
              <a:rPr lang="en-US" sz="1200" kern="1200" dirty="0" smtClean="0">
                <a:solidFill>
                  <a:schemeClr val="tx1"/>
                </a:solidFill>
                <a:latin typeface="+mn-lt"/>
                <a:ea typeface="+mn-ea"/>
                <a:cs typeface="+mn-cs"/>
              </a:rPr>
              <a:t>	5 Key Financial Trends</a:t>
            </a:r>
            <a:r>
              <a:rPr lang="en-US" sz="1200" kern="1200" baseline="0" dirty="0" smtClean="0">
                <a:solidFill>
                  <a:schemeClr val="tx1"/>
                </a:solidFill>
                <a:latin typeface="+mn-lt"/>
                <a:ea typeface="+mn-ea"/>
                <a:cs typeface="+mn-cs"/>
              </a:rPr>
              <a:t> </a:t>
            </a:r>
          </a:p>
          <a:p>
            <a:pPr>
              <a:spcBef>
                <a:spcPct val="50000"/>
              </a:spcBef>
            </a:pPr>
            <a:r>
              <a:rPr lang="en-US" sz="1200" kern="1200" baseline="0" dirty="0" smtClean="0">
                <a:solidFill>
                  <a:schemeClr val="tx1"/>
                </a:solidFill>
                <a:latin typeface="+mn-lt"/>
                <a:ea typeface="+mn-ea"/>
                <a:cs typeface="+mn-cs"/>
              </a:rPr>
              <a:t>	?  How has my program performed over the last 3-5 yrs?</a:t>
            </a:r>
          </a:p>
          <a:p>
            <a:pPr>
              <a:spcBef>
                <a:spcPct val="50000"/>
              </a:spcBef>
            </a:pPr>
            <a:r>
              <a:rPr lang="en-US" sz="1200" kern="1200" baseline="0" dirty="0" smtClean="0">
                <a:solidFill>
                  <a:schemeClr val="tx1"/>
                </a:solidFill>
                <a:latin typeface="+mn-lt"/>
                <a:ea typeface="+mn-ea"/>
                <a:cs typeface="+mn-cs"/>
              </a:rPr>
              <a:t>	?  Did I execute my program to budget last year?</a:t>
            </a:r>
          </a:p>
          <a:p>
            <a:pPr>
              <a:spcBef>
                <a:spcPct val="50000"/>
              </a:spcBef>
            </a:pPr>
            <a:r>
              <a:rPr lang="en-US" sz="1200" kern="1200" baseline="0" dirty="0" smtClean="0">
                <a:solidFill>
                  <a:schemeClr val="tx1"/>
                </a:solidFill>
                <a:latin typeface="+mn-lt"/>
                <a:ea typeface="+mn-ea"/>
                <a:cs typeface="+mn-cs"/>
              </a:rPr>
              <a:t>	?  What months were better than others?</a:t>
            </a:r>
          </a:p>
          <a:p>
            <a:pPr>
              <a:spcBef>
                <a:spcPct val="50000"/>
              </a:spcBef>
            </a:pPr>
            <a:r>
              <a:rPr lang="en-US" sz="1200" kern="1200" baseline="0" dirty="0" smtClean="0">
                <a:solidFill>
                  <a:schemeClr val="tx1"/>
                </a:solidFill>
                <a:latin typeface="+mn-lt"/>
                <a:ea typeface="+mn-ea"/>
                <a:cs typeface="+mn-cs"/>
              </a:rPr>
              <a:t>	?  What programs, activities, initiatives did better than others?</a:t>
            </a:r>
          </a:p>
          <a:p>
            <a:pPr>
              <a:spcBef>
                <a:spcPct val="50000"/>
              </a:spcBef>
            </a:pPr>
            <a:r>
              <a:rPr lang="en-US" sz="1200" kern="1200" baseline="0" dirty="0" smtClean="0">
                <a:solidFill>
                  <a:schemeClr val="tx1"/>
                </a:solidFill>
                <a:latin typeface="+mn-lt"/>
                <a:ea typeface="+mn-ea"/>
                <a:cs typeface="+mn-cs"/>
              </a:rPr>
              <a:t>	?  Was participation up or down?</a:t>
            </a:r>
            <a:endParaRPr lang="en-US" sz="1200" kern="1200" dirty="0" smtClean="0">
              <a:solidFill>
                <a:schemeClr val="tx1"/>
              </a:solidFill>
              <a:latin typeface="+mn-lt"/>
              <a:ea typeface="+mn-ea"/>
              <a:cs typeface="+mn-cs"/>
            </a:endParaRPr>
          </a:p>
          <a:p>
            <a:pPr>
              <a:spcBef>
                <a:spcPct val="50000"/>
              </a:spcBef>
            </a:pPr>
            <a:r>
              <a:rPr lang="en-US" sz="1200" kern="1200" dirty="0" smtClean="0">
                <a:solidFill>
                  <a:schemeClr val="tx1"/>
                </a:solidFill>
                <a:latin typeface="+mn-lt"/>
                <a:ea typeface="+mn-ea"/>
                <a:cs typeface="+mn-cs"/>
              </a:rPr>
              <a:t>3.  Determine Factors that will impact Future</a:t>
            </a:r>
          </a:p>
          <a:p>
            <a:pPr>
              <a:spcBef>
                <a:spcPct val="50000"/>
              </a:spcBef>
            </a:pPr>
            <a:r>
              <a:rPr lang="en-US" sz="1200" kern="1200" dirty="0" smtClean="0">
                <a:solidFill>
                  <a:schemeClr val="tx1"/>
                </a:solidFill>
                <a:latin typeface="+mn-lt"/>
                <a:ea typeface="+mn-ea"/>
                <a:cs typeface="+mn-cs"/>
              </a:rPr>
              <a:t>	Fluctuation</a:t>
            </a:r>
            <a:r>
              <a:rPr lang="en-US" sz="1200" kern="1200" baseline="0" dirty="0" smtClean="0">
                <a:solidFill>
                  <a:schemeClr val="tx1"/>
                </a:solidFill>
                <a:latin typeface="+mn-lt"/>
                <a:ea typeface="+mn-ea"/>
                <a:cs typeface="+mn-cs"/>
              </a:rPr>
              <a:t>s in Income (UFM, funding targets, APF support)</a:t>
            </a:r>
          </a:p>
          <a:p>
            <a:pPr>
              <a:spcBef>
                <a:spcPct val="50000"/>
              </a:spcBef>
            </a:pPr>
            <a:r>
              <a:rPr lang="en-US" sz="1200" kern="1200" baseline="0" dirty="0" smtClean="0">
                <a:solidFill>
                  <a:schemeClr val="tx1"/>
                </a:solidFill>
                <a:latin typeface="+mn-lt"/>
                <a:ea typeface="+mn-ea"/>
                <a:cs typeface="+mn-cs"/>
              </a:rPr>
              <a:t>	Budget reductions and revisions</a:t>
            </a:r>
          </a:p>
          <a:p>
            <a:pPr>
              <a:spcBef>
                <a:spcPct val="50000"/>
              </a:spcBef>
            </a:pPr>
            <a:r>
              <a:rPr lang="en-US" sz="1200" kern="1200" baseline="0" dirty="0" smtClean="0">
                <a:solidFill>
                  <a:schemeClr val="tx1"/>
                </a:solidFill>
                <a:latin typeface="+mn-lt"/>
                <a:ea typeface="+mn-ea"/>
                <a:cs typeface="+mn-cs"/>
              </a:rPr>
              <a:t>	Funding cuts/efficiencies</a:t>
            </a:r>
          </a:p>
          <a:p>
            <a:pPr>
              <a:spcBef>
                <a:spcPct val="50000"/>
              </a:spcBef>
            </a:pPr>
            <a:r>
              <a:rPr lang="en-US" sz="1200" kern="1200" baseline="0" dirty="0" smtClean="0">
                <a:solidFill>
                  <a:schemeClr val="tx1"/>
                </a:solidFill>
                <a:latin typeface="+mn-lt"/>
                <a:ea typeface="+mn-ea"/>
                <a:cs typeface="+mn-cs"/>
              </a:rPr>
              <a:t>	Government/Politics – drawdown or up?</a:t>
            </a:r>
          </a:p>
          <a:p>
            <a:pPr>
              <a:spcBef>
                <a:spcPct val="50000"/>
              </a:spcBef>
            </a:pPr>
            <a:r>
              <a:rPr lang="en-US" sz="1200" kern="1200" baseline="0" dirty="0" smtClean="0">
                <a:solidFill>
                  <a:schemeClr val="tx1"/>
                </a:solidFill>
                <a:latin typeface="+mn-lt"/>
                <a:ea typeface="+mn-ea"/>
                <a:cs typeface="+mn-cs"/>
              </a:rPr>
              <a:t>	Policy changes</a:t>
            </a:r>
          </a:p>
          <a:p>
            <a:pPr>
              <a:spcBef>
                <a:spcPct val="50000"/>
              </a:spcBef>
            </a:pPr>
            <a:r>
              <a:rPr lang="en-US" sz="1200" kern="1200" baseline="0" dirty="0" smtClean="0">
                <a:solidFill>
                  <a:schemeClr val="tx1"/>
                </a:solidFill>
                <a:latin typeface="+mn-lt"/>
                <a:ea typeface="+mn-ea"/>
                <a:cs typeface="+mn-cs"/>
              </a:rPr>
              <a:t>	Command changes</a:t>
            </a:r>
          </a:p>
          <a:p>
            <a:pPr>
              <a:spcBef>
                <a:spcPct val="50000"/>
              </a:spcBef>
            </a:pPr>
            <a:r>
              <a:rPr lang="en-US" sz="1200" kern="1200" baseline="0" dirty="0" smtClean="0">
                <a:solidFill>
                  <a:schemeClr val="tx1"/>
                </a:solidFill>
                <a:latin typeface="+mn-lt"/>
                <a:ea typeface="+mn-ea"/>
                <a:cs typeface="+mn-cs"/>
              </a:rPr>
              <a:t>	Strategic Plans/Guidance</a:t>
            </a:r>
          </a:p>
          <a:p>
            <a:pPr>
              <a:spcBef>
                <a:spcPct val="50000"/>
              </a:spcBef>
            </a:pPr>
            <a:r>
              <a:rPr lang="en-US" sz="1200" kern="1200" baseline="0" dirty="0" smtClean="0">
                <a:solidFill>
                  <a:schemeClr val="tx1"/>
                </a:solidFill>
                <a:latin typeface="+mn-lt"/>
                <a:ea typeface="+mn-ea"/>
                <a:cs typeface="+mn-cs"/>
              </a:rPr>
              <a:t>	Operating guidance</a:t>
            </a:r>
          </a:p>
          <a:p>
            <a:pPr>
              <a:spcBef>
                <a:spcPct val="50000"/>
              </a:spcBef>
            </a:pPr>
            <a:r>
              <a:rPr lang="en-US" sz="1200" kern="1200" baseline="0" dirty="0" smtClean="0">
                <a:solidFill>
                  <a:schemeClr val="tx1"/>
                </a:solidFill>
                <a:latin typeface="+mn-lt"/>
                <a:ea typeface="+mn-ea"/>
                <a:cs typeface="+mn-cs"/>
              </a:rPr>
              <a:t>	World and US economies</a:t>
            </a:r>
          </a:p>
          <a:p>
            <a:pPr>
              <a:spcBef>
                <a:spcPct val="50000"/>
              </a:spcBef>
            </a:pPr>
            <a:r>
              <a:rPr lang="en-US" sz="1200" kern="1200" baseline="0" dirty="0" smtClean="0">
                <a:solidFill>
                  <a:schemeClr val="tx1"/>
                </a:solidFill>
                <a:latin typeface="+mn-lt"/>
                <a:ea typeface="+mn-ea"/>
                <a:cs typeface="+mn-cs"/>
              </a:rPr>
              <a:t>	Laws</a:t>
            </a:r>
          </a:p>
          <a:p>
            <a:pPr>
              <a:spcBef>
                <a:spcPct val="50000"/>
              </a:spcBef>
            </a:pPr>
            <a:r>
              <a:rPr lang="en-US" sz="1200" kern="1200" baseline="0" dirty="0" smtClean="0">
                <a:solidFill>
                  <a:schemeClr val="tx1"/>
                </a:solidFill>
                <a:latin typeface="+mn-lt"/>
                <a:ea typeface="+mn-ea"/>
                <a:cs typeface="+mn-cs"/>
              </a:rPr>
              <a:t>	Currency changes (OCONUS)</a:t>
            </a:r>
          </a:p>
          <a:p>
            <a:pPr>
              <a:spcBef>
                <a:spcPct val="50000"/>
              </a:spcBef>
            </a:pPr>
            <a:r>
              <a:rPr lang="en-US" sz="1200" kern="1200" baseline="0" dirty="0" smtClean="0">
                <a:solidFill>
                  <a:schemeClr val="tx1"/>
                </a:solidFill>
                <a:latin typeface="+mn-lt"/>
                <a:ea typeface="+mn-ea"/>
                <a:cs typeface="+mn-cs"/>
              </a:rPr>
              <a:t>	Weather</a:t>
            </a:r>
          </a:p>
          <a:p>
            <a:pPr>
              <a:spcBef>
                <a:spcPct val="50000"/>
              </a:spcBef>
            </a:pPr>
            <a:r>
              <a:rPr lang="en-US" sz="1200" kern="1200" baseline="0" dirty="0" smtClean="0">
                <a:solidFill>
                  <a:schemeClr val="tx1"/>
                </a:solidFill>
                <a:latin typeface="+mn-lt"/>
                <a:ea typeface="+mn-ea"/>
                <a:cs typeface="+mn-cs"/>
              </a:rPr>
              <a:t>	Environment/sustainability</a:t>
            </a:r>
          </a:p>
          <a:p>
            <a:pPr marL="228600" indent="-228600">
              <a:spcBef>
                <a:spcPct val="50000"/>
              </a:spcBef>
              <a:buAutoNum type="arabicPeriod" startAt="4"/>
            </a:pPr>
            <a:r>
              <a:rPr lang="en-US" sz="1200" kern="1200" dirty="0" smtClean="0">
                <a:solidFill>
                  <a:schemeClr val="tx1"/>
                </a:solidFill>
                <a:latin typeface="+mn-lt"/>
                <a:ea typeface="+mn-ea"/>
                <a:cs typeface="+mn-cs"/>
              </a:rPr>
              <a:t>Forecast Performance</a:t>
            </a:r>
          </a:p>
          <a:p>
            <a:pPr marL="228600" indent="-228600">
              <a:spcBef>
                <a:spcPct val="50000"/>
              </a:spcBef>
              <a:buNone/>
            </a:pPr>
            <a:r>
              <a:rPr lang="en-US" sz="1200" kern="1200" dirty="0" smtClean="0">
                <a:solidFill>
                  <a:schemeClr val="tx1"/>
                </a:solidFill>
                <a:latin typeface="+mn-lt"/>
                <a:ea typeface="+mn-ea"/>
                <a:cs typeface="+mn-cs"/>
              </a:rPr>
              <a:t>		By event or program</a:t>
            </a:r>
          </a:p>
          <a:p>
            <a:pPr marL="228600" indent="-228600">
              <a:spcBef>
                <a:spcPct val="50000"/>
              </a:spcBef>
              <a:buNone/>
            </a:pPr>
            <a:r>
              <a:rPr lang="en-US" sz="1200" kern="1200" dirty="0" smtClean="0">
                <a:solidFill>
                  <a:schemeClr val="tx1"/>
                </a:solidFill>
                <a:latin typeface="+mn-lt"/>
                <a:ea typeface="+mn-ea"/>
                <a:cs typeface="+mn-cs"/>
              </a:rPr>
              <a:t>		Participation</a:t>
            </a:r>
          </a:p>
          <a:p>
            <a:pPr marL="228600" indent="-228600">
              <a:spcBef>
                <a:spcPct val="50000"/>
              </a:spcBef>
              <a:buNone/>
            </a:pPr>
            <a:r>
              <a:rPr lang="en-US" sz="1200" kern="1200" dirty="0" smtClean="0">
                <a:solidFill>
                  <a:schemeClr val="tx1"/>
                </a:solidFill>
                <a:latin typeface="+mn-lt"/>
                <a:ea typeface="+mn-ea"/>
                <a:cs typeface="+mn-cs"/>
              </a:rPr>
              <a:t>		? Should I be making a profit?</a:t>
            </a:r>
          </a:p>
          <a:p>
            <a:pPr marL="228600" indent="-228600">
              <a:spcBef>
                <a:spcPct val="50000"/>
              </a:spcBef>
              <a:buNone/>
            </a:pPr>
            <a:r>
              <a:rPr lang="en-US" sz="1200" kern="1200" dirty="0" smtClean="0">
                <a:solidFill>
                  <a:schemeClr val="tx1"/>
                </a:solidFill>
                <a:latin typeface="+mn-lt"/>
                <a:ea typeface="+mn-ea"/>
                <a:cs typeface="+mn-cs"/>
              </a:rPr>
              <a:t>		? </a:t>
            </a:r>
            <a:r>
              <a:rPr lang="en-US" sz="1200" kern="1200" baseline="0" dirty="0" smtClean="0">
                <a:solidFill>
                  <a:schemeClr val="tx1"/>
                </a:solidFill>
                <a:latin typeface="+mn-lt"/>
                <a:ea typeface="+mn-ea"/>
                <a:cs typeface="+mn-cs"/>
              </a:rPr>
              <a:t>Should I be applying break-even analysis?</a:t>
            </a:r>
            <a:endParaRPr lang="en-US" sz="1200" kern="1200" dirty="0" smtClean="0">
              <a:solidFill>
                <a:schemeClr val="tx1"/>
              </a:solidFill>
              <a:latin typeface="+mn-lt"/>
              <a:ea typeface="+mn-ea"/>
              <a:cs typeface="+mn-cs"/>
            </a:endParaRPr>
          </a:p>
          <a:p>
            <a:pPr marL="228600" indent="-228600">
              <a:spcBef>
                <a:spcPct val="50000"/>
              </a:spcBef>
              <a:buNone/>
            </a:pPr>
            <a:r>
              <a:rPr lang="en-US" sz="1200" kern="1200" dirty="0" smtClean="0">
                <a:solidFill>
                  <a:schemeClr val="tx1"/>
                </a:solidFill>
                <a:latin typeface="+mn-lt"/>
                <a:ea typeface="+mn-ea"/>
                <a:cs typeface="+mn-cs"/>
              </a:rPr>
              <a:t>		</a:t>
            </a:r>
          </a:p>
          <a:p>
            <a:pPr marL="228600" indent="-228600">
              <a:spcBef>
                <a:spcPct val="50000"/>
              </a:spcBef>
              <a:buAutoNum type="arabicPeriod" startAt="5"/>
            </a:pPr>
            <a:r>
              <a:rPr lang="en-US" sz="1200" kern="1200" dirty="0" smtClean="0">
                <a:solidFill>
                  <a:schemeClr val="tx1"/>
                </a:solidFill>
                <a:latin typeface="+mn-lt"/>
                <a:ea typeface="+mn-ea"/>
                <a:cs typeface="+mn-cs"/>
              </a:rPr>
              <a:t>Review the “BIG PICTURE”</a:t>
            </a:r>
          </a:p>
          <a:p>
            <a:pPr marL="1143000" lvl="2" indent="-228600">
              <a:spcBef>
                <a:spcPct val="50000"/>
              </a:spcBef>
              <a:buNone/>
            </a:pPr>
            <a:r>
              <a:rPr lang="en-US" sz="1200" kern="1200" dirty="0" smtClean="0">
                <a:solidFill>
                  <a:schemeClr val="tx1"/>
                </a:solidFill>
                <a:latin typeface="+mn-lt"/>
                <a:ea typeface="+mn-ea"/>
                <a:cs typeface="+mn-cs"/>
              </a:rPr>
              <a:t>?Does my data</a:t>
            </a:r>
            <a:r>
              <a:rPr lang="en-US" sz="1200" kern="1200" baseline="0" dirty="0" smtClean="0">
                <a:solidFill>
                  <a:schemeClr val="tx1"/>
                </a:solidFill>
                <a:latin typeface="+mn-lt"/>
                <a:ea typeface="+mn-ea"/>
                <a:cs typeface="+mn-cs"/>
              </a:rPr>
              <a:t> make sense?</a:t>
            </a:r>
          </a:p>
          <a:p>
            <a:pPr marL="1143000" lvl="2" indent="-228600">
              <a:spcBef>
                <a:spcPct val="50000"/>
              </a:spcBef>
              <a:buNone/>
            </a:pPr>
            <a:r>
              <a:rPr lang="en-US" sz="1200" kern="1200" baseline="0" dirty="0" smtClean="0">
                <a:solidFill>
                  <a:schemeClr val="tx1"/>
                </a:solidFill>
                <a:latin typeface="+mn-lt"/>
                <a:ea typeface="+mn-ea"/>
                <a:cs typeface="+mn-cs"/>
              </a:rPr>
              <a:t>? Do my numbers and dollars appear reasonable?</a:t>
            </a:r>
          </a:p>
          <a:p>
            <a:pPr marL="1143000" lvl="2" indent="-228600">
              <a:spcBef>
                <a:spcPct val="50000"/>
              </a:spcBef>
              <a:buNone/>
            </a:pPr>
            <a:r>
              <a:rPr lang="en-US" sz="1200" kern="1200" baseline="0" dirty="0" smtClean="0">
                <a:solidFill>
                  <a:schemeClr val="tx1"/>
                </a:solidFill>
                <a:latin typeface="+mn-lt"/>
                <a:ea typeface="+mn-ea"/>
                <a:cs typeface="+mn-cs"/>
              </a:rPr>
              <a:t>? Am I providing my customers with the services they want?</a:t>
            </a:r>
          </a:p>
          <a:p>
            <a:pPr marL="1143000" lvl="2" indent="-228600">
              <a:spcBef>
                <a:spcPct val="50000"/>
              </a:spcBef>
              <a:buNone/>
            </a:pPr>
            <a:r>
              <a:rPr lang="en-US" sz="1200" kern="1200" baseline="0" dirty="0" smtClean="0">
                <a:solidFill>
                  <a:schemeClr val="tx1"/>
                </a:solidFill>
                <a:latin typeface="+mn-lt"/>
                <a:ea typeface="+mn-ea"/>
                <a:cs typeface="+mn-cs"/>
              </a:rPr>
              <a:t>? Am I providing my customers with the level of service(s) they want and deserve?</a:t>
            </a:r>
          </a:p>
          <a:p>
            <a:pPr marL="1143000" lvl="2" indent="-228600">
              <a:spcBef>
                <a:spcPct val="50000"/>
              </a:spcBef>
              <a:buNone/>
            </a:pPr>
            <a:r>
              <a:rPr lang="en-US" sz="1200" kern="1200" baseline="0" dirty="0" smtClean="0">
                <a:solidFill>
                  <a:schemeClr val="tx1"/>
                </a:solidFill>
                <a:latin typeface="+mn-lt"/>
                <a:ea typeface="+mn-ea"/>
                <a:cs typeface="+mn-cs"/>
              </a:rPr>
              <a:t>? Are my assumptions based on data and are they reasonable?</a:t>
            </a:r>
          </a:p>
          <a:p>
            <a:pPr marL="1143000" lvl="2" indent="-228600">
              <a:spcBef>
                <a:spcPct val="50000"/>
              </a:spcBef>
              <a:buNone/>
            </a:pPr>
            <a:r>
              <a:rPr lang="en-US" sz="1200" kern="1200" baseline="0" dirty="0" smtClean="0">
                <a:solidFill>
                  <a:schemeClr val="tx1"/>
                </a:solidFill>
                <a:latin typeface="+mn-lt"/>
                <a:ea typeface="+mn-ea"/>
                <a:cs typeface="+mn-cs"/>
              </a:rPr>
              <a:t>? Can I live up to my projections?</a:t>
            </a:r>
          </a:p>
          <a:p>
            <a:pPr marL="1143000" lvl="2" indent="-228600">
              <a:spcBef>
                <a:spcPct val="50000"/>
              </a:spcBef>
              <a:buNone/>
            </a:pPr>
            <a:endParaRPr lang="en-US" sz="1200" kern="1200" baseline="0" dirty="0" smtClean="0">
              <a:solidFill>
                <a:schemeClr val="tx1"/>
              </a:solidFill>
              <a:latin typeface="+mn-lt"/>
              <a:ea typeface="+mn-ea"/>
              <a:cs typeface="+mn-cs"/>
            </a:endParaRPr>
          </a:p>
          <a:p>
            <a:pPr marL="1143000" lvl="2" indent="-228600">
              <a:spcBef>
                <a:spcPct val="50000"/>
              </a:spcBef>
              <a:buNone/>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pPr/>
              <a:t>125</a:t>
            </a:fld>
            <a:endParaRPr lang="en-US" dirty="0"/>
          </a:p>
        </p:txBody>
      </p:sp>
    </p:spTree>
    <p:extLst>
      <p:ext uri="{BB962C8B-B14F-4D97-AF65-F5344CB8AC3E}">
        <p14:creationId xmlns:p14="http://schemas.microsoft.com/office/powerpoint/2010/main" val="81846717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1160463"/>
            <a:ext cx="4178300" cy="3133725"/>
          </a:xfrm>
        </p:spPr>
      </p:sp>
      <p:sp>
        <p:nvSpPr>
          <p:cNvPr id="3" name="Notes Placeholder 2"/>
          <p:cNvSpPr>
            <a:spLocks noGrp="1"/>
          </p:cNvSpPr>
          <p:nvPr>
            <p:ph type="body" idx="1"/>
          </p:nvPr>
        </p:nvSpPr>
        <p:spPr/>
        <p:txBody>
          <a:bodyPr>
            <a:normAutofit fontScale="32500" lnSpcReduction="20000"/>
          </a:bodyPr>
          <a:lstStyle/>
          <a:p>
            <a:pPr>
              <a:spcBef>
                <a:spcPct val="50000"/>
              </a:spcBef>
              <a:buNone/>
            </a:pPr>
            <a:r>
              <a:rPr lang="en-US" sz="1200" kern="1200" dirty="0" smtClean="0">
                <a:solidFill>
                  <a:schemeClr val="tx1"/>
                </a:solidFill>
                <a:latin typeface="+mn-lt"/>
                <a:ea typeface="+mn-ea"/>
                <a:cs typeface="+mn-cs"/>
              </a:rPr>
              <a:t>Five Steps to Preparing An AOB</a:t>
            </a:r>
          </a:p>
          <a:p>
            <a:pPr>
              <a:spcBef>
                <a:spcPct val="50000"/>
              </a:spcBef>
              <a:buNone/>
            </a:pPr>
            <a:endParaRPr lang="en-US" sz="1200" kern="1200" dirty="0" smtClean="0">
              <a:solidFill>
                <a:schemeClr val="tx1"/>
              </a:solidFill>
              <a:latin typeface="+mn-lt"/>
              <a:ea typeface="+mn-ea"/>
              <a:cs typeface="+mn-cs"/>
            </a:endParaRPr>
          </a:p>
          <a:p>
            <a:pPr>
              <a:spcBef>
                <a:spcPct val="50000"/>
              </a:spcBef>
            </a:pPr>
            <a:r>
              <a:rPr lang="en-US" sz="1200" kern="1200" dirty="0" smtClean="0">
                <a:solidFill>
                  <a:schemeClr val="tx1"/>
                </a:solidFill>
                <a:latin typeface="+mn-lt"/>
                <a:ea typeface="+mn-ea"/>
                <a:cs typeface="+mn-cs"/>
              </a:rPr>
              <a:t>1.  Compile Historical Data</a:t>
            </a:r>
          </a:p>
          <a:p>
            <a:pPr>
              <a:spcBef>
                <a:spcPct val="50000"/>
              </a:spcBef>
            </a:pPr>
            <a:r>
              <a:rPr lang="en-US" sz="1200" kern="1200" dirty="0" smtClean="0">
                <a:solidFill>
                  <a:schemeClr val="tx1"/>
                </a:solidFill>
                <a:latin typeface="+mn-lt"/>
                <a:ea typeface="+mn-ea"/>
                <a:cs typeface="+mn-cs"/>
              </a:rPr>
              <a:t>	Calendars:  Activity, FMWR, Garrison,</a:t>
            </a:r>
            <a:r>
              <a:rPr lang="en-US" sz="1200" kern="1200" baseline="0" dirty="0" smtClean="0">
                <a:solidFill>
                  <a:schemeClr val="tx1"/>
                </a:solidFill>
                <a:latin typeface="+mn-lt"/>
                <a:ea typeface="+mn-ea"/>
                <a:cs typeface="+mn-cs"/>
              </a:rPr>
              <a:t> Local Economy, etc.</a:t>
            </a:r>
          </a:p>
          <a:p>
            <a:pPr>
              <a:spcBef>
                <a:spcPct val="50000"/>
              </a:spcBef>
            </a:pPr>
            <a:r>
              <a:rPr lang="en-US" sz="1200" kern="1200" baseline="0" dirty="0" smtClean="0">
                <a:solidFill>
                  <a:schemeClr val="tx1"/>
                </a:solidFill>
                <a:latin typeface="+mn-lt"/>
                <a:ea typeface="+mn-ea"/>
                <a:cs typeface="+mn-cs"/>
              </a:rPr>
              <a:t>	Financial: Monthly Income Statements, DARs, Deposits, Variance Reports, etc.</a:t>
            </a:r>
          </a:p>
          <a:p>
            <a:pPr>
              <a:spcBef>
                <a:spcPct val="50000"/>
              </a:spcBef>
            </a:pPr>
            <a:r>
              <a:rPr lang="en-US" sz="1200" kern="1200" baseline="0" dirty="0" smtClean="0">
                <a:solidFill>
                  <a:schemeClr val="tx1"/>
                </a:solidFill>
                <a:latin typeface="+mn-lt"/>
                <a:ea typeface="+mn-ea"/>
                <a:cs typeface="+mn-cs"/>
              </a:rPr>
              <a:t>	Non-Financial:  AARs, Marketing Plan, Participation #s, Customer Feedback, Command Changes, Competition, Lifestyle Trends, Regulation and regulation change </a:t>
            </a:r>
            <a:endParaRPr lang="en-US" sz="1200" kern="1200" dirty="0" smtClean="0">
              <a:solidFill>
                <a:schemeClr val="tx1"/>
              </a:solidFill>
              <a:latin typeface="+mn-lt"/>
              <a:ea typeface="+mn-ea"/>
              <a:cs typeface="+mn-cs"/>
            </a:endParaRPr>
          </a:p>
          <a:p>
            <a:pPr>
              <a:spcBef>
                <a:spcPct val="50000"/>
              </a:spcBef>
            </a:pPr>
            <a:r>
              <a:rPr lang="en-US" sz="1200" kern="1200" dirty="0" smtClean="0">
                <a:solidFill>
                  <a:schemeClr val="tx1"/>
                </a:solidFill>
                <a:latin typeface="+mn-lt"/>
                <a:ea typeface="+mn-ea"/>
                <a:cs typeface="+mn-cs"/>
              </a:rPr>
              <a:t>2.  Apply Trend Analysis</a:t>
            </a:r>
          </a:p>
          <a:p>
            <a:pPr>
              <a:spcBef>
                <a:spcPct val="50000"/>
              </a:spcBef>
            </a:pPr>
            <a:r>
              <a:rPr lang="en-US" sz="1200" kern="1200" dirty="0" smtClean="0">
                <a:solidFill>
                  <a:schemeClr val="tx1"/>
                </a:solidFill>
                <a:latin typeface="+mn-lt"/>
                <a:ea typeface="+mn-ea"/>
                <a:cs typeface="+mn-cs"/>
              </a:rPr>
              <a:t>	5 Key Financial Trends</a:t>
            </a:r>
            <a:r>
              <a:rPr lang="en-US" sz="1200" kern="1200" baseline="0" dirty="0" smtClean="0">
                <a:solidFill>
                  <a:schemeClr val="tx1"/>
                </a:solidFill>
                <a:latin typeface="+mn-lt"/>
                <a:ea typeface="+mn-ea"/>
                <a:cs typeface="+mn-cs"/>
              </a:rPr>
              <a:t> </a:t>
            </a:r>
          </a:p>
          <a:p>
            <a:pPr>
              <a:spcBef>
                <a:spcPct val="50000"/>
              </a:spcBef>
            </a:pPr>
            <a:r>
              <a:rPr lang="en-US" sz="1200" kern="1200" baseline="0" dirty="0" smtClean="0">
                <a:solidFill>
                  <a:schemeClr val="tx1"/>
                </a:solidFill>
                <a:latin typeface="+mn-lt"/>
                <a:ea typeface="+mn-ea"/>
                <a:cs typeface="+mn-cs"/>
              </a:rPr>
              <a:t>	?  How has my program performed over the last 3-5 yrs?</a:t>
            </a:r>
          </a:p>
          <a:p>
            <a:pPr>
              <a:spcBef>
                <a:spcPct val="50000"/>
              </a:spcBef>
            </a:pPr>
            <a:r>
              <a:rPr lang="en-US" sz="1200" kern="1200" baseline="0" dirty="0" smtClean="0">
                <a:solidFill>
                  <a:schemeClr val="tx1"/>
                </a:solidFill>
                <a:latin typeface="+mn-lt"/>
                <a:ea typeface="+mn-ea"/>
                <a:cs typeface="+mn-cs"/>
              </a:rPr>
              <a:t>	?  Did I execute my program to budget last year?</a:t>
            </a:r>
          </a:p>
          <a:p>
            <a:pPr>
              <a:spcBef>
                <a:spcPct val="50000"/>
              </a:spcBef>
            </a:pPr>
            <a:r>
              <a:rPr lang="en-US" sz="1200" kern="1200" baseline="0" dirty="0" smtClean="0">
                <a:solidFill>
                  <a:schemeClr val="tx1"/>
                </a:solidFill>
                <a:latin typeface="+mn-lt"/>
                <a:ea typeface="+mn-ea"/>
                <a:cs typeface="+mn-cs"/>
              </a:rPr>
              <a:t>	?  What months were better than others?</a:t>
            </a:r>
          </a:p>
          <a:p>
            <a:pPr>
              <a:spcBef>
                <a:spcPct val="50000"/>
              </a:spcBef>
            </a:pPr>
            <a:r>
              <a:rPr lang="en-US" sz="1200" kern="1200" baseline="0" dirty="0" smtClean="0">
                <a:solidFill>
                  <a:schemeClr val="tx1"/>
                </a:solidFill>
                <a:latin typeface="+mn-lt"/>
                <a:ea typeface="+mn-ea"/>
                <a:cs typeface="+mn-cs"/>
              </a:rPr>
              <a:t>	?  What programs, activities, initiatives did better than others?</a:t>
            </a:r>
          </a:p>
          <a:p>
            <a:pPr>
              <a:spcBef>
                <a:spcPct val="50000"/>
              </a:spcBef>
            </a:pPr>
            <a:r>
              <a:rPr lang="en-US" sz="1200" kern="1200" baseline="0" dirty="0" smtClean="0">
                <a:solidFill>
                  <a:schemeClr val="tx1"/>
                </a:solidFill>
                <a:latin typeface="+mn-lt"/>
                <a:ea typeface="+mn-ea"/>
                <a:cs typeface="+mn-cs"/>
              </a:rPr>
              <a:t>	?  Was participation up or down?</a:t>
            </a:r>
            <a:endParaRPr lang="en-US" sz="1200" kern="1200" dirty="0" smtClean="0">
              <a:solidFill>
                <a:schemeClr val="tx1"/>
              </a:solidFill>
              <a:latin typeface="+mn-lt"/>
              <a:ea typeface="+mn-ea"/>
              <a:cs typeface="+mn-cs"/>
            </a:endParaRPr>
          </a:p>
          <a:p>
            <a:pPr>
              <a:spcBef>
                <a:spcPct val="50000"/>
              </a:spcBef>
            </a:pPr>
            <a:r>
              <a:rPr lang="en-US" sz="1200" kern="1200" dirty="0" smtClean="0">
                <a:solidFill>
                  <a:schemeClr val="tx1"/>
                </a:solidFill>
                <a:latin typeface="+mn-lt"/>
                <a:ea typeface="+mn-ea"/>
                <a:cs typeface="+mn-cs"/>
              </a:rPr>
              <a:t>3.  Determine Factors that will impact Future</a:t>
            </a:r>
          </a:p>
          <a:p>
            <a:pPr>
              <a:spcBef>
                <a:spcPct val="50000"/>
              </a:spcBef>
            </a:pPr>
            <a:r>
              <a:rPr lang="en-US" sz="1200" kern="1200" dirty="0" smtClean="0">
                <a:solidFill>
                  <a:schemeClr val="tx1"/>
                </a:solidFill>
                <a:latin typeface="+mn-lt"/>
                <a:ea typeface="+mn-ea"/>
                <a:cs typeface="+mn-cs"/>
              </a:rPr>
              <a:t>	Fluctuation</a:t>
            </a:r>
            <a:r>
              <a:rPr lang="en-US" sz="1200" kern="1200" baseline="0" dirty="0" smtClean="0">
                <a:solidFill>
                  <a:schemeClr val="tx1"/>
                </a:solidFill>
                <a:latin typeface="+mn-lt"/>
                <a:ea typeface="+mn-ea"/>
                <a:cs typeface="+mn-cs"/>
              </a:rPr>
              <a:t>s in Income (UFM, funding targets, APF support)</a:t>
            </a:r>
          </a:p>
          <a:p>
            <a:pPr>
              <a:spcBef>
                <a:spcPct val="50000"/>
              </a:spcBef>
            </a:pPr>
            <a:r>
              <a:rPr lang="en-US" sz="1200" kern="1200" baseline="0" dirty="0" smtClean="0">
                <a:solidFill>
                  <a:schemeClr val="tx1"/>
                </a:solidFill>
                <a:latin typeface="+mn-lt"/>
                <a:ea typeface="+mn-ea"/>
                <a:cs typeface="+mn-cs"/>
              </a:rPr>
              <a:t>	Budget reductions and revisions</a:t>
            </a:r>
          </a:p>
          <a:p>
            <a:pPr>
              <a:spcBef>
                <a:spcPct val="50000"/>
              </a:spcBef>
            </a:pPr>
            <a:r>
              <a:rPr lang="en-US" sz="1200" kern="1200" baseline="0" dirty="0" smtClean="0">
                <a:solidFill>
                  <a:schemeClr val="tx1"/>
                </a:solidFill>
                <a:latin typeface="+mn-lt"/>
                <a:ea typeface="+mn-ea"/>
                <a:cs typeface="+mn-cs"/>
              </a:rPr>
              <a:t>	Funding cuts/efficiencies</a:t>
            </a:r>
          </a:p>
          <a:p>
            <a:pPr>
              <a:spcBef>
                <a:spcPct val="50000"/>
              </a:spcBef>
            </a:pPr>
            <a:r>
              <a:rPr lang="en-US" sz="1200" kern="1200" baseline="0" dirty="0" smtClean="0">
                <a:solidFill>
                  <a:schemeClr val="tx1"/>
                </a:solidFill>
                <a:latin typeface="+mn-lt"/>
                <a:ea typeface="+mn-ea"/>
                <a:cs typeface="+mn-cs"/>
              </a:rPr>
              <a:t>	Government/Politics – drawdown or up?</a:t>
            </a:r>
          </a:p>
          <a:p>
            <a:pPr>
              <a:spcBef>
                <a:spcPct val="50000"/>
              </a:spcBef>
            </a:pPr>
            <a:r>
              <a:rPr lang="en-US" sz="1200" kern="1200" baseline="0" dirty="0" smtClean="0">
                <a:solidFill>
                  <a:schemeClr val="tx1"/>
                </a:solidFill>
                <a:latin typeface="+mn-lt"/>
                <a:ea typeface="+mn-ea"/>
                <a:cs typeface="+mn-cs"/>
              </a:rPr>
              <a:t>	Policy changes</a:t>
            </a:r>
          </a:p>
          <a:p>
            <a:pPr>
              <a:spcBef>
                <a:spcPct val="50000"/>
              </a:spcBef>
            </a:pPr>
            <a:r>
              <a:rPr lang="en-US" sz="1200" kern="1200" baseline="0" dirty="0" smtClean="0">
                <a:solidFill>
                  <a:schemeClr val="tx1"/>
                </a:solidFill>
                <a:latin typeface="+mn-lt"/>
                <a:ea typeface="+mn-ea"/>
                <a:cs typeface="+mn-cs"/>
              </a:rPr>
              <a:t>	Command changes</a:t>
            </a:r>
          </a:p>
          <a:p>
            <a:pPr>
              <a:spcBef>
                <a:spcPct val="50000"/>
              </a:spcBef>
            </a:pPr>
            <a:r>
              <a:rPr lang="en-US" sz="1200" kern="1200" baseline="0" dirty="0" smtClean="0">
                <a:solidFill>
                  <a:schemeClr val="tx1"/>
                </a:solidFill>
                <a:latin typeface="+mn-lt"/>
                <a:ea typeface="+mn-ea"/>
                <a:cs typeface="+mn-cs"/>
              </a:rPr>
              <a:t>	Strategic Plans/Guidance</a:t>
            </a:r>
          </a:p>
          <a:p>
            <a:pPr>
              <a:spcBef>
                <a:spcPct val="50000"/>
              </a:spcBef>
            </a:pPr>
            <a:r>
              <a:rPr lang="en-US" sz="1200" kern="1200" baseline="0" dirty="0" smtClean="0">
                <a:solidFill>
                  <a:schemeClr val="tx1"/>
                </a:solidFill>
                <a:latin typeface="+mn-lt"/>
                <a:ea typeface="+mn-ea"/>
                <a:cs typeface="+mn-cs"/>
              </a:rPr>
              <a:t>	Operating guidance</a:t>
            </a:r>
          </a:p>
          <a:p>
            <a:pPr>
              <a:spcBef>
                <a:spcPct val="50000"/>
              </a:spcBef>
            </a:pPr>
            <a:r>
              <a:rPr lang="en-US" sz="1200" kern="1200" baseline="0" dirty="0" smtClean="0">
                <a:solidFill>
                  <a:schemeClr val="tx1"/>
                </a:solidFill>
                <a:latin typeface="+mn-lt"/>
                <a:ea typeface="+mn-ea"/>
                <a:cs typeface="+mn-cs"/>
              </a:rPr>
              <a:t>	World and US economies</a:t>
            </a:r>
          </a:p>
          <a:p>
            <a:pPr>
              <a:spcBef>
                <a:spcPct val="50000"/>
              </a:spcBef>
            </a:pPr>
            <a:r>
              <a:rPr lang="en-US" sz="1200" kern="1200" baseline="0" dirty="0" smtClean="0">
                <a:solidFill>
                  <a:schemeClr val="tx1"/>
                </a:solidFill>
                <a:latin typeface="+mn-lt"/>
                <a:ea typeface="+mn-ea"/>
                <a:cs typeface="+mn-cs"/>
              </a:rPr>
              <a:t>	Laws</a:t>
            </a:r>
          </a:p>
          <a:p>
            <a:pPr>
              <a:spcBef>
                <a:spcPct val="50000"/>
              </a:spcBef>
            </a:pPr>
            <a:r>
              <a:rPr lang="en-US" sz="1200" kern="1200" baseline="0" dirty="0" smtClean="0">
                <a:solidFill>
                  <a:schemeClr val="tx1"/>
                </a:solidFill>
                <a:latin typeface="+mn-lt"/>
                <a:ea typeface="+mn-ea"/>
                <a:cs typeface="+mn-cs"/>
              </a:rPr>
              <a:t>	Currency changes (OCONUS)</a:t>
            </a:r>
          </a:p>
          <a:p>
            <a:pPr>
              <a:spcBef>
                <a:spcPct val="50000"/>
              </a:spcBef>
            </a:pPr>
            <a:r>
              <a:rPr lang="en-US" sz="1200" kern="1200" baseline="0" dirty="0" smtClean="0">
                <a:solidFill>
                  <a:schemeClr val="tx1"/>
                </a:solidFill>
                <a:latin typeface="+mn-lt"/>
                <a:ea typeface="+mn-ea"/>
                <a:cs typeface="+mn-cs"/>
              </a:rPr>
              <a:t>	Weather</a:t>
            </a:r>
          </a:p>
          <a:p>
            <a:pPr>
              <a:spcBef>
                <a:spcPct val="50000"/>
              </a:spcBef>
            </a:pPr>
            <a:r>
              <a:rPr lang="en-US" sz="1200" kern="1200" baseline="0" dirty="0" smtClean="0">
                <a:solidFill>
                  <a:schemeClr val="tx1"/>
                </a:solidFill>
                <a:latin typeface="+mn-lt"/>
                <a:ea typeface="+mn-ea"/>
                <a:cs typeface="+mn-cs"/>
              </a:rPr>
              <a:t>	Environment/sustainability</a:t>
            </a:r>
          </a:p>
          <a:p>
            <a:pPr marL="228600" indent="-228600">
              <a:spcBef>
                <a:spcPct val="50000"/>
              </a:spcBef>
              <a:buAutoNum type="arabicPeriod" startAt="4"/>
            </a:pPr>
            <a:r>
              <a:rPr lang="en-US" sz="1200" kern="1200" dirty="0" smtClean="0">
                <a:solidFill>
                  <a:schemeClr val="tx1"/>
                </a:solidFill>
                <a:latin typeface="+mn-lt"/>
                <a:ea typeface="+mn-ea"/>
                <a:cs typeface="+mn-cs"/>
              </a:rPr>
              <a:t>Forecast Performance</a:t>
            </a:r>
          </a:p>
          <a:p>
            <a:pPr marL="228600" indent="-228600">
              <a:spcBef>
                <a:spcPct val="50000"/>
              </a:spcBef>
              <a:buNone/>
            </a:pPr>
            <a:r>
              <a:rPr lang="en-US" sz="1200" kern="1200" dirty="0" smtClean="0">
                <a:solidFill>
                  <a:schemeClr val="tx1"/>
                </a:solidFill>
                <a:latin typeface="+mn-lt"/>
                <a:ea typeface="+mn-ea"/>
                <a:cs typeface="+mn-cs"/>
              </a:rPr>
              <a:t>		By event or program</a:t>
            </a:r>
          </a:p>
          <a:p>
            <a:pPr marL="228600" indent="-228600">
              <a:spcBef>
                <a:spcPct val="50000"/>
              </a:spcBef>
              <a:buNone/>
            </a:pPr>
            <a:r>
              <a:rPr lang="en-US" sz="1200" kern="1200" dirty="0" smtClean="0">
                <a:solidFill>
                  <a:schemeClr val="tx1"/>
                </a:solidFill>
                <a:latin typeface="+mn-lt"/>
                <a:ea typeface="+mn-ea"/>
                <a:cs typeface="+mn-cs"/>
              </a:rPr>
              <a:t>		Participation</a:t>
            </a:r>
          </a:p>
          <a:p>
            <a:pPr marL="228600" indent="-228600">
              <a:spcBef>
                <a:spcPct val="50000"/>
              </a:spcBef>
              <a:buNone/>
            </a:pPr>
            <a:r>
              <a:rPr lang="en-US" sz="1200" kern="1200" dirty="0" smtClean="0">
                <a:solidFill>
                  <a:schemeClr val="tx1"/>
                </a:solidFill>
                <a:latin typeface="+mn-lt"/>
                <a:ea typeface="+mn-ea"/>
                <a:cs typeface="+mn-cs"/>
              </a:rPr>
              <a:t>		? Should I be making a profit?</a:t>
            </a:r>
          </a:p>
          <a:p>
            <a:pPr marL="228600" indent="-228600">
              <a:spcBef>
                <a:spcPct val="50000"/>
              </a:spcBef>
              <a:buNone/>
            </a:pPr>
            <a:r>
              <a:rPr lang="en-US" sz="1200" kern="1200" dirty="0" smtClean="0">
                <a:solidFill>
                  <a:schemeClr val="tx1"/>
                </a:solidFill>
                <a:latin typeface="+mn-lt"/>
                <a:ea typeface="+mn-ea"/>
                <a:cs typeface="+mn-cs"/>
              </a:rPr>
              <a:t>		? </a:t>
            </a:r>
            <a:r>
              <a:rPr lang="en-US" sz="1200" kern="1200" baseline="0" dirty="0" smtClean="0">
                <a:solidFill>
                  <a:schemeClr val="tx1"/>
                </a:solidFill>
                <a:latin typeface="+mn-lt"/>
                <a:ea typeface="+mn-ea"/>
                <a:cs typeface="+mn-cs"/>
              </a:rPr>
              <a:t>Should I be applying break-even analysis?</a:t>
            </a:r>
            <a:endParaRPr lang="en-US" sz="1200" kern="1200" dirty="0" smtClean="0">
              <a:solidFill>
                <a:schemeClr val="tx1"/>
              </a:solidFill>
              <a:latin typeface="+mn-lt"/>
              <a:ea typeface="+mn-ea"/>
              <a:cs typeface="+mn-cs"/>
            </a:endParaRPr>
          </a:p>
          <a:p>
            <a:pPr marL="228600" indent="-228600">
              <a:spcBef>
                <a:spcPct val="50000"/>
              </a:spcBef>
              <a:buNone/>
            </a:pPr>
            <a:r>
              <a:rPr lang="en-US" sz="1200" kern="1200" dirty="0" smtClean="0">
                <a:solidFill>
                  <a:schemeClr val="tx1"/>
                </a:solidFill>
                <a:latin typeface="+mn-lt"/>
                <a:ea typeface="+mn-ea"/>
                <a:cs typeface="+mn-cs"/>
              </a:rPr>
              <a:t>		</a:t>
            </a:r>
          </a:p>
          <a:p>
            <a:pPr marL="228600" indent="-228600">
              <a:spcBef>
                <a:spcPct val="50000"/>
              </a:spcBef>
              <a:buAutoNum type="arabicPeriod" startAt="5"/>
            </a:pPr>
            <a:r>
              <a:rPr lang="en-US" sz="1200" kern="1200" dirty="0" smtClean="0">
                <a:solidFill>
                  <a:schemeClr val="tx1"/>
                </a:solidFill>
                <a:latin typeface="+mn-lt"/>
                <a:ea typeface="+mn-ea"/>
                <a:cs typeface="+mn-cs"/>
              </a:rPr>
              <a:t>Review the “BIG PICTURE”</a:t>
            </a:r>
          </a:p>
          <a:p>
            <a:pPr marL="1143000" lvl="2" indent="-228600">
              <a:spcBef>
                <a:spcPct val="50000"/>
              </a:spcBef>
              <a:buNone/>
            </a:pPr>
            <a:r>
              <a:rPr lang="en-US" sz="1200" kern="1200" dirty="0" smtClean="0">
                <a:solidFill>
                  <a:schemeClr val="tx1"/>
                </a:solidFill>
                <a:latin typeface="+mn-lt"/>
                <a:ea typeface="+mn-ea"/>
                <a:cs typeface="+mn-cs"/>
              </a:rPr>
              <a:t>?Does my data</a:t>
            </a:r>
            <a:r>
              <a:rPr lang="en-US" sz="1200" kern="1200" baseline="0" dirty="0" smtClean="0">
                <a:solidFill>
                  <a:schemeClr val="tx1"/>
                </a:solidFill>
                <a:latin typeface="+mn-lt"/>
                <a:ea typeface="+mn-ea"/>
                <a:cs typeface="+mn-cs"/>
              </a:rPr>
              <a:t> make sense?</a:t>
            </a:r>
          </a:p>
          <a:p>
            <a:pPr marL="1143000" lvl="2" indent="-228600">
              <a:spcBef>
                <a:spcPct val="50000"/>
              </a:spcBef>
              <a:buNone/>
            </a:pPr>
            <a:r>
              <a:rPr lang="en-US" sz="1200" kern="1200" baseline="0" dirty="0" smtClean="0">
                <a:solidFill>
                  <a:schemeClr val="tx1"/>
                </a:solidFill>
                <a:latin typeface="+mn-lt"/>
                <a:ea typeface="+mn-ea"/>
                <a:cs typeface="+mn-cs"/>
              </a:rPr>
              <a:t>? Do my numbers and dollars appear reasonable?</a:t>
            </a:r>
          </a:p>
          <a:p>
            <a:pPr marL="1143000" lvl="2" indent="-228600">
              <a:spcBef>
                <a:spcPct val="50000"/>
              </a:spcBef>
              <a:buNone/>
            </a:pPr>
            <a:r>
              <a:rPr lang="en-US" sz="1200" kern="1200" baseline="0" dirty="0" smtClean="0">
                <a:solidFill>
                  <a:schemeClr val="tx1"/>
                </a:solidFill>
                <a:latin typeface="+mn-lt"/>
                <a:ea typeface="+mn-ea"/>
                <a:cs typeface="+mn-cs"/>
              </a:rPr>
              <a:t>? Am I providing my customers with the services they want?</a:t>
            </a:r>
          </a:p>
          <a:p>
            <a:pPr marL="1143000" lvl="2" indent="-228600">
              <a:spcBef>
                <a:spcPct val="50000"/>
              </a:spcBef>
              <a:buNone/>
            </a:pPr>
            <a:r>
              <a:rPr lang="en-US" sz="1200" kern="1200" baseline="0" dirty="0" smtClean="0">
                <a:solidFill>
                  <a:schemeClr val="tx1"/>
                </a:solidFill>
                <a:latin typeface="+mn-lt"/>
                <a:ea typeface="+mn-ea"/>
                <a:cs typeface="+mn-cs"/>
              </a:rPr>
              <a:t>? Am I providing my customers with the level of service(s) they want and deserve?</a:t>
            </a:r>
          </a:p>
          <a:p>
            <a:pPr marL="1143000" lvl="2" indent="-228600">
              <a:spcBef>
                <a:spcPct val="50000"/>
              </a:spcBef>
              <a:buNone/>
            </a:pPr>
            <a:r>
              <a:rPr lang="en-US" sz="1200" kern="1200" baseline="0" dirty="0" smtClean="0">
                <a:solidFill>
                  <a:schemeClr val="tx1"/>
                </a:solidFill>
                <a:latin typeface="+mn-lt"/>
                <a:ea typeface="+mn-ea"/>
                <a:cs typeface="+mn-cs"/>
              </a:rPr>
              <a:t>? Are my assumptions based on data and are they reasonable?</a:t>
            </a:r>
          </a:p>
          <a:p>
            <a:pPr marL="1143000" lvl="2" indent="-228600">
              <a:spcBef>
                <a:spcPct val="50000"/>
              </a:spcBef>
              <a:buNone/>
            </a:pPr>
            <a:r>
              <a:rPr lang="en-US" sz="1200" kern="1200" baseline="0" dirty="0" smtClean="0">
                <a:solidFill>
                  <a:schemeClr val="tx1"/>
                </a:solidFill>
                <a:latin typeface="+mn-lt"/>
                <a:ea typeface="+mn-ea"/>
                <a:cs typeface="+mn-cs"/>
              </a:rPr>
              <a:t>? Can I live up to my projections?</a:t>
            </a:r>
          </a:p>
          <a:p>
            <a:pPr marL="1143000" lvl="2" indent="-228600">
              <a:spcBef>
                <a:spcPct val="50000"/>
              </a:spcBef>
              <a:buNone/>
            </a:pPr>
            <a:endParaRPr lang="en-US" sz="1200" kern="1200" baseline="0" dirty="0" smtClean="0">
              <a:solidFill>
                <a:schemeClr val="tx1"/>
              </a:solidFill>
              <a:latin typeface="+mn-lt"/>
              <a:ea typeface="+mn-ea"/>
              <a:cs typeface="+mn-cs"/>
            </a:endParaRPr>
          </a:p>
          <a:p>
            <a:pPr marL="1143000" lvl="2" indent="-228600">
              <a:spcBef>
                <a:spcPct val="50000"/>
              </a:spcBef>
              <a:buNone/>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pPr/>
              <a:t>126</a:t>
            </a:fld>
            <a:endParaRPr lang="en-US" dirty="0"/>
          </a:p>
        </p:txBody>
      </p:sp>
    </p:spTree>
    <p:extLst>
      <p:ext uri="{BB962C8B-B14F-4D97-AF65-F5344CB8AC3E}">
        <p14:creationId xmlns:p14="http://schemas.microsoft.com/office/powerpoint/2010/main" val="414956396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1160463"/>
            <a:ext cx="4178300" cy="3133725"/>
          </a:xfrm>
        </p:spPr>
      </p:sp>
      <p:sp>
        <p:nvSpPr>
          <p:cNvPr id="3" name="Notes Placeholder 2"/>
          <p:cNvSpPr>
            <a:spLocks noGrp="1"/>
          </p:cNvSpPr>
          <p:nvPr>
            <p:ph type="body" idx="1"/>
          </p:nvPr>
        </p:nvSpPr>
        <p:spPr/>
        <p:txBody>
          <a:bodyPr>
            <a:normAutofit fontScale="32500" lnSpcReduction="20000"/>
          </a:bodyPr>
          <a:lstStyle/>
          <a:p>
            <a:pPr>
              <a:spcBef>
                <a:spcPct val="50000"/>
              </a:spcBef>
              <a:buNone/>
            </a:pPr>
            <a:r>
              <a:rPr lang="en-US" sz="1200" kern="1200" dirty="0" smtClean="0">
                <a:solidFill>
                  <a:schemeClr val="tx1"/>
                </a:solidFill>
                <a:latin typeface="+mn-lt"/>
                <a:ea typeface="+mn-ea"/>
                <a:cs typeface="+mn-cs"/>
              </a:rPr>
              <a:t>Five Steps to Preparing An AOB</a:t>
            </a:r>
          </a:p>
          <a:p>
            <a:pPr>
              <a:spcBef>
                <a:spcPct val="50000"/>
              </a:spcBef>
              <a:buNone/>
            </a:pPr>
            <a:endParaRPr lang="en-US" sz="1200" kern="1200" dirty="0" smtClean="0">
              <a:solidFill>
                <a:schemeClr val="tx1"/>
              </a:solidFill>
              <a:latin typeface="+mn-lt"/>
              <a:ea typeface="+mn-ea"/>
              <a:cs typeface="+mn-cs"/>
            </a:endParaRPr>
          </a:p>
          <a:p>
            <a:pPr>
              <a:spcBef>
                <a:spcPct val="50000"/>
              </a:spcBef>
            </a:pPr>
            <a:r>
              <a:rPr lang="en-US" sz="1200" kern="1200" dirty="0" smtClean="0">
                <a:solidFill>
                  <a:schemeClr val="tx1"/>
                </a:solidFill>
                <a:latin typeface="+mn-lt"/>
                <a:ea typeface="+mn-ea"/>
                <a:cs typeface="+mn-cs"/>
              </a:rPr>
              <a:t>1.  Compile Historical Data</a:t>
            </a:r>
          </a:p>
          <a:p>
            <a:pPr>
              <a:spcBef>
                <a:spcPct val="50000"/>
              </a:spcBef>
            </a:pPr>
            <a:r>
              <a:rPr lang="en-US" sz="1200" kern="1200" dirty="0" smtClean="0">
                <a:solidFill>
                  <a:schemeClr val="tx1"/>
                </a:solidFill>
                <a:latin typeface="+mn-lt"/>
                <a:ea typeface="+mn-ea"/>
                <a:cs typeface="+mn-cs"/>
              </a:rPr>
              <a:t>	Calendars:  Activity, FMWR, Garrison,</a:t>
            </a:r>
            <a:r>
              <a:rPr lang="en-US" sz="1200" kern="1200" baseline="0" dirty="0" smtClean="0">
                <a:solidFill>
                  <a:schemeClr val="tx1"/>
                </a:solidFill>
                <a:latin typeface="+mn-lt"/>
                <a:ea typeface="+mn-ea"/>
                <a:cs typeface="+mn-cs"/>
              </a:rPr>
              <a:t> Local Economy, etc.</a:t>
            </a:r>
          </a:p>
          <a:p>
            <a:pPr>
              <a:spcBef>
                <a:spcPct val="50000"/>
              </a:spcBef>
            </a:pPr>
            <a:r>
              <a:rPr lang="en-US" sz="1200" kern="1200" baseline="0" dirty="0" smtClean="0">
                <a:solidFill>
                  <a:schemeClr val="tx1"/>
                </a:solidFill>
                <a:latin typeface="+mn-lt"/>
                <a:ea typeface="+mn-ea"/>
                <a:cs typeface="+mn-cs"/>
              </a:rPr>
              <a:t>	Financial: Monthly Income Statements, DARs, Deposits, Variance Reports, etc.</a:t>
            </a:r>
          </a:p>
          <a:p>
            <a:pPr>
              <a:spcBef>
                <a:spcPct val="50000"/>
              </a:spcBef>
            </a:pPr>
            <a:r>
              <a:rPr lang="en-US" sz="1200" kern="1200" baseline="0" dirty="0" smtClean="0">
                <a:solidFill>
                  <a:schemeClr val="tx1"/>
                </a:solidFill>
                <a:latin typeface="+mn-lt"/>
                <a:ea typeface="+mn-ea"/>
                <a:cs typeface="+mn-cs"/>
              </a:rPr>
              <a:t>	Non-Financial:  AARs, Marketing Plan, Participation #s, Customer Feedback, Command Changes, Competition, Lifestyle Trends, Regulation and regulation change </a:t>
            </a:r>
            <a:endParaRPr lang="en-US" sz="1200" kern="1200" dirty="0" smtClean="0">
              <a:solidFill>
                <a:schemeClr val="tx1"/>
              </a:solidFill>
              <a:latin typeface="+mn-lt"/>
              <a:ea typeface="+mn-ea"/>
              <a:cs typeface="+mn-cs"/>
            </a:endParaRPr>
          </a:p>
          <a:p>
            <a:pPr>
              <a:spcBef>
                <a:spcPct val="50000"/>
              </a:spcBef>
            </a:pPr>
            <a:r>
              <a:rPr lang="en-US" sz="1200" kern="1200" dirty="0" smtClean="0">
                <a:solidFill>
                  <a:schemeClr val="tx1"/>
                </a:solidFill>
                <a:latin typeface="+mn-lt"/>
                <a:ea typeface="+mn-ea"/>
                <a:cs typeface="+mn-cs"/>
              </a:rPr>
              <a:t>2.  Apply Trend Analysis</a:t>
            </a:r>
          </a:p>
          <a:p>
            <a:pPr>
              <a:spcBef>
                <a:spcPct val="50000"/>
              </a:spcBef>
            </a:pPr>
            <a:r>
              <a:rPr lang="en-US" sz="1200" kern="1200" dirty="0" smtClean="0">
                <a:solidFill>
                  <a:schemeClr val="tx1"/>
                </a:solidFill>
                <a:latin typeface="+mn-lt"/>
                <a:ea typeface="+mn-ea"/>
                <a:cs typeface="+mn-cs"/>
              </a:rPr>
              <a:t>	5 Key Financial Trends</a:t>
            </a:r>
            <a:r>
              <a:rPr lang="en-US" sz="1200" kern="1200" baseline="0" dirty="0" smtClean="0">
                <a:solidFill>
                  <a:schemeClr val="tx1"/>
                </a:solidFill>
                <a:latin typeface="+mn-lt"/>
                <a:ea typeface="+mn-ea"/>
                <a:cs typeface="+mn-cs"/>
              </a:rPr>
              <a:t> </a:t>
            </a:r>
          </a:p>
          <a:p>
            <a:pPr>
              <a:spcBef>
                <a:spcPct val="50000"/>
              </a:spcBef>
            </a:pPr>
            <a:r>
              <a:rPr lang="en-US" sz="1200" kern="1200" baseline="0" dirty="0" smtClean="0">
                <a:solidFill>
                  <a:schemeClr val="tx1"/>
                </a:solidFill>
                <a:latin typeface="+mn-lt"/>
                <a:ea typeface="+mn-ea"/>
                <a:cs typeface="+mn-cs"/>
              </a:rPr>
              <a:t>	?  How has my program performed over the last 3-5 yrs?</a:t>
            </a:r>
          </a:p>
          <a:p>
            <a:pPr>
              <a:spcBef>
                <a:spcPct val="50000"/>
              </a:spcBef>
            </a:pPr>
            <a:r>
              <a:rPr lang="en-US" sz="1200" kern="1200" baseline="0" dirty="0" smtClean="0">
                <a:solidFill>
                  <a:schemeClr val="tx1"/>
                </a:solidFill>
                <a:latin typeface="+mn-lt"/>
                <a:ea typeface="+mn-ea"/>
                <a:cs typeface="+mn-cs"/>
              </a:rPr>
              <a:t>	?  Did I execute my program to budget last year?</a:t>
            </a:r>
          </a:p>
          <a:p>
            <a:pPr>
              <a:spcBef>
                <a:spcPct val="50000"/>
              </a:spcBef>
            </a:pPr>
            <a:r>
              <a:rPr lang="en-US" sz="1200" kern="1200" baseline="0" dirty="0" smtClean="0">
                <a:solidFill>
                  <a:schemeClr val="tx1"/>
                </a:solidFill>
                <a:latin typeface="+mn-lt"/>
                <a:ea typeface="+mn-ea"/>
                <a:cs typeface="+mn-cs"/>
              </a:rPr>
              <a:t>	?  What months were better than others?</a:t>
            </a:r>
          </a:p>
          <a:p>
            <a:pPr>
              <a:spcBef>
                <a:spcPct val="50000"/>
              </a:spcBef>
            </a:pPr>
            <a:r>
              <a:rPr lang="en-US" sz="1200" kern="1200" baseline="0" dirty="0" smtClean="0">
                <a:solidFill>
                  <a:schemeClr val="tx1"/>
                </a:solidFill>
                <a:latin typeface="+mn-lt"/>
                <a:ea typeface="+mn-ea"/>
                <a:cs typeface="+mn-cs"/>
              </a:rPr>
              <a:t>	?  What programs, activities, initiatives did better than others?</a:t>
            </a:r>
          </a:p>
          <a:p>
            <a:pPr>
              <a:spcBef>
                <a:spcPct val="50000"/>
              </a:spcBef>
            </a:pPr>
            <a:r>
              <a:rPr lang="en-US" sz="1200" kern="1200" baseline="0" dirty="0" smtClean="0">
                <a:solidFill>
                  <a:schemeClr val="tx1"/>
                </a:solidFill>
                <a:latin typeface="+mn-lt"/>
                <a:ea typeface="+mn-ea"/>
                <a:cs typeface="+mn-cs"/>
              </a:rPr>
              <a:t>	?  Was participation up or down?</a:t>
            </a:r>
            <a:endParaRPr lang="en-US" sz="1200" kern="1200" dirty="0" smtClean="0">
              <a:solidFill>
                <a:schemeClr val="tx1"/>
              </a:solidFill>
              <a:latin typeface="+mn-lt"/>
              <a:ea typeface="+mn-ea"/>
              <a:cs typeface="+mn-cs"/>
            </a:endParaRPr>
          </a:p>
          <a:p>
            <a:pPr>
              <a:spcBef>
                <a:spcPct val="50000"/>
              </a:spcBef>
            </a:pPr>
            <a:r>
              <a:rPr lang="en-US" sz="1200" kern="1200" dirty="0" smtClean="0">
                <a:solidFill>
                  <a:schemeClr val="tx1"/>
                </a:solidFill>
                <a:latin typeface="+mn-lt"/>
                <a:ea typeface="+mn-ea"/>
                <a:cs typeface="+mn-cs"/>
              </a:rPr>
              <a:t>3.  Determine Factors that will impact Future</a:t>
            </a:r>
          </a:p>
          <a:p>
            <a:pPr>
              <a:spcBef>
                <a:spcPct val="50000"/>
              </a:spcBef>
            </a:pPr>
            <a:r>
              <a:rPr lang="en-US" sz="1200" kern="1200" dirty="0" smtClean="0">
                <a:solidFill>
                  <a:schemeClr val="tx1"/>
                </a:solidFill>
                <a:latin typeface="+mn-lt"/>
                <a:ea typeface="+mn-ea"/>
                <a:cs typeface="+mn-cs"/>
              </a:rPr>
              <a:t>	Fluctuation</a:t>
            </a:r>
            <a:r>
              <a:rPr lang="en-US" sz="1200" kern="1200" baseline="0" dirty="0" smtClean="0">
                <a:solidFill>
                  <a:schemeClr val="tx1"/>
                </a:solidFill>
                <a:latin typeface="+mn-lt"/>
                <a:ea typeface="+mn-ea"/>
                <a:cs typeface="+mn-cs"/>
              </a:rPr>
              <a:t>s in Income (UFM, funding targets, APF support)</a:t>
            </a:r>
          </a:p>
          <a:p>
            <a:pPr>
              <a:spcBef>
                <a:spcPct val="50000"/>
              </a:spcBef>
            </a:pPr>
            <a:r>
              <a:rPr lang="en-US" sz="1200" kern="1200" baseline="0" dirty="0" smtClean="0">
                <a:solidFill>
                  <a:schemeClr val="tx1"/>
                </a:solidFill>
                <a:latin typeface="+mn-lt"/>
                <a:ea typeface="+mn-ea"/>
                <a:cs typeface="+mn-cs"/>
              </a:rPr>
              <a:t>	Budget reductions and revisions</a:t>
            </a:r>
          </a:p>
          <a:p>
            <a:pPr>
              <a:spcBef>
                <a:spcPct val="50000"/>
              </a:spcBef>
            </a:pPr>
            <a:r>
              <a:rPr lang="en-US" sz="1200" kern="1200" baseline="0" dirty="0" smtClean="0">
                <a:solidFill>
                  <a:schemeClr val="tx1"/>
                </a:solidFill>
                <a:latin typeface="+mn-lt"/>
                <a:ea typeface="+mn-ea"/>
                <a:cs typeface="+mn-cs"/>
              </a:rPr>
              <a:t>	Funding cuts/efficiencies</a:t>
            </a:r>
          </a:p>
          <a:p>
            <a:pPr>
              <a:spcBef>
                <a:spcPct val="50000"/>
              </a:spcBef>
            </a:pPr>
            <a:r>
              <a:rPr lang="en-US" sz="1200" kern="1200" baseline="0" dirty="0" smtClean="0">
                <a:solidFill>
                  <a:schemeClr val="tx1"/>
                </a:solidFill>
                <a:latin typeface="+mn-lt"/>
                <a:ea typeface="+mn-ea"/>
                <a:cs typeface="+mn-cs"/>
              </a:rPr>
              <a:t>	Government/Politics – drawdown or up?</a:t>
            </a:r>
          </a:p>
          <a:p>
            <a:pPr>
              <a:spcBef>
                <a:spcPct val="50000"/>
              </a:spcBef>
            </a:pPr>
            <a:r>
              <a:rPr lang="en-US" sz="1200" kern="1200" baseline="0" dirty="0" smtClean="0">
                <a:solidFill>
                  <a:schemeClr val="tx1"/>
                </a:solidFill>
                <a:latin typeface="+mn-lt"/>
                <a:ea typeface="+mn-ea"/>
                <a:cs typeface="+mn-cs"/>
              </a:rPr>
              <a:t>	Policy changes</a:t>
            </a:r>
          </a:p>
          <a:p>
            <a:pPr>
              <a:spcBef>
                <a:spcPct val="50000"/>
              </a:spcBef>
            </a:pPr>
            <a:r>
              <a:rPr lang="en-US" sz="1200" kern="1200" baseline="0" dirty="0" smtClean="0">
                <a:solidFill>
                  <a:schemeClr val="tx1"/>
                </a:solidFill>
                <a:latin typeface="+mn-lt"/>
                <a:ea typeface="+mn-ea"/>
                <a:cs typeface="+mn-cs"/>
              </a:rPr>
              <a:t>	Command changes</a:t>
            </a:r>
          </a:p>
          <a:p>
            <a:pPr>
              <a:spcBef>
                <a:spcPct val="50000"/>
              </a:spcBef>
            </a:pPr>
            <a:r>
              <a:rPr lang="en-US" sz="1200" kern="1200" baseline="0" dirty="0" smtClean="0">
                <a:solidFill>
                  <a:schemeClr val="tx1"/>
                </a:solidFill>
                <a:latin typeface="+mn-lt"/>
                <a:ea typeface="+mn-ea"/>
                <a:cs typeface="+mn-cs"/>
              </a:rPr>
              <a:t>	Strategic Plans/Guidance</a:t>
            </a:r>
          </a:p>
          <a:p>
            <a:pPr>
              <a:spcBef>
                <a:spcPct val="50000"/>
              </a:spcBef>
            </a:pPr>
            <a:r>
              <a:rPr lang="en-US" sz="1200" kern="1200" baseline="0" dirty="0" smtClean="0">
                <a:solidFill>
                  <a:schemeClr val="tx1"/>
                </a:solidFill>
                <a:latin typeface="+mn-lt"/>
                <a:ea typeface="+mn-ea"/>
                <a:cs typeface="+mn-cs"/>
              </a:rPr>
              <a:t>	Operating guidance</a:t>
            </a:r>
          </a:p>
          <a:p>
            <a:pPr>
              <a:spcBef>
                <a:spcPct val="50000"/>
              </a:spcBef>
            </a:pPr>
            <a:r>
              <a:rPr lang="en-US" sz="1200" kern="1200" baseline="0" dirty="0" smtClean="0">
                <a:solidFill>
                  <a:schemeClr val="tx1"/>
                </a:solidFill>
                <a:latin typeface="+mn-lt"/>
                <a:ea typeface="+mn-ea"/>
                <a:cs typeface="+mn-cs"/>
              </a:rPr>
              <a:t>	World and US economies</a:t>
            </a:r>
          </a:p>
          <a:p>
            <a:pPr>
              <a:spcBef>
                <a:spcPct val="50000"/>
              </a:spcBef>
            </a:pPr>
            <a:r>
              <a:rPr lang="en-US" sz="1200" kern="1200" baseline="0" dirty="0" smtClean="0">
                <a:solidFill>
                  <a:schemeClr val="tx1"/>
                </a:solidFill>
                <a:latin typeface="+mn-lt"/>
                <a:ea typeface="+mn-ea"/>
                <a:cs typeface="+mn-cs"/>
              </a:rPr>
              <a:t>	Laws</a:t>
            </a:r>
          </a:p>
          <a:p>
            <a:pPr>
              <a:spcBef>
                <a:spcPct val="50000"/>
              </a:spcBef>
            </a:pPr>
            <a:r>
              <a:rPr lang="en-US" sz="1200" kern="1200" baseline="0" dirty="0" smtClean="0">
                <a:solidFill>
                  <a:schemeClr val="tx1"/>
                </a:solidFill>
                <a:latin typeface="+mn-lt"/>
                <a:ea typeface="+mn-ea"/>
                <a:cs typeface="+mn-cs"/>
              </a:rPr>
              <a:t>	Currency changes (OCONUS)</a:t>
            </a:r>
          </a:p>
          <a:p>
            <a:pPr>
              <a:spcBef>
                <a:spcPct val="50000"/>
              </a:spcBef>
            </a:pPr>
            <a:r>
              <a:rPr lang="en-US" sz="1200" kern="1200" baseline="0" dirty="0" smtClean="0">
                <a:solidFill>
                  <a:schemeClr val="tx1"/>
                </a:solidFill>
                <a:latin typeface="+mn-lt"/>
                <a:ea typeface="+mn-ea"/>
                <a:cs typeface="+mn-cs"/>
              </a:rPr>
              <a:t>	Weather</a:t>
            </a:r>
          </a:p>
          <a:p>
            <a:pPr>
              <a:spcBef>
                <a:spcPct val="50000"/>
              </a:spcBef>
            </a:pPr>
            <a:r>
              <a:rPr lang="en-US" sz="1200" kern="1200" baseline="0" dirty="0" smtClean="0">
                <a:solidFill>
                  <a:schemeClr val="tx1"/>
                </a:solidFill>
                <a:latin typeface="+mn-lt"/>
                <a:ea typeface="+mn-ea"/>
                <a:cs typeface="+mn-cs"/>
              </a:rPr>
              <a:t>	Environment/sustainability</a:t>
            </a:r>
          </a:p>
          <a:p>
            <a:pPr marL="228600" indent="-228600">
              <a:spcBef>
                <a:spcPct val="50000"/>
              </a:spcBef>
              <a:buAutoNum type="arabicPeriod" startAt="4"/>
            </a:pPr>
            <a:r>
              <a:rPr lang="en-US" sz="1200" kern="1200" dirty="0" smtClean="0">
                <a:solidFill>
                  <a:schemeClr val="tx1"/>
                </a:solidFill>
                <a:latin typeface="+mn-lt"/>
                <a:ea typeface="+mn-ea"/>
                <a:cs typeface="+mn-cs"/>
              </a:rPr>
              <a:t>Forecast Performance</a:t>
            </a:r>
          </a:p>
          <a:p>
            <a:pPr marL="228600" indent="-228600">
              <a:spcBef>
                <a:spcPct val="50000"/>
              </a:spcBef>
              <a:buNone/>
            </a:pPr>
            <a:r>
              <a:rPr lang="en-US" sz="1200" kern="1200" dirty="0" smtClean="0">
                <a:solidFill>
                  <a:schemeClr val="tx1"/>
                </a:solidFill>
                <a:latin typeface="+mn-lt"/>
                <a:ea typeface="+mn-ea"/>
                <a:cs typeface="+mn-cs"/>
              </a:rPr>
              <a:t>		By event or program</a:t>
            </a:r>
          </a:p>
          <a:p>
            <a:pPr marL="228600" indent="-228600">
              <a:spcBef>
                <a:spcPct val="50000"/>
              </a:spcBef>
              <a:buNone/>
            </a:pPr>
            <a:r>
              <a:rPr lang="en-US" sz="1200" kern="1200" dirty="0" smtClean="0">
                <a:solidFill>
                  <a:schemeClr val="tx1"/>
                </a:solidFill>
                <a:latin typeface="+mn-lt"/>
                <a:ea typeface="+mn-ea"/>
                <a:cs typeface="+mn-cs"/>
              </a:rPr>
              <a:t>		Participation</a:t>
            </a:r>
          </a:p>
          <a:p>
            <a:pPr marL="228600" indent="-228600">
              <a:spcBef>
                <a:spcPct val="50000"/>
              </a:spcBef>
              <a:buNone/>
            </a:pPr>
            <a:r>
              <a:rPr lang="en-US" sz="1200" kern="1200" dirty="0" smtClean="0">
                <a:solidFill>
                  <a:schemeClr val="tx1"/>
                </a:solidFill>
                <a:latin typeface="+mn-lt"/>
                <a:ea typeface="+mn-ea"/>
                <a:cs typeface="+mn-cs"/>
              </a:rPr>
              <a:t>		? Should I be making a profit?</a:t>
            </a:r>
          </a:p>
          <a:p>
            <a:pPr marL="228600" indent="-228600">
              <a:spcBef>
                <a:spcPct val="50000"/>
              </a:spcBef>
              <a:buNone/>
            </a:pPr>
            <a:r>
              <a:rPr lang="en-US" sz="1200" kern="1200" dirty="0" smtClean="0">
                <a:solidFill>
                  <a:schemeClr val="tx1"/>
                </a:solidFill>
                <a:latin typeface="+mn-lt"/>
                <a:ea typeface="+mn-ea"/>
                <a:cs typeface="+mn-cs"/>
              </a:rPr>
              <a:t>		? </a:t>
            </a:r>
            <a:r>
              <a:rPr lang="en-US" sz="1200" kern="1200" baseline="0" dirty="0" smtClean="0">
                <a:solidFill>
                  <a:schemeClr val="tx1"/>
                </a:solidFill>
                <a:latin typeface="+mn-lt"/>
                <a:ea typeface="+mn-ea"/>
                <a:cs typeface="+mn-cs"/>
              </a:rPr>
              <a:t>Should I be applying break-even analysis?</a:t>
            </a:r>
            <a:endParaRPr lang="en-US" sz="1200" kern="1200" dirty="0" smtClean="0">
              <a:solidFill>
                <a:schemeClr val="tx1"/>
              </a:solidFill>
              <a:latin typeface="+mn-lt"/>
              <a:ea typeface="+mn-ea"/>
              <a:cs typeface="+mn-cs"/>
            </a:endParaRPr>
          </a:p>
          <a:p>
            <a:pPr marL="228600" indent="-228600">
              <a:spcBef>
                <a:spcPct val="50000"/>
              </a:spcBef>
              <a:buNone/>
            </a:pPr>
            <a:r>
              <a:rPr lang="en-US" sz="1200" kern="1200" dirty="0" smtClean="0">
                <a:solidFill>
                  <a:schemeClr val="tx1"/>
                </a:solidFill>
                <a:latin typeface="+mn-lt"/>
                <a:ea typeface="+mn-ea"/>
                <a:cs typeface="+mn-cs"/>
              </a:rPr>
              <a:t>		</a:t>
            </a:r>
          </a:p>
          <a:p>
            <a:pPr marL="228600" indent="-228600">
              <a:spcBef>
                <a:spcPct val="50000"/>
              </a:spcBef>
              <a:buAutoNum type="arabicPeriod" startAt="5"/>
            </a:pPr>
            <a:r>
              <a:rPr lang="en-US" sz="1200" kern="1200" dirty="0" smtClean="0">
                <a:solidFill>
                  <a:schemeClr val="tx1"/>
                </a:solidFill>
                <a:latin typeface="+mn-lt"/>
                <a:ea typeface="+mn-ea"/>
                <a:cs typeface="+mn-cs"/>
              </a:rPr>
              <a:t>Review the “BIG PICTURE”</a:t>
            </a:r>
          </a:p>
          <a:p>
            <a:pPr marL="1143000" lvl="2" indent="-228600">
              <a:spcBef>
                <a:spcPct val="50000"/>
              </a:spcBef>
              <a:buNone/>
            </a:pPr>
            <a:r>
              <a:rPr lang="en-US" sz="1200" kern="1200" dirty="0" smtClean="0">
                <a:solidFill>
                  <a:schemeClr val="tx1"/>
                </a:solidFill>
                <a:latin typeface="+mn-lt"/>
                <a:ea typeface="+mn-ea"/>
                <a:cs typeface="+mn-cs"/>
              </a:rPr>
              <a:t>?Does my data</a:t>
            </a:r>
            <a:r>
              <a:rPr lang="en-US" sz="1200" kern="1200" baseline="0" dirty="0" smtClean="0">
                <a:solidFill>
                  <a:schemeClr val="tx1"/>
                </a:solidFill>
                <a:latin typeface="+mn-lt"/>
                <a:ea typeface="+mn-ea"/>
                <a:cs typeface="+mn-cs"/>
              </a:rPr>
              <a:t> make sense?</a:t>
            </a:r>
          </a:p>
          <a:p>
            <a:pPr marL="1143000" lvl="2" indent="-228600">
              <a:spcBef>
                <a:spcPct val="50000"/>
              </a:spcBef>
              <a:buNone/>
            </a:pPr>
            <a:r>
              <a:rPr lang="en-US" sz="1200" kern="1200" baseline="0" dirty="0" smtClean="0">
                <a:solidFill>
                  <a:schemeClr val="tx1"/>
                </a:solidFill>
                <a:latin typeface="+mn-lt"/>
                <a:ea typeface="+mn-ea"/>
                <a:cs typeface="+mn-cs"/>
              </a:rPr>
              <a:t>? Do my numbers and dollars appear reasonable?</a:t>
            </a:r>
          </a:p>
          <a:p>
            <a:pPr marL="1143000" lvl="2" indent="-228600">
              <a:spcBef>
                <a:spcPct val="50000"/>
              </a:spcBef>
              <a:buNone/>
            </a:pPr>
            <a:r>
              <a:rPr lang="en-US" sz="1200" kern="1200" baseline="0" dirty="0" smtClean="0">
                <a:solidFill>
                  <a:schemeClr val="tx1"/>
                </a:solidFill>
                <a:latin typeface="+mn-lt"/>
                <a:ea typeface="+mn-ea"/>
                <a:cs typeface="+mn-cs"/>
              </a:rPr>
              <a:t>? Am I providing my customers with the services they want?</a:t>
            </a:r>
          </a:p>
          <a:p>
            <a:pPr marL="1143000" lvl="2" indent="-228600">
              <a:spcBef>
                <a:spcPct val="50000"/>
              </a:spcBef>
              <a:buNone/>
            </a:pPr>
            <a:r>
              <a:rPr lang="en-US" sz="1200" kern="1200" baseline="0" dirty="0" smtClean="0">
                <a:solidFill>
                  <a:schemeClr val="tx1"/>
                </a:solidFill>
                <a:latin typeface="+mn-lt"/>
                <a:ea typeface="+mn-ea"/>
                <a:cs typeface="+mn-cs"/>
              </a:rPr>
              <a:t>? Am I providing my customers with the level of service(s) they want and deserve?</a:t>
            </a:r>
          </a:p>
          <a:p>
            <a:pPr marL="1143000" lvl="2" indent="-228600">
              <a:spcBef>
                <a:spcPct val="50000"/>
              </a:spcBef>
              <a:buNone/>
            </a:pPr>
            <a:r>
              <a:rPr lang="en-US" sz="1200" kern="1200" baseline="0" dirty="0" smtClean="0">
                <a:solidFill>
                  <a:schemeClr val="tx1"/>
                </a:solidFill>
                <a:latin typeface="+mn-lt"/>
                <a:ea typeface="+mn-ea"/>
                <a:cs typeface="+mn-cs"/>
              </a:rPr>
              <a:t>? Are my assumptions based on data and are they reasonable?</a:t>
            </a:r>
          </a:p>
          <a:p>
            <a:pPr marL="1143000" lvl="2" indent="-228600">
              <a:spcBef>
                <a:spcPct val="50000"/>
              </a:spcBef>
              <a:buNone/>
            </a:pPr>
            <a:r>
              <a:rPr lang="en-US" sz="1200" kern="1200" baseline="0" dirty="0" smtClean="0">
                <a:solidFill>
                  <a:schemeClr val="tx1"/>
                </a:solidFill>
                <a:latin typeface="+mn-lt"/>
                <a:ea typeface="+mn-ea"/>
                <a:cs typeface="+mn-cs"/>
              </a:rPr>
              <a:t>? Can I live up to my projections?</a:t>
            </a:r>
          </a:p>
          <a:p>
            <a:pPr marL="1143000" lvl="2" indent="-228600">
              <a:spcBef>
                <a:spcPct val="50000"/>
              </a:spcBef>
              <a:buNone/>
            </a:pPr>
            <a:endParaRPr lang="en-US" sz="1200" kern="1200" baseline="0" dirty="0" smtClean="0">
              <a:solidFill>
                <a:schemeClr val="tx1"/>
              </a:solidFill>
              <a:latin typeface="+mn-lt"/>
              <a:ea typeface="+mn-ea"/>
              <a:cs typeface="+mn-cs"/>
            </a:endParaRPr>
          </a:p>
          <a:p>
            <a:pPr marL="1143000" lvl="2" indent="-228600">
              <a:spcBef>
                <a:spcPct val="50000"/>
              </a:spcBef>
              <a:buNone/>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pPr/>
              <a:t>127</a:t>
            </a:fld>
            <a:endParaRPr lang="en-US" dirty="0"/>
          </a:p>
        </p:txBody>
      </p:sp>
    </p:spTree>
    <p:extLst>
      <p:ext uri="{BB962C8B-B14F-4D97-AF65-F5344CB8AC3E}">
        <p14:creationId xmlns:p14="http://schemas.microsoft.com/office/powerpoint/2010/main" val="417316593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n-US" dirty="0"/>
              <a:t>The Manager's Narrative, which is rolled into the Garrison Commander’s Narrative for the entire garrison, is one of two components of the</a:t>
            </a:r>
          </a:p>
          <a:p>
            <a:pPr eaLnBrk="1" fontAlgn="auto" hangingPunct="1">
              <a:spcBef>
                <a:spcPts val="0"/>
              </a:spcBef>
              <a:spcAft>
                <a:spcPts val="0"/>
              </a:spcAft>
              <a:defRPr/>
            </a:pPr>
            <a:r>
              <a:rPr lang="en-US" dirty="0"/>
              <a:t>appropriated fund (APF)/</a:t>
            </a:r>
            <a:r>
              <a:rPr lang="en-US" dirty="0" err="1"/>
              <a:t>nonappropriated</a:t>
            </a:r>
            <a:r>
              <a:rPr lang="en-US" dirty="0"/>
              <a:t> fund (NAF) 5-year plan, which documents the planning process.</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Does anyone know what the other component is?  Raise your hand if you do.</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DO:  Facilitate response.  Answer is CPMC budget</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The Manager's Narrative incorporates the activity manager's decisions and ideas into a long-range plan that facilitates the annual operating budget process. It covers the budget year and the next four years (FY+1 to FY+4).</a:t>
            </a:r>
          </a:p>
          <a:p>
            <a:pPr eaLnBrk="1" fontAlgn="auto" hangingPunct="1">
              <a:spcBef>
                <a:spcPts val="0"/>
              </a:spcBef>
              <a:spcAft>
                <a:spcPts val="0"/>
              </a:spcAft>
              <a:defRPr/>
            </a:pPr>
            <a:endParaRPr lang="en-US" b="1" dirty="0"/>
          </a:p>
          <a:p>
            <a:pPr eaLnBrk="1" fontAlgn="auto" hangingPunct="1">
              <a:spcBef>
                <a:spcPts val="0"/>
              </a:spcBef>
              <a:spcAft>
                <a:spcPts val="0"/>
              </a:spcAft>
              <a:defRPr/>
            </a:pPr>
            <a:r>
              <a:rPr lang="en-US" dirty="0"/>
              <a:t>In developing the narrative, first describes the current program and then the program over the next five years. Develop a time line, working backwards chronologically, positioning needed construction, personnel adjustments, program changes, revenue generators, and equipment purchases that will result in a finished product.</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The narrative description of planned changes or improvements should reflect the activity manager's vision for the activity. It should include anything necessary to fulfill a new program's requirements or to adjust the activity's resources in preparation for a population or demographic change.</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96E03FD7-61A0-4EA3-BA04-EDB44E6D4F76}" type="slidenum">
              <a:rPr lang="en-US" altLang="en-US" smtClean="0">
                <a:latin typeface="Calibri" panose="020F0502020204030204" pitchFamily="34" charset="0"/>
              </a:rPr>
              <a:pPr fontAlgn="base">
                <a:spcBef>
                  <a:spcPct val="0"/>
                </a:spcBef>
                <a:spcAft>
                  <a:spcPct val="0"/>
                </a:spcAft>
              </a:pPr>
              <a:t>128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956999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Will have Fund Manager for IMWRF whose responsibilities are as you see here.  </a:t>
            </a:r>
          </a:p>
          <a:p>
            <a:pPr eaLnBrk="1" hangingPunct="1">
              <a:spcBef>
                <a:spcPct val="0"/>
              </a:spcBef>
            </a:pPr>
            <a:endParaRPr lang="en-US" altLang="en-US" smtClean="0"/>
          </a:p>
          <a:p>
            <a:pPr eaLnBrk="1" hangingPunct="1">
              <a:spcBef>
                <a:spcPct val="0"/>
              </a:spcBef>
            </a:pPr>
            <a:r>
              <a:rPr lang="en-US" altLang="en-US" smtClean="0"/>
              <a:t>Monitors MWR activities for regulatory compliance, especially regarding internal controls (</a:t>
            </a:r>
            <a:r>
              <a:rPr lang="en-US" altLang="en-US" i="1" smtClean="0"/>
              <a:t>Cash Control System, Retail Sales Accountability, Physical Security</a:t>
            </a:r>
            <a:r>
              <a:rPr lang="en-US" altLang="en-US" smtClean="0"/>
              <a:t>).  </a:t>
            </a:r>
          </a:p>
          <a:p>
            <a:pPr eaLnBrk="1" hangingPunct="1">
              <a:spcBef>
                <a:spcPct val="0"/>
              </a:spcBef>
            </a:pPr>
            <a:r>
              <a:rPr lang="en-US" altLang="en-US" smtClean="0"/>
              <a:t>They ensure a series of checks and balances/ separation of duties are in place and functioning.     </a:t>
            </a:r>
          </a:p>
          <a:p>
            <a:pPr eaLnBrk="1" hangingPunct="1">
              <a:spcBef>
                <a:spcPct val="0"/>
              </a:spcBef>
            </a:pPr>
            <a:endParaRPr lang="en-US" altLang="en-US" smtClean="0"/>
          </a:p>
          <a:p>
            <a:pPr eaLnBrk="1" hangingPunct="1">
              <a:spcBef>
                <a:spcPct val="0"/>
              </a:spcBef>
            </a:pPr>
            <a:r>
              <a:rPr lang="en-US" altLang="en-US" smtClean="0"/>
              <a:t>The volume of cash transactions is how NAF is different than APF.  Unrecorded cash is easy to steal, this is why NAF puts such a great emphasis on capturing a record of cash as it is received.    </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7ABC4141-B20D-4232-BA6D-C3966E52DB2A}" type="slidenum">
              <a:rPr lang="en-US" altLang="en-US" smtClean="0">
                <a:latin typeface="Calibri" panose="020F0502020204030204" pitchFamily="34" charset="0"/>
              </a:rPr>
              <a:pPr fontAlgn="base">
                <a:spcBef>
                  <a:spcPct val="0"/>
                </a:spcBef>
                <a:spcAft>
                  <a:spcPct val="0"/>
                </a:spcAft>
              </a:pPr>
              <a:t>19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82941443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solidFill>
                  <a:srgbClr val="FF0000"/>
                </a:solidFill>
              </a:rPr>
              <a:t>SAY:  </a:t>
            </a:r>
            <a:r>
              <a:rPr lang="en-US" altLang="en-US" smtClean="0">
                <a:solidFill>
                  <a:srgbClr val="FF0000"/>
                </a:solidFill>
              </a:rPr>
              <a:t>Let’s talk about what goes in the Manager’s Narrative.</a:t>
            </a:r>
          </a:p>
          <a:p>
            <a:pPr eaLnBrk="1" hangingPunct="1">
              <a:spcBef>
                <a:spcPct val="0"/>
              </a:spcBef>
            </a:pPr>
            <a:endParaRPr lang="en-US" altLang="en-US" smtClean="0">
              <a:solidFill>
                <a:srgbClr val="FF0000"/>
              </a:solidFill>
            </a:endParaRPr>
          </a:p>
          <a:p>
            <a:pPr eaLnBrk="1" hangingPunct="1">
              <a:spcBef>
                <a:spcPct val="0"/>
              </a:spcBef>
            </a:pPr>
            <a:r>
              <a:rPr lang="en-US" altLang="en-US" smtClean="0"/>
              <a:t>The format required for the Manager's Narrative is specified in each fiscal year's Financial Management</a:t>
            </a:r>
          </a:p>
          <a:p>
            <a:pPr eaLnBrk="1" hangingPunct="1">
              <a:spcBef>
                <a:spcPct val="0"/>
              </a:spcBef>
            </a:pPr>
            <a:r>
              <a:rPr lang="en-US" altLang="en-US" smtClean="0"/>
              <a:t>Operating Guidance. </a:t>
            </a:r>
          </a:p>
          <a:p>
            <a:pPr eaLnBrk="1" hangingPunct="1">
              <a:spcBef>
                <a:spcPct val="0"/>
              </a:spcBef>
            </a:pPr>
            <a:endParaRPr lang="en-US" altLang="en-US" smtClean="0"/>
          </a:p>
          <a:p>
            <a:pPr eaLnBrk="1" hangingPunct="1">
              <a:spcBef>
                <a:spcPct val="0"/>
              </a:spcBef>
            </a:pPr>
            <a:r>
              <a:rPr lang="en-US" altLang="en-US" smtClean="0"/>
              <a:t>The components of the Manager's Narrative include:</a:t>
            </a:r>
          </a:p>
          <a:p>
            <a:pPr eaLnBrk="1" hangingPunct="1">
              <a:spcBef>
                <a:spcPct val="0"/>
              </a:spcBef>
            </a:pPr>
            <a:r>
              <a:rPr lang="en-US" altLang="en-US" smtClean="0"/>
              <a:t>Installation name and the activity or program code (e.g., "KG Community Clubs," or "JB Arts and Crafts")</a:t>
            </a:r>
          </a:p>
          <a:p>
            <a:pPr eaLnBrk="1" hangingPunct="1">
              <a:spcBef>
                <a:spcPct val="0"/>
              </a:spcBef>
            </a:pPr>
            <a:r>
              <a:rPr lang="en-US" altLang="en-US" smtClean="0"/>
              <a:t>Goals and objectives</a:t>
            </a:r>
          </a:p>
          <a:p>
            <a:pPr eaLnBrk="1" hangingPunct="1">
              <a:spcBef>
                <a:spcPct val="0"/>
              </a:spcBef>
            </a:pPr>
            <a:r>
              <a:rPr lang="en-US" altLang="en-US" smtClean="0"/>
              <a:t>Description of current programs</a:t>
            </a:r>
          </a:p>
          <a:p>
            <a:pPr eaLnBrk="1" hangingPunct="1">
              <a:spcBef>
                <a:spcPct val="0"/>
              </a:spcBef>
            </a:pPr>
            <a:r>
              <a:rPr lang="en-US" altLang="en-US" smtClean="0"/>
              <a:t>Description of significant changes</a:t>
            </a:r>
          </a:p>
          <a:p>
            <a:pPr eaLnBrk="1" hangingPunct="1">
              <a:spcBef>
                <a:spcPct val="0"/>
              </a:spcBef>
            </a:pPr>
            <a:r>
              <a:rPr lang="en-US" altLang="en-US" smtClean="0"/>
              <a:t>Description of planned changes</a:t>
            </a:r>
          </a:p>
          <a:p>
            <a:pPr eaLnBrk="1" hangingPunct="1">
              <a:spcBef>
                <a:spcPct val="0"/>
              </a:spcBef>
            </a:pPr>
            <a:r>
              <a:rPr lang="en-US" altLang="en-US" smtClean="0"/>
              <a:t>Report on status of programs to designated standards.</a:t>
            </a:r>
          </a:p>
          <a:p>
            <a:pPr eaLnBrk="1" hangingPunct="1">
              <a:spcBef>
                <a:spcPct val="0"/>
              </a:spcBef>
            </a:pPr>
            <a:r>
              <a:rPr lang="en-US" altLang="en-US" smtClean="0"/>
              <a:t>Resource requirements</a:t>
            </a:r>
          </a:p>
          <a:p>
            <a:pPr eaLnBrk="1" hangingPunct="1">
              <a:spcBef>
                <a:spcPct val="0"/>
              </a:spcBef>
            </a:pPr>
            <a:endParaRPr lang="en-US" altLang="en-US" smtClean="0">
              <a:solidFill>
                <a:srgbClr val="FF0000"/>
              </a:solidFill>
            </a:endParaRPr>
          </a:p>
          <a:p>
            <a:pPr eaLnBrk="1" hangingPunct="1">
              <a:spcBef>
                <a:spcPct val="0"/>
              </a:spcBef>
            </a:pPr>
            <a:endParaRPr lang="en-US" altLang="en-US" smtClean="0">
              <a:solidFill>
                <a:srgbClr val="FF0000"/>
              </a:solidFill>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7042C72A-CA29-4B41-B929-EDBBF7CB5E1D}" type="slidenum">
              <a:rPr lang="en-US" altLang="en-US" smtClean="0">
                <a:latin typeface="Calibri" panose="020F0502020204030204" pitchFamily="34" charset="0"/>
              </a:rPr>
              <a:pPr fontAlgn="base">
                <a:spcBef>
                  <a:spcPct val="0"/>
                </a:spcBef>
                <a:spcAft>
                  <a:spcPct val="0"/>
                </a:spcAft>
              </a:pPr>
              <a:t>129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42084187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solidFill>
                  <a:srgbClr val="FF0000"/>
                </a:solidFill>
              </a:rPr>
              <a:t>SAY:  </a:t>
            </a:r>
            <a:r>
              <a:rPr lang="en-US" altLang="en-US" smtClean="0">
                <a:solidFill>
                  <a:srgbClr val="FF0000"/>
                </a:solidFill>
              </a:rPr>
              <a:t>Let’s talk about what goes in the Manager’s Narrative.</a:t>
            </a:r>
          </a:p>
          <a:p>
            <a:pPr eaLnBrk="1" hangingPunct="1">
              <a:spcBef>
                <a:spcPct val="0"/>
              </a:spcBef>
            </a:pPr>
            <a:endParaRPr lang="en-US" altLang="en-US" smtClean="0">
              <a:solidFill>
                <a:srgbClr val="FF0000"/>
              </a:solidFill>
            </a:endParaRPr>
          </a:p>
          <a:p>
            <a:pPr eaLnBrk="1" hangingPunct="1">
              <a:spcBef>
                <a:spcPct val="0"/>
              </a:spcBef>
            </a:pPr>
            <a:r>
              <a:rPr lang="en-US" altLang="en-US" smtClean="0"/>
              <a:t>The format required for the Manager's Narrative is specified in each fiscal year's Financial Management</a:t>
            </a:r>
          </a:p>
          <a:p>
            <a:pPr eaLnBrk="1" hangingPunct="1">
              <a:spcBef>
                <a:spcPct val="0"/>
              </a:spcBef>
            </a:pPr>
            <a:r>
              <a:rPr lang="en-US" altLang="en-US" smtClean="0"/>
              <a:t>Operating Guidance. </a:t>
            </a:r>
          </a:p>
          <a:p>
            <a:pPr eaLnBrk="1" hangingPunct="1">
              <a:spcBef>
                <a:spcPct val="0"/>
              </a:spcBef>
            </a:pPr>
            <a:endParaRPr lang="en-US" altLang="en-US" smtClean="0"/>
          </a:p>
          <a:p>
            <a:pPr eaLnBrk="1" hangingPunct="1">
              <a:spcBef>
                <a:spcPct val="0"/>
              </a:spcBef>
            </a:pPr>
            <a:r>
              <a:rPr lang="en-US" altLang="en-US" smtClean="0"/>
              <a:t>The components of the Manager's Narrative include:</a:t>
            </a:r>
          </a:p>
          <a:p>
            <a:pPr eaLnBrk="1" hangingPunct="1">
              <a:spcBef>
                <a:spcPct val="0"/>
              </a:spcBef>
            </a:pPr>
            <a:r>
              <a:rPr lang="en-US" altLang="en-US" smtClean="0"/>
              <a:t>Installation name and the activity or program code (e.g., "KG Community Clubs," or "JB Arts and Crafts")</a:t>
            </a:r>
          </a:p>
          <a:p>
            <a:pPr eaLnBrk="1" hangingPunct="1">
              <a:spcBef>
                <a:spcPct val="0"/>
              </a:spcBef>
            </a:pPr>
            <a:r>
              <a:rPr lang="en-US" altLang="en-US" smtClean="0"/>
              <a:t>Goals and objectives</a:t>
            </a:r>
          </a:p>
          <a:p>
            <a:pPr eaLnBrk="1" hangingPunct="1">
              <a:spcBef>
                <a:spcPct val="0"/>
              </a:spcBef>
            </a:pPr>
            <a:r>
              <a:rPr lang="en-US" altLang="en-US" smtClean="0"/>
              <a:t>Description of current programs</a:t>
            </a:r>
          </a:p>
          <a:p>
            <a:pPr eaLnBrk="1" hangingPunct="1">
              <a:spcBef>
                <a:spcPct val="0"/>
              </a:spcBef>
            </a:pPr>
            <a:r>
              <a:rPr lang="en-US" altLang="en-US" smtClean="0"/>
              <a:t>Description of significant changes</a:t>
            </a:r>
          </a:p>
          <a:p>
            <a:pPr eaLnBrk="1" hangingPunct="1">
              <a:spcBef>
                <a:spcPct val="0"/>
              </a:spcBef>
            </a:pPr>
            <a:r>
              <a:rPr lang="en-US" altLang="en-US" smtClean="0"/>
              <a:t>Description of planned changes</a:t>
            </a:r>
          </a:p>
          <a:p>
            <a:pPr eaLnBrk="1" hangingPunct="1">
              <a:spcBef>
                <a:spcPct val="0"/>
              </a:spcBef>
            </a:pPr>
            <a:r>
              <a:rPr lang="en-US" altLang="en-US" smtClean="0"/>
              <a:t>Report on status of programs to designated standards.</a:t>
            </a:r>
          </a:p>
          <a:p>
            <a:pPr eaLnBrk="1" hangingPunct="1">
              <a:spcBef>
                <a:spcPct val="0"/>
              </a:spcBef>
            </a:pPr>
            <a:r>
              <a:rPr lang="en-US" altLang="en-US" smtClean="0"/>
              <a:t>Resource requirements</a:t>
            </a:r>
          </a:p>
          <a:p>
            <a:pPr eaLnBrk="1" hangingPunct="1">
              <a:spcBef>
                <a:spcPct val="0"/>
              </a:spcBef>
            </a:pPr>
            <a:endParaRPr lang="en-US" altLang="en-US" smtClean="0">
              <a:solidFill>
                <a:srgbClr val="FF0000"/>
              </a:solidFill>
            </a:endParaRPr>
          </a:p>
          <a:p>
            <a:pPr eaLnBrk="1" hangingPunct="1">
              <a:spcBef>
                <a:spcPct val="0"/>
              </a:spcBef>
            </a:pPr>
            <a:endParaRPr lang="en-US" altLang="en-US" smtClean="0">
              <a:solidFill>
                <a:srgbClr val="FF0000"/>
              </a:solidFill>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7042C72A-CA29-4B41-B929-EDBBF7CB5E1D}" type="slidenum">
              <a:rPr lang="en-US" altLang="en-US" smtClean="0">
                <a:latin typeface="Calibri" panose="020F0502020204030204" pitchFamily="34" charset="0"/>
              </a:rPr>
              <a:pPr fontAlgn="base">
                <a:spcBef>
                  <a:spcPct val="0"/>
                </a:spcBef>
                <a:spcAft>
                  <a:spcPct val="0"/>
                </a:spcAft>
              </a:pPr>
              <a:t>130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85405287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smtClean="0">
                <a:solidFill>
                  <a:srgbClr val="FF0000"/>
                </a:solidFill>
              </a:rPr>
              <a:t>Lets do a quick knowledge check on the Manager’s Narrative.</a:t>
            </a:r>
          </a:p>
          <a:p>
            <a:pPr eaLnBrk="1" fontAlgn="auto" hangingPunct="1">
              <a:spcBef>
                <a:spcPts val="0"/>
              </a:spcBef>
              <a:spcAft>
                <a:spcPts val="0"/>
              </a:spcAft>
              <a:defRPr/>
            </a:pPr>
            <a:r>
              <a:rPr lang="en-US" dirty="0" smtClean="0">
                <a:solidFill>
                  <a:srgbClr val="FF0000"/>
                </a:solidFill>
              </a:rPr>
              <a:t>On the right side of the slide, we have five descriptions and on the left five parts to the Manager’s Narrative.  As a group – staying in the main room – let’s match these up.</a:t>
            </a:r>
          </a:p>
          <a:p>
            <a:pPr eaLnBrk="1" fontAlgn="auto" hangingPunct="1">
              <a:spcBef>
                <a:spcPts val="0"/>
              </a:spcBef>
              <a:spcAft>
                <a:spcPts val="0"/>
              </a:spcAft>
              <a:defRPr/>
            </a:pPr>
            <a:endParaRPr lang="en-US" dirty="0" smtClean="0">
              <a:solidFill>
                <a:srgbClr val="FF0000"/>
              </a:solidFill>
            </a:endParaRPr>
          </a:p>
          <a:p>
            <a:pPr eaLnBrk="1" fontAlgn="auto" hangingPunct="1">
              <a:spcBef>
                <a:spcPts val="0"/>
              </a:spcBef>
              <a:spcAft>
                <a:spcPts val="0"/>
              </a:spcAft>
              <a:defRPr/>
            </a:pPr>
            <a:r>
              <a:rPr lang="en-US" dirty="0" smtClean="0">
                <a:solidFill>
                  <a:srgbClr val="FF0000"/>
                </a:solidFill>
              </a:rPr>
              <a:t>(Host) would you please match them up as we answer them?</a:t>
            </a:r>
          </a:p>
          <a:p>
            <a:pPr eaLnBrk="1" fontAlgn="auto" hangingPunct="1">
              <a:spcBef>
                <a:spcPts val="0"/>
              </a:spcBef>
              <a:spcAft>
                <a:spcPts val="0"/>
              </a:spcAft>
              <a:defRPr/>
            </a:pPr>
            <a:endParaRPr lang="en-US" dirty="0" smtClean="0">
              <a:solidFill>
                <a:srgbClr val="FF0000"/>
              </a:solidFill>
            </a:endParaRPr>
          </a:p>
          <a:p>
            <a:pPr eaLnBrk="1" fontAlgn="auto" hangingPunct="1">
              <a:spcBef>
                <a:spcPts val="0"/>
              </a:spcBef>
              <a:spcAft>
                <a:spcPts val="0"/>
              </a:spcAft>
              <a:defRPr/>
            </a:pPr>
            <a:r>
              <a:rPr lang="en-US" dirty="0" smtClean="0">
                <a:solidFill>
                  <a:srgbClr val="FF0000"/>
                </a:solidFill>
              </a:rPr>
              <a:t>Raise your hand if you’d like to answer #1?</a:t>
            </a:r>
          </a:p>
          <a:p>
            <a:pPr eaLnBrk="1" fontAlgn="auto" hangingPunct="1">
              <a:spcBef>
                <a:spcPts val="0"/>
              </a:spcBef>
              <a:spcAft>
                <a:spcPts val="0"/>
              </a:spcAft>
              <a:defRPr/>
            </a:pPr>
            <a:endParaRPr lang="en-US" dirty="0" smtClean="0">
              <a:solidFill>
                <a:srgbClr val="FF0000"/>
              </a:solidFill>
            </a:endParaRPr>
          </a:p>
          <a:p>
            <a:pPr eaLnBrk="1" fontAlgn="auto" hangingPunct="1">
              <a:spcBef>
                <a:spcPts val="0"/>
              </a:spcBef>
              <a:spcAft>
                <a:spcPts val="0"/>
              </a:spcAft>
              <a:defRPr/>
            </a:pPr>
            <a:r>
              <a:rPr lang="en-US" dirty="0" smtClean="0">
                <a:solidFill>
                  <a:srgbClr val="FF0000"/>
                </a:solidFill>
              </a:rPr>
              <a:t>Facilitate until all 5 are answered.</a:t>
            </a:r>
          </a:p>
          <a:p>
            <a:pPr eaLnBrk="1" fontAlgn="auto" hangingPunct="1">
              <a:spcBef>
                <a:spcPts val="0"/>
              </a:spcBef>
              <a:spcAft>
                <a:spcPts val="0"/>
              </a:spcAft>
              <a:defRPr/>
            </a:pPr>
            <a:endParaRPr lang="en-US" dirty="0" smtClean="0">
              <a:solidFill>
                <a:srgbClr val="FF0000"/>
              </a:solidFill>
            </a:endParaRPr>
          </a:p>
          <a:p>
            <a:pPr defTabSz="915772" eaLnBrk="1" fontAlgn="auto" hangingPunct="1">
              <a:spcBef>
                <a:spcPts val="0"/>
              </a:spcBef>
              <a:spcAft>
                <a:spcPts val="0"/>
              </a:spcAft>
              <a:defRPr/>
            </a:pPr>
            <a:r>
              <a:rPr lang="en-US" dirty="0" smtClean="0"/>
              <a:t>Great job!</a:t>
            </a:r>
          </a:p>
          <a:p>
            <a:pPr eaLnBrk="1" fontAlgn="auto" hangingPunct="1">
              <a:spcBef>
                <a:spcPts val="0"/>
              </a:spcBef>
              <a:spcAft>
                <a:spcPts val="0"/>
              </a:spcAft>
              <a:defRPr/>
            </a:pPr>
            <a:endParaRPr lang="en-US" dirty="0" smtClean="0">
              <a:solidFill>
                <a:srgbClr val="FF0000"/>
              </a:solidFill>
            </a:endParaRPr>
          </a:p>
          <a:p>
            <a:pPr eaLnBrk="1" fontAlgn="auto" hangingPunct="1">
              <a:spcBef>
                <a:spcPts val="0"/>
              </a:spcBef>
              <a:spcAft>
                <a:spcPts val="0"/>
              </a:spcAft>
              <a:defRPr/>
            </a:pPr>
            <a:r>
              <a:rPr lang="en-US" dirty="0" smtClean="0">
                <a:solidFill>
                  <a:srgbClr val="FF0000"/>
                </a:solidFill>
              </a:rPr>
              <a:t>Answers</a:t>
            </a:r>
          </a:p>
          <a:p>
            <a:pPr marL="228943" indent="-228943" eaLnBrk="1" fontAlgn="auto" hangingPunct="1">
              <a:spcBef>
                <a:spcPts val="0"/>
              </a:spcBef>
              <a:spcAft>
                <a:spcPts val="0"/>
              </a:spcAft>
              <a:buFontTx/>
              <a:buAutoNum type="arabicPeriod"/>
              <a:defRPr/>
            </a:pPr>
            <a:r>
              <a:rPr lang="en-US" dirty="0" smtClean="0">
                <a:solidFill>
                  <a:srgbClr val="FF0000"/>
                </a:solidFill>
              </a:rPr>
              <a:t>D</a:t>
            </a:r>
          </a:p>
          <a:p>
            <a:pPr marL="228943" indent="-228943" eaLnBrk="1" fontAlgn="auto" hangingPunct="1">
              <a:spcBef>
                <a:spcPts val="0"/>
              </a:spcBef>
              <a:spcAft>
                <a:spcPts val="0"/>
              </a:spcAft>
              <a:buFontTx/>
              <a:buAutoNum type="arabicPeriod"/>
              <a:defRPr/>
            </a:pPr>
            <a:r>
              <a:rPr lang="en-US" dirty="0" smtClean="0">
                <a:solidFill>
                  <a:srgbClr val="FF0000"/>
                </a:solidFill>
              </a:rPr>
              <a:t>C</a:t>
            </a:r>
          </a:p>
          <a:p>
            <a:pPr marL="228943" indent="-228943" eaLnBrk="1" fontAlgn="auto" hangingPunct="1">
              <a:spcBef>
                <a:spcPts val="0"/>
              </a:spcBef>
              <a:spcAft>
                <a:spcPts val="0"/>
              </a:spcAft>
              <a:buFontTx/>
              <a:buAutoNum type="arabicPeriod"/>
              <a:defRPr/>
            </a:pPr>
            <a:r>
              <a:rPr lang="en-US" dirty="0" smtClean="0">
                <a:solidFill>
                  <a:srgbClr val="FF0000"/>
                </a:solidFill>
              </a:rPr>
              <a:t>B</a:t>
            </a:r>
          </a:p>
          <a:p>
            <a:pPr marL="228943" indent="-228943" eaLnBrk="1" fontAlgn="auto" hangingPunct="1">
              <a:spcBef>
                <a:spcPts val="0"/>
              </a:spcBef>
              <a:spcAft>
                <a:spcPts val="0"/>
              </a:spcAft>
              <a:buFontTx/>
              <a:buAutoNum type="arabicPeriod"/>
              <a:defRPr/>
            </a:pPr>
            <a:r>
              <a:rPr lang="en-US" dirty="0" smtClean="0">
                <a:solidFill>
                  <a:srgbClr val="FF0000"/>
                </a:solidFill>
              </a:rPr>
              <a:t>E</a:t>
            </a:r>
          </a:p>
          <a:p>
            <a:pPr marL="228943" indent="-228943" eaLnBrk="1" fontAlgn="auto" hangingPunct="1">
              <a:spcBef>
                <a:spcPts val="0"/>
              </a:spcBef>
              <a:spcAft>
                <a:spcPts val="0"/>
              </a:spcAft>
              <a:buFontTx/>
              <a:buAutoNum type="arabicPeriod"/>
              <a:defRPr/>
            </a:pPr>
            <a:r>
              <a:rPr lang="en-US" dirty="0" smtClean="0">
                <a:solidFill>
                  <a:srgbClr val="FF0000"/>
                </a:solidFill>
              </a:rPr>
              <a:t>A</a:t>
            </a:r>
          </a:p>
          <a:p>
            <a:pPr marL="228943" indent="-228943" eaLnBrk="1" fontAlgn="auto" hangingPunct="1">
              <a:spcBef>
                <a:spcPts val="0"/>
              </a:spcBef>
              <a:spcAft>
                <a:spcPts val="0"/>
              </a:spcAft>
              <a:buFontTx/>
              <a:buAutoNum type="arabicPeriod"/>
              <a:defRPr/>
            </a:pPr>
            <a:endParaRPr lang="en-US" dirty="0" smtClean="0">
              <a:solidFill>
                <a:srgbClr val="FF0000"/>
              </a:solidFill>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DE23ED48-57A6-4616-8C12-321D1018E176}" type="slidenum">
              <a:rPr lang="en-US" altLang="en-US" smtClean="0">
                <a:latin typeface="Calibri" panose="020F0502020204030204" pitchFamily="34" charset="0"/>
              </a:rPr>
              <a:pPr fontAlgn="base">
                <a:spcBef>
                  <a:spcPct val="0"/>
                </a:spcBef>
                <a:spcAft>
                  <a:spcPct val="0"/>
                </a:spcAft>
              </a:pPr>
              <a:t>131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46552786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1160463"/>
            <a:ext cx="4178300" cy="3133725"/>
          </a:xfrm>
        </p:spPr>
      </p:sp>
      <p:sp>
        <p:nvSpPr>
          <p:cNvPr id="3" name="Notes Placeholder 2"/>
          <p:cNvSpPr>
            <a:spLocks noGrp="1"/>
          </p:cNvSpPr>
          <p:nvPr>
            <p:ph type="body" idx="1"/>
          </p:nvPr>
        </p:nvSpPr>
        <p:spPr/>
        <p:txBody>
          <a:bodyPr>
            <a:normAutofit fontScale="92500" lnSpcReduction="10000"/>
          </a:bodyPr>
          <a:lstStyle/>
          <a:p>
            <a:r>
              <a:rPr lang="en-US" dirty="0" smtClean="0"/>
              <a:t>Let’s go ahead and wrap</a:t>
            </a:r>
            <a:r>
              <a:rPr lang="en-US" baseline="0" dirty="0" smtClean="0"/>
              <a:t> Session 5 up!</a:t>
            </a:r>
          </a:p>
          <a:p>
            <a:endParaRPr lang="en-US" baseline="0" dirty="0" smtClean="0"/>
          </a:p>
          <a:p>
            <a:r>
              <a:rPr lang="en-US" baseline="0" dirty="0" smtClean="0"/>
              <a:t>Again, we’ve been talking about this process of– Identify, Investigate, Formulate, and Awareness -------(pause)-----where you, the Manager sits at the heart.</a:t>
            </a:r>
          </a:p>
          <a:p>
            <a:endParaRPr lang="en-US" baseline="0" dirty="0" smtClean="0"/>
          </a:p>
          <a:p>
            <a:r>
              <a:rPr lang="en-US" baseline="0" dirty="0" smtClean="0"/>
              <a:t>Today’s module encompassed every step in this process as we worked through applying the 5 Steps to preparing a NAF AOB.</a:t>
            </a:r>
          </a:p>
          <a:p>
            <a:endParaRPr lang="en-US" baseline="0" dirty="0" smtClean="0"/>
          </a:p>
          <a:p>
            <a:r>
              <a:rPr lang="en-US" baseline="0" dirty="0" smtClean="0"/>
              <a:t>From here, you would spend some time plugging data into spreadsheets and/or FMBS, writing your Manager’s Narrative, 5 yr Plan, and CPMC budget.  And – depending on where your at and your position, if this were budget season (right around the corner) – you’d likely spend a significant amount of time briefing, explaining, justifying and maybe even revising your submission.</a:t>
            </a:r>
          </a:p>
          <a:p>
            <a:endParaRPr lang="en-US" baseline="0" dirty="0" smtClean="0"/>
          </a:p>
          <a:p>
            <a:r>
              <a:rPr lang="en-US" baseline="0" dirty="0" smtClean="0"/>
              <a:t>Remember, if you are not involved in this process – someone else is making all the decisions for you! Get involved!!!</a:t>
            </a:r>
          </a:p>
          <a:p>
            <a:endParaRPr lang="en-US" baseline="0" dirty="0" smtClean="0"/>
          </a:p>
          <a:p>
            <a:r>
              <a:rPr lang="en-US" baseline="0" dirty="0" smtClean="0"/>
              <a:t>Let’s move on to review our Session Objectives.</a:t>
            </a:r>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pPr/>
              <a:t>132</a:t>
            </a:fld>
            <a:endParaRPr lang="en-US" dirty="0"/>
          </a:p>
        </p:txBody>
      </p:sp>
    </p:spTree>
    <p:extLst>
      <p:ext uri="{BB962C8B-B14F-4D97-AF65-F5344CB8AC3E}">
        <p14:creationId xmlns:p14="http://schemas.microsoft.com/office/powerpoint/2010/main" val="238560372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1160463"/>
            <a:ext cx="4178300" cy="3133725"/>
          </a:xfrm>
        </p:spPr>
      </p:sp>
      <p:sp>
        <p:nvSpPr>
          <p:cNvPr id="3" name="Notes Placeholder 2"/>
          <p:cNvSpPr>
            <a:spLocks noGrp="1"/>
          </p:cNvSpPr>
          <p:nvPr>
            <p:ph type="body" idx="1"/>
          </p:nvPr>
        </p:nvSpPr>
        <p:spPr/>
        <p:txBody>
          <a:bodyPr>
            <a:normAutofit/>
          </a:bodyPr>
          <a:lstStyle/>
          <a:p>
            <a:endParaRPr lang="en-US" baseline="0" dirty="0" smtClean="0">
              <a:solidFill>
                <a:srgbClr val="FF0000"/>
              </a:solidFill>
            </a:endParaRPr>
          </a:p>
        </p:txBody>
      </p:sp>
      <p:sp>
        <p:nvSpPr>
          <p:cNvPr id="4" name="Slide Number Placeholder 3"/>
          <p:cNvSpPr>
            <a:spLocks noGrp="1"/>
          </p:cNvSpPr>
          <p:nvPr>
            <p:ph type="sldNum" sz="quarter" idx="10"/>
          </p:nvPr>
        </p:nvSpPr>
        <p:spPr/>
        <p:txBody>
          <a:bodyPr/>
          <a:lstStyle/>
          <a:p>
            <a:fld id="{893B0CF2-7F87-4E02-A248-870047730F99}" type="slidenum">
              <a:rPr lang="en-US" smtClean="0"/>
              <a:pPr/>
              <a:t>133</a:t>
            </a:fld>
            <a:endParaRPr lang="en-US" dirty="0"/>
          </a:p>
        </p:txBody>
      </p:sp>
    </p:spTree>
    <p:extLst>
      <p:ext uri="{BB962C8B-B14F-4D97-AF65-F5344CB8AC3E}">
        <p14:creationId xmlns:p14="http://schemas.microsoft.com/office/powerpoint/2010/main" val="234702218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1788" indent="-228600">
              <a:defRPr>
                <a:solidFill>
                  <a:schemeClr val="tx1"/>
                </a:solidFill>
                <a:latin typeface="Palatino Linotype" panose="02040502050505030304" pitchFamily="18" charset="0"/>
              </a:defRPr>
            </a:lvl4pPr>
            <a:lvl5pPr marL="2058988" indent="-228600">
              <a:defRPr>
                <a:solidFill>
                  <a:schemeClr val="tx1"/>
                </a:solidFill>
                <a:latin typeface="Palatino Linotype" panose="02040502050505030304" pitchFamily="18" charset="0"/>
              </a:defRPr>
            </a:lvl5pPr>
            <a:lvl6pPr marL="2516188" indent="-228600" eaLnBrk="0" fontAlgn="base" hangingPunct="0">
              <a:spcBef>
                <a:spcPct val="0"/>
              </a:spcBef>
              <a:spcAft>
                <a:spcPct val="0"/>
              </a:spcAft>
              <a:defRPr>
                <a:solidFill>
                  <a:schemeClr val="tx1"/>
                </a:solidFill>
                <a:latin typeface="Palatino Linotype" panose="02040502050505030304" pitchFamily="18" charset="0"/>
              </a:defRPr>
            </a:lvl6pPr>
            <a:lvl7pPr marL="2973388" indent="-228600" eaLnBrk="0" fontAlgn="base" hangingPunct="0">
              <a:spcBef>
                <a:spcPct val="0"/>
              </a:spcBef>
              <a:spcAft>
                <a:spcPct val="0"/>
              </a:spcAft>
              <a:defRPr>
                <a:solidFill>
                  <a:schemeClr val="tx1"/>
                </a:solidFill>
                <a:latin typeface="Palatino Linotype" panose="02040502050505030304" pitchFamily="18" charset="0"/>
              </a:defRPr>
            </a:lvl7pPr>
            <a:lvl8pPr marL="3430588" indent="-228600" eaLnBrk="0" fontAlgn="base" hangingPunct="0">
              <a:spcBef>
                <a:spcPct val="0"/>
              </a:spcBef>
              <a:spcAft>
                <a:spcPct val="0"/>
              </a:spcAft>
              <a:defRPr>
                <a:solidFill>
                  <a:schemeClr val="tx1"/>
                </a:solidFill>
                <a:latin typeface="Palatino Linotype" panose="02040502050505030304" pitchFamily="18" charset="0"/>
              </a:defRPr>
            </a:lvl8pPr>
            <a:lvl9pPr marL="3887788"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62A1107D-4D67-4989-8032-4B069892B860}" type="slidenum">
              <a:rPr lang="en-US" altLang="en-US" smtClean="0">
                <a:latin typeface="Calibri" panose="020F0502020204030204" pitchFamily="34" charset="0"/>
              </a:rPr>
              <a:pPr fontAlgn="base">
                <a:spcBef>
                  <a:spcPct val="0"/>
                </a:spcBef>
                <a:spcAft>
                  <a:spcPct val="0"/>
                </a:spcAft>
              </a:pPr>
              <a:t>135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98883196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1160463"/>
            <a:ext cx="4178300" cy="3133725"/>
          </a:xfrm>
        </p:spPr>
      </p:sp>
      <p:sp>
        <p:nvSpPr>
          <p:cNvPr id="3" name="Notes Placeholder 2"/>
          <p:cNvSpPr>
            <a:spLocks noGrp="1"/>
          </p:cNvSpPr>
          <p:nvPr>
            <p:ph type="body" idx="1"/>
          </p:nvPr>
        </p:nvSpPr>
        <p:spPr/>
        <p:txBody>
          <a:bodyPr>
            <a:normAutofit/>
          </a:bodyPr>
          <a:lstStyle/>
          <a:p>
            <a:endParaRPr lang="en-US" baseline="0" dirty="0" smtClean="0">
              <a:solidFill>
                <a:srgbClr val="FF0000"/>
              </a:solidFill>
            </a:endParaRPr>
          </a:p>
        </p:txBody>
      </p:sp>
      <p:sp>
        <p:nvSpPr>
          <p:cNvPr id="4" name="Slide Number Placeholder 3"/>
          <p:cNvSpPr>
            <a:spLocks noGrp="1"/>
          </p:cNvSpPr>
          <p:nvPr>
            <p:ph type="sldNum" sz="quarter" idx="10"/>
          </p:nvPr>
        </p:nvSpPr>
        <p:spPr/>
        <p:txBody>
          <a:bodyPr/>
          <a:lstStyle/>
          <a:p>
            <a:fld id="{893B0CF2-7F87-4E02-A248-870047730F99}" type="slidenum">
              <a:rPr lang="en-US" smtClean="0"/>
              <a:pPr/>
              <a:t>136</a:t>
            </a:fld>
            <a:endParaRPr lang="en-US"/>
          </a:p>
        </p:txBody>
      </p:sp>
    </p:spTree>
    <p:extLst>
      <p:ext uri="{BB962C8B-B14F-4D97-AF65-F5344CB8AC3E}">
        <p14:creationId xmlns:p14="http://schemas.microsoft.com/office/powerpoint/2010/main" val="13815836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1160463"/>
            <a:ext cx="4178300" cy="3133725"/>
          </a:xfrm>
        </p:spPr>
      </p:sp>
      <p:sp>
        <p:nvSpPr>
          <p:cNvPr id="3" name="Notes Placeholder 2"/>
          <p:cNvSpPr>
            <a:spLocks noGrp="1"/>
          </p:cNvSpPr>
          <p:nvPr>
            <p:ph type="body" idx="1"/>
          </p:nvPr>
        </p:nvSpPr>
        <p:spPr/>
        <p:txBody>
          <a:bodyPr>
            <a:normAutofit fontScale="32500" lnSpcReduction="20000"/>
          </a:bodyPr>
          <a:lstStyle/>
          <a:p>
            <a:pPr>
              <a:spcBef>
                <a:spcPct val="50000"/>
              </a:spcBef>
              <a:buNone/>
            </a:pPr>
            <a:r>
              <a:rPr lang="en-US" sz="1200" kern="1200" dirty="0" smtClean="0">
                <a:solidFill>
                  <a:schemeClr val="tx1"/>
                </a:solidFill>
                <a:latin typeface="+mn-lt"/>
                <a:ea typeface="+mn-ea"/>
                <a:cs typeface="+mn-cs"/>
              </a:rPr>
              <a:t>Five Steps to Preparing An AOB</a:t>
            </a:r>
          </a:p>
          <a:p>
            <a:pPr>
              <a:spcBef>
                <a:spcPct val="50000"/>
              </a:spcBef>
              <a:buNone/>
            </a:pPr>
            <a:endParaRPr lang="en-US" sz="1200" kern="1200" dirty="0" smtClean="0">
              <a:solidFill>
                <a:schemeClr val="tx1"/>
              </a:solidFill>
              <a:latin typeface="+mn-lt"/>
              <a:ea typeface="+mn-ea"/>
              <a:cs typeface="+mn-cs"/>
            </a:endParaRPr>
          </a:p>
          <a:p>
            <a:pPr>
              <a:spcBef>
                <a:spcPct val="50000"/>
              </a:spcBef>
            </a:pPr>
            <a:r>
              <a:rPr lang="en-US" sz="1200" kern="1200" dirty="0" smtClean="0">
                <a:solidFill>
                  <a:schemeClr val="tx1"/>
                </a:solidFill>
                <a:latin typeface="+mn-lt"/>
                <a:ea typeface="+mn-ea"/>
                <a:cs typeface="+mn-cs"/>
              </a:rPr>
              <a:t>1.  Compile Historical Data</a:t>
            </a:r>
          </a:p>
          <a:p>
            <a:pPr>
              <a:spcBef>
                <a:spcPct val="50000"/>
              </a:spcBef>
            </a:pPr>
            <a:r>
              <a:rPr lang="en-US" sz="1200" kern="1200" dirty="0" smtClean="0">
                <a:solidFill>
                  <a:schemeClr val="tx1"/>
                </a:solidFill>
                <a:latin typeface="+mn-lt"/>
                <a:ea typeface="+mn-ea"/>
                <a:cs typeface="+mn-cs"/>
              </a:rPr>
              <a:t>	Calendars:  Activity, FMWR, Garrison,</a:t>
            </a:r>
            <a:r>
              <a:rPr lang="en-US" sz="1200" kern="1200" baseline="0" dirty="0" smtClean="0">
                <a:solidFill>
                  <a:schemeClr val="tx1"/>
                </a:solidFill>
                <a:latin typeface="+mn-lt"/>
                <a:ea typeface="+mn-ea"/>
                <a:cs typeface="+mn-cs"/>
              </a:rPr>
              <a:t> Local Economy, etc.</a:t>
            </a:r>
          </a:p>
          <a:p>
            <a:pPr>
              <a:spcBef>
                <a:spcPct val="50000"/>
              </a:spcBef>
            </a:pPr>
            <a:r>
              <a:rPr lang="en-US" sz="1200" kern="1200" baseline="0" dirty="0" smtClean="0">
                <a:solidFill>
                  <a:schemeClr val="tx1"/>
                </a:solidFill>
                <a:latin typeface="+mn-lt"/>
                <a:ea typeface="+mn-ea"/>
                <a:cs typeface="+mn-cs"/>
              </a:rPr>
              <a:t>	Financial: Monthly Income Statements, DARs, Deposits, Variance Reports, etc.</a:t>
            </a:r>
          </a:p>
          <a:p>
            <a:pPr>
              <a:spcBef>
                <a:spcPct val="50000"/>
              </a:spcBef>
            </a:pPr>
            <a:r>
              <a:rPr lang="en-US" sz="1200" kern="1200" baseline="0" dirty="0" smtClean="0">
                <a:solidFill>
                  <a:schemeClr val="tx1"/>
                </a:solidFill>
                <a:latin typeface="+mn-lt"/>
                <a:ea typeface="+mn-ea"/>
                <a:cs typeface="+mn-cs"/>
              </a:rPr>
              <a:t>	Non-Financial:  AARs, Marketing Plan, Participation #s, Customer Feedback, Command Changes, Competition, Lifestyle Trends, regulation and regulation change </a:t>
            </a:r>
            <a:endParaRPr lang="en-US" sz="1200" kern="1200" dirty="0" smtClean="0">
              <a:solidFill>
                <a:schemeClr val="tx1"/>
              </a:solidFill>
              <a:latin typeface="+mn-lt"/>
              <a:ea typeface="+mn-ea"/>
              <a:cs typeface="+mn-cs"/>
            </a:endParaRPr>
          </a:p>
          <a:p>
            <a:pPr>
              <a:spcBef>
                <a:spcPct val="50000"/>
              </a:spcBef>
            </a:pPr>
            <a:r>
              <a:rPr lang="en-US" sz="1200" kern="1200" dirty="0" smtClean="0">
                <a:solidFill>
                  <a:schemeClr val="tx1"/>
                </a:solidFill>
                <a:latin typeface="+mn-lt"/>
                <a:ea typeface="+mn-ea"/>
                <a:cs typeface="+mn-cs"/>
              </a:rPr>
              <a:t>2.  Apply Trend Analysis</a:t>
            </a:r>
          </a:p>
          <a:p>
            <a:pPr>
              <a:spcBef>
                <a:spcPct val="50000"/>
              </a:spcBef>
            </a:pPr>
            <a:r>
              <a:rPr lang="en-US" sz="1200" kern="1200" dirty="0" smtClean="0">
                <a:solidFill>
                  <a:schemeClr val="tx1"/>
                </a:solidFill>
                <a:latin typeface="+mn-lt"/>
                <a:ea typeface="+mn-ea"/>
                <a:cs typeface="+mn-cs"/>
              </a:rPr>
              <a:t>	5 Key Financial Trends</a:t>
            </a:r>
            <a:r>
              <a:rPr lang="en-US" sz="1200" kern="1200" baseline="0" dirty="0" smtClean="0">
                <a:solidFill>
                  <a:schemeClr val="tx1"/>
                </a:solidFill>
                <a:latin typeface="+mn-lt"/>
                <a:ea typeface="+mn-ea"/>
                <a:cs typeface="+mn-cs"/>
              </a:rPr>
              <a:t> </a:t>
            </a:r>
          </a:p>
          <a:p>
            <a:pPr>
              <a:spcBef>
                <a:spcPct val="50000"/>
              </a:spcBef>
            </a:pPr>
            <a:r>
              <a:rPr lang="en-US" sz="1200" kern="1200" baseline="0" dirty="0" smtClean="0">
                <a:solidFill>
                  <a:schemeClr val="tx1"/>
                </a:solidFill>
                <a:latin typeface="+mn-lt"/>
                <a:ea typeface="+mn-ea"/>
                <a:cs typeface="+mn-cs"/>
              </a:rPr>
              <a:t>	 How has my program performed over the last 3-5 yrs?</a:t>
            </a:r>
          </a:p>
          <a:p>
            <a:pPr>
              <a:spcBef>
                <a:spcPct val="50000"/>
              </a:spcBef>
            </a:pPr>
            <a:r>
              <a:rPr lang="en-US" sz="1200" kern="1200" baseline="0" dirty="0" smtClean="0">
                <a:solidFill>
                  <a:schemeClr val="tx1"/>
                </a:solidFill>
                <a:latin typeface="+mn-lt"/>
                <a:ea typeface="+mn-ea"/>
                <a:cs typeface="+mn-cs"/>
              </a:rPr>
              <a:t>	 Did I execute my program to budget last year?</a:t>
            </a:r>
          </a:p>
          <a:p>
            <a:pPr>
              <a:spcBef>
                <a:spcPct val="50000"/>
              </a:spcBef>
            </a:pPr>
            <a:r>
              <a:rPr lang="en-US" sz="1200" kern="1200" baseline="0" dirty="0" smtClean="0">
                <a:solidFill>
                  <a:schemeClr val="tx1"/>
                </a:solidFill>
                <a:latin typeface="+mn-lt"/>
                <a:ea typeface="+mn-ea"/>
                <a:cs typeface="+mn-cs"/>
              </a:rPr>
              <a:t>	 What months were better than others?</a:t>
            </a:r>
          </a:p>
          <a:p>
            <a:pPr>
              <a:spcBef>
                <a:spcPct val="50000"/>
              </a:spcBef>
            </a:pPr>
            <a:r>
              <a:rPr lang="en-US" sz="1200" kern="1200" baseline="0" dirty="0" smtClean="0">
                <a:solidFill>
                  <a:schemeClr val="tx1"/>
                </a:solidFill>
                <a:latin typeface="+mn-lt"/>
                <a:ea typeface="+mn-ea"/>
                <a:cs typeface="+mn-cs"/>
              </a:rPr>
              <a:t>	 What programs, activities, initiatives did better than others?</a:t>
            </a:r>
          </a:p>
          <a:p>
            <a:pPr>
              <a:spcBef>
                <a:spcPct val="50000"/>
              </a:spcBef>
            </a:pPr>
            <a:r>
              <a:rPr lang="en-US" sz="1200" kern="1200" baseline="0" dirty="0" smtClean="0">
                <a:solidFill>
                  <a:schemeClr val="tx1"/>
                </a:solidFill>
                <a:latin typeface="+mn-lt"/>
                <a:ea typeface="+mn-ea"/>
                <a:cs typeface="+mn-cs"/>
              </a:rPr>
              <a:t>	 Was participation up or down?</a:t>
            </a:r>
            <a:endParaRPr lang="en-US" sz="1200" kern="1200" dirty="0" smtClean="0">
              <a:solidFill>
                <a:schemeClr val="tx1"/>
              </a:solidFill>
              <a:latin typeface="+mn-lt"/>
              <a:ea typeface="+mn-ea"/>
              <a:cs typeface="+mn-cs"/>
            </a:endParaRPr>
          </a:p>
          <a:p>
            <a:pPr>
              <a:spcBef>
                <a:spcPct val="50000"/>
              </a:spcBef>
            </a:pPr>
            <a:r>
              <a:rPr lang="en-US" sz="1200" kern="1200" dirty="0" smtClean="0">
                <a:solidFill>
                  <a:schemeClr val="tx1"/>
                </a:solidFill>
                <a:latin typeface="+mn-lt"/>
                <a:ea typeface="+mn-ea"/>
                <a:cs typeface="+mn-cs"/>
              </a:rPr>
              <a:t>3.  Determine Factors that will impact Future</a:t>
            </a:r>
          </a:p>
          <a:p>
            <a:pPr>
              <a:spcBef>
                <a:spcPct val="50000"/>
              </a:spcBef>
            </a:pPr>
            <a:r>
              <a:rPr lang="en-US" sz="1200" kern="1200" dirty="0" smtClean="0">
                <a:solidFill>
                  <a:schemeClr val="tx1"/>
                </a:solidFill>
                <a:latin typeface="+mn-lt"/>
                <a:ea typeface="+mn-ea"/>
                <a:cs typeface="+mn-cs"/>
              </a:rPr>
              <a:t>	Fluctuation</a:t>
            </a:r>
            <a:r>
              <a:rPr lang="en-US" sz="1200" kern="1200" baseline="0" dirty="0" smtClean="0">
                <a:solidFill>
                  <a:schemeClr val="tx1"/>
                </a:solidFill>
                <a:latin typeface="+mn-lt"/>
                <a:ea typeface="+mn-ea"/>
                <a:cs typeface="+mn-cs"/>
              </a:rPr>
              <a:t>s in Income (UFM, funding targets, APF support)</a:t>
            </a:r>
          </a:p>
          <a:p>
            <a:pPr>
              <a:spcBef>
                <a:spcPct val="50000"/>
              </a:spcBef>
            </a:pPr>
            <a:r>
              <a:rPr lang="en-US" sz="1200" kern="1200" baseline="0" dirty="0" smtClean="0">
                <a:solidFill>
                  <a:schemeClr val="tx1"/>
                </a:solidFill>
                <a:latin typeface="+mn-lt"/>
                <a:ea typeface="+mn-ea"/>
                <a:cs typeface="+mn-cs"/>
              </a:rPr>
              <a:t>	Budget reductions and revisions</a:t>
            </a:r>
          </a:p>
          <a:p>
            <a:pPr>
              <a:spcBef>
                <a:spcPct val="50000"/>
              </a:spcBef>
            </a:pPr>
            <a:r>
              <a:rPr lang="en-US" sz="1200" kern="1200" baseline="0" dirty="0" smtClean="0">
                <a:solidFill>
                  <a:schemeClr val="tx1"/>
                </a:solidFill>
                <a:latin typeface="+mn-lt"/>
                <a:ea typeface="+mn-ea"/>
                <a:cs typeface="+mn-cs"/>
              </a:rPr>
              <a:t>	Funding cuts/efficiencies</a:t>
            </a:r>
          </a:p>
          <a:p>
            <a:pPr>
              <a:spcBef>
                <a:spcPct val="50000"/>
              </a:spcBef>
            </a:pPr>
            <a:r>
              <a:rPr lang="en-US" sz="1200" kern="1200" baseline="0" dirty="0" smtClean="0">
                <a:solidFill>
                  <a:schemeClr val="tx1"/>
                </a:solidFill>
                <a:latin typeface="+mn-lt"/>
                <a:ea typeface="+mn-ea"/>
                <a:cs typeface="+mn-cs"/>
              </a:rPr>
              <a:t>	Government/Politics – drawdown or up?</a:t>
            </a:r>
          </a:p>
          <a:p>
            <a:pPr>
              <a:spcBef>
                <a:spcPct val="50000"/>
              </a:spcBef>
            </a:pPr>
            <a:r>
              <a:rPr lang="en-US" sz="1200" kern="1200" baseline="0" dirty="0" smtClean="0">
                <a:solidFill>
                  <a:schemeClr val="tx1"/>
                </a:solidFill>
                <a:latin typeface="+mn-lt"/>
                <a:ea typeface="+mn-ea"/>
                <a:cs typeface="+mn-cs"/>
              </a:rPr>
              <a:t>	Policy changes</a:t>
            </a:r>
          </a:p>
          <a:p>
            <a:pPr>
              <a:spcBef>
                <a:spcPct val="50000"/>
              </a:spcBef>
            </a:pPr>
            <a:r>
              <a:rPr lang="en-US" sz="1200" kern="1200" baseline="0" dirty="0" smtClean="0">
                <a:solidFill>
                  <a:schemeClr val="tx1"/>
                </a:solidFill>
                <a:latin typeface="+mn-lt"/>
                <a:ea typeface="+mn-ea"/>
                <a:cs typeface="+mn-cs"/>
              </a:rPr>
              <a:t>	Command changes</a:t>
            </a:r>
          </a:p>
          <a:p>
            <a:pPr>
              <a:spcBef>
                <a:spcPct val="50000"/>
              </a:spcBef>
            </a:pPr>
            <a:r>
              <a:rPr lang="en-US" sz="1200" kern="1200" baseline="0" dirty="0" smtClean="0">
                <a:solidFill>
                  <a:schemeClr val="tx1"/>
                </a:solidFill>
                <a:latin typeface="+mn-lt"/>
                <a:ea typeface="+mn-ea"/>
                <a:cs typeface="+mn-cs"/>
              </a:rPr>
              <a:t>	Strategic Plans/Guidance</a:t>
            </a:r>
          </a:p>
          <a:p>
            <a:pPr>
              <a:spcBef>
                <a:spcPct val="50000"/>
              </a:spcBef>
            </a:pPr>
            <a:r>
              <a:rPr lang="en-US" sz="1200" kern="1200" baseline="0" dirty="0" smtClean="0">
                <a:solidFill>
                  <a:schemeClr val="tx1"/>
                </a:solidFill>
                <a:latin typeface="+mn-lt"/>
                <a:ea typeface="+mn-ea"/>
                <a:cs typeface="+mn-cs"/>
              </a:rPr>
              <a:t>	Operating guidance</a:t>
            </a:r>
          </a:p>
          <a:p>
            <a:pPr>
              <a:spcBef>
                <a:spcPct val="50000"/>
              </a:spcBef>
            </a:pPr>
            <a:r>
              <a:rPr lang="en-US" sz="1200" kern="1200" baseline="0" dirty="0" smtClean="0">
                <a:solidFill>
                  <a:schemeClr val="tx1"/>
                </a:solidFill>
                <a:latin typeface="+mn-lt"/>
                <a:ea typeface="+mn-ea"/>
                <a:cs typeface="+mn-cs"/>
              </a:rPr>
              <a:t>	World and US economies</a:t>
            </a:r>
          </a:p>
          <a:p>
            <a:pPr>
              <a:spcBef>
                <a:spcPct val="50000"/>
              </a:spcBef>
            </a:pPr>
            <a:r>
              <a:rPr lang="en-US" sz="1200" kern="1200" baseline="0" dirty="0" smtClean="0">
                <a:solidFill>
                  <a:schemeClr val="tx1"/>
                </a:solidFill>
                <a:latin typeface="+mn-lt"/>
                <a:ea typeface="+mn-ea"/>
                <a:cs typeface="+mn-cs"/>
              </a:rPr>
              <a:t>	Laws</a:t>
            </a:r>
          </a:p>
          <a:p>
            <a:pPr>
              <a:spcBef>
                <a:spcPct val="50000"/>
              </a:spcBef>
            </a:pPr>
            <a:r>
              <a:rPr lang="en-US" sz="1200" kern="1200" baseline="0" dirty="0" smtClean="0">
                <a:solidFill>
                  <a:schemeClr val="tx1"/>
                </a:solidFill>
                <a:latin typeface="+mn-lt"/>
                <a:ea typeface="+mn-ea"/>
                <a:cs typeface="+mn-cs"/>
              </a:rPr>
              <a:t>	Currency changes (OCONUS)</a:t>
            </a:r>
          </a:p>
          <a:p>
            <a:pPr>
              <a:spcBef>
                <a:spcPct val="50000"/>
              </a:spcBef>
            </a:pPr>
            <a:r>
              <a:rPr lang="en-US" sz="1200" kern="1200" baseline="0" dirty="0" smtClean="0">
                <a:solidFill>
                  <a:schemeClr val="tx1"/>
                </a:solidFill>
                <a:latin typeface="+mn-lt"/>
                <a:ea typeface="+mn-ea"/>
                <a:cs typeface="+mn-cs"/>
              </a:rPr>
              <a:t>	Weather</a:t>
            </a:r>
          </a:p>
          <a:p>
            <a:pPr>
              <a:spcBef>
                <a:spcPct val="50000"/>
              </a:spcBef>
            </a:pPr>
            <a:r>
              <a:rPr lang="en-US" sz="1200" kern="1200" baseline="0" dirty="0" smtClean="0">
                <a:solidFill>
                  <a:schemeClr val="tx1"/>
                </a:solidFill>
                <a:latin typeface="+mn-lt"/>
                <a:ea typeface="+mn-ea"/>
                <a:cs typeface="+mn-cs"/>
              </a:rPr>
              <a:t>	Environment/sustainability</a:t>
            </a:r>
          </a:p>
          <a:p>
            <a:pPr marL="228600" indent="-228600">
              <a:spcBef>
                <a:spcPct val="50000"/>
              </a:spcBef>
              <a:buAutoNum type="arabicPeriod" startAt="4"/>
            </a:pPr>
            <a:r>
              <a:rPr lang="en-US" sz="1200" kern="1200" dirty="0" smtClean="0">
                <a:solidFill>
                  <a:schemeClr val="tx1"/>
                </a:solidFill>
                <a:latin typeface="+mn-lt"/>
                <a:ea typeface="+mn-ea"/>
                <a:cs typeface="+mn-cs"/>
              </a:rPr>
              <a:t>Forecast Performance</a:t>
            </a:r>
          </a:p>
          <a:p>
            <a:pPr marL="228600" indent="-228600">
              <a:spcBef>
                <a:spcPct val="50000"/>
              </a:spcBef>
              <a:buNone/>
            </a:pPr>
            <a:r>
              <a:rPr lang="en-US" sz="1200" kern="1200" dirty="0" smtClean="0">
                <a:solidFill>
                  <a:schemeClr val="tx1"/>
                </a:solidFill>
                <a:latin typeface="+mn-lt"/>
                <a:ea typeface="+mn-ea"/>
                <a:cs typeface="+mn-cs"/>
              </a:rPr>
              <a:t>		By event or program</a:t>
            </a:r>
          </a:p>
          <a:p>
            <a:pPr marL="228600" indent="-228600">
              <a:spcBef>
                <a:spcPct val="50000"/>
              </a:spcBef>
              <a:buNone/>
            </a:pPr>
            <a:r>
              <a:rPr lang="en-US" sz="1200" kern="1200" dirty="0" smtClean="0">
                <a:solidFill>
                  <a:schemeClr val="tx1"/>
                </a:solidFill>
                <a:latin typeface="+mn-lt"/>
                <a:ea typeface="+mn-ea"/>
                <a:cs typeface="+mn-cs"/>
              </a:rPr>
              <a:t>		Participation</a:t>
            </a:r>
          </a:p>
          <a:p>
            <a:pPr marL="228600" indent="-228600">
              <a:spcBef>
                <a:spcPct val="50000"/>
              </a:spcBef>
              <a:buNone/>
            </a:pPr>
            <a:r>
              <a:rPr lang="en-US" sz="1200" kern="1200" dirty="0" smtClean="0">
                <a:solidFill>
                  <a:schemeClr val="tx1"/>
                </a:solidFill>
                <a:latin typeface="+mn-lt"/>
                <a:ea typeface="+mn-ea"/>
                <a:cs typeface="+mn-cs"/>
              </a:rPr>
              <a:t>		Should I be making a profit?</a:t>
            </a:r>
          </a:p>
          <a:p>
            <a:pPr marL="228600" indent="-228600">
              <a:spcBef>
                <a:spcPct val="50000"/>
              </a:spcBef>
              <a:buNone/>
            </a:pP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Should I be applying break-even analysis?</a:t>
            </a:r>
            <a:endParaRPr lang="en-US" sz="1200" kern="1200" dirty="0" smtClean="0">
              <a:solidFill>
                <a:schemeClr val="tx1"/>
              </a:solidFill>
              <a:latin typeface="+mn-lt"/>
              <a:ea typeface="+mn-ea"/>
              <a:cs typeface="+mn-cs"/>
            </a:endParaRPr>
          </a:p>
          <a:p>
            <a:pPr marL="228600" indent="-228600">
              <a:spcBef>
                <a:spcPct val="50000"/>
              </a:spcBef>
              <a:buNone/>
            </a:pPr>
            <a:r>
              <a:rPr lang="en-US" sz="1200" kern="1200" dirty="0" smtClean="0">
                <a:solidFill>
                  <a:schemeClr val="tx1"/>
                </a:solidFill>
                <a:latin typeface="+mn-lt"/>
                <a:ea typeface="+mn-ea"/>
                <a:cs typeface="+mn-cs"/>
              </a:rPr>
              <a:t>		</a:t>
            </a:r>
          </a:p>
          <a:p>
            <a:pPr marL="228600" indent="-228600">
              <a:spcBef>
                <a:spcPct val="50000"/>
              </a:spcBef>
              <a:buAutoNum type="arabicPeriod" startAt="5"/>
            </a:pPr>
            <a:r>
              <a:rPr lang="en-US" sz="1200" kern="1200" dirty="0" smtClean="0">
                <a:solidFill>
                  <a:schemeClr val="tx1"/>
                </a:solidFill>
                <a:latin typeface="+mn-lt"/>
                <a:ea typeface="+mn-ea"/>
                <a:cs typeface="+mn-cs"/>
              </a:rPr>
              <a:t>Review the “BIG PICTURE”</a:t>
            </a:r>
          </a:p>
          <a:p>
            <a:pPr marL="1143000" lvl="2" indent="-228600">
              <a:spcBef>
                <a:spcPct val="50000"/>
              </a:spcBef>
              <a:buNone/>
            </a:pPr>
            <a:r>
              <a:rPr lang="en-US" sz="1200" kern="1200" dirty="0" smtClean="0">
                <a:solidFill>
                  <a:schemeClr val="tx1"/>
                </a:solidFill>
                <a:latin typeface="+mn-lt"/>
                <a:ea typeface="+mn-ea"/>
                <a:cs typeface="+mn-cs"/>
              </a:rPr>
              <a:t>Does my data</a:t>
            </a:r>
            <a:r>
              <a:rPr lang="en-US" sz="1200" kern="1200" baseline="0" dirty="0" smtClean="0">
                <a:solidFill>
                  <a:schemeClr val="tx1"/>
                </a:solidFill>
                <a:latin typeface="+mn-lt"/>
                <a:ea typeface="+mn-ea"/>
                <a:cs typeface="+mn-cs"/>
              </a:rPr>
              <a:t> make sense?</a:t>
            </a:r>
          </a:p>
          <a:p>
            <a:pPr marL="1143000" lvl="2" indent="-228600">
              <a:spcBef>
                <a:spcPct val="50000"/>
              </a:spcBef>
              <a:buNone/>
            </a:pPr>
            <a:r>
              <a:rPr lang="en-US" sz="1200" kern="1200" baseline="0" dirty="0" smtClean="0">
                <a:solidFill>
                  <a:schemeClr val="tx1"/>
                </a:solidFill>
                <a:latin typeface="+mn-lt"/>
                <a:ea typeface="+mn-ea"/>
                <a:cs typeface="+mn-cs"/>
              </a:rPr>
              <a:t>Do my numbers and dollars appear reasonable?</a:t>
            </a:r>
          </a:p>
          <a:p>
            <a:pPr marL="1143000" lvl="2" indent="-228600">
              <a:spcBef>
                <a:spcPct val="50000"/>
              </a:spcBef>
              <a:buNone/>
            </a:pPr>
            <a:r>
              <a:rPr lang="en-US" sz="1200" kern="1200" baseline="0" dirty="0" smtClean="0">
                <a:solidFill>
                  <a:schemeClr val="tx1"/>
                </a:solidFill>
                <a:latin typeface="+mn-lt"/>
                <a:ea typeface="+mn-ea"/>
                <a:cs typeface="+mn-cs"/>
              </a:rPr>
              <a:t>Am I providing my customers with the services they want?</a:t>
            </a:r>
          </a:p>
          <a:p>
            <a:pPr marL="1143000" lvl="2" indent="-228600">
              <a:spcBef>
                <a:spcPct val="50000"/>
              </a:spcBef>
              <a:buNone/>
            </a:pPr>
            <a:r>
              <a:rPr lang="en-US" sz="1200" kern="1200" baseline="0" dirty="0" smtClean="0">
                <a:solidFill>
                  <a:schemeClr val="tx1"/>
                </a:solidFill>
                <a:latin typeface="+mn-lt"/>
                <a:ea typeface="+mn-ea"/>
                <a:cs typeface="+mn-cs"/>
              </a:rPr>
              <a:t>Am I providing my customers with the level of service(s) they want and deserve?</a:t>
            </a:r>
          </a:p>
          <a:p>
            <a:pPr marL="1143000" lvl="2" indent="-228600">
              <a:spcBef>
                <a:spcPct val="50000"/>
              </a:spcBef>
              <a:buNone/>
            </a:pPr>
            <a:r>
              <a:rPr lang="en-US" sz="1200" kern="1200" baseline="0" dirty="0" smtClean="0">
                <a:solidFill>
                  <a:schemeClr val="tx1"/>
                </a:solidFill>
                <a:latin typeface="+mn-lt"/>
                <a:ea typeface="+mn-ea"/>
                <a:cs typeface="+mn-cs"/>
              </a:rPr>
              <a:t>Are my assumptions based on data and are they reasonable?</a:t>
            </a:r>
          </a:p>
          <a:p>
            <a:pPr marL="1143000" lvl="2" indent="-228600">
              <a:spcBef>
                <a:spcPct val="50000"/>
              </a:spcBef>
              <a:buNone/>
            </a:pPr>
            <a:r>
              <a:rPr lang="en-US" sz="1200" kern="1200" baseline="0" dirty="0" smtClean="0">
                <a:solidFill>
                  <a:schemeClr val="tx1"/>
                </a:solidFill>
                <a:latin typeface="+mn-lt"/>
                <a:ea typeface="+mn-ea"/>
                <a:cs typeface="+mn-cs"/>
              </a:rPr>
              <a:t>Can I live up to my projections?</a:t>
            </a:r>
          </a:p>
          <a:p>
            <a:pPr marL="1143000" lvl="2" indent="-228600">
              <a:spcBef>
                <a:spcPct val="50000"/>
              </a:spcBef>
              <a:buNone/>
            </a:pPr>
            <a:endParaRPr lang="en-US" sz="1200" kern="1200" baseline="0" dirty="0" smtClean="0">
              <a:solidFill>
                <a:schemeClr val="tx1"/>
              </a:solidFill>
              <a:latin typeface="+mn-lt"/>
              <a:ea typeface="+mn-ea"/>
              <a:cs typeface="+mn-cs"/>
            </a:endParaRPr>
          </a:p>
          <a:p>
            <a:pPr marL="1143000" lvl="2" indent="-228600">
              <a:spcBef>
                <a:spcPct val="50000"/>
              </a:spcBef>
              <a:buNone/>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pPr/>
              <a:t>137</a:t>
            </a:fld>
            <a:endParaRPr lang="en-US"/>
          </a:p>
        </p:txBody>
      </p:sp>
    </p:spTree>
    <p:extLst>
      <p:ext uri="{BB962C8B-B14F-4D97-AF65-F5344CB8AC3E}">
        <p14:creationId xmlns:p14="http://schemas.microsoft.com/office/powerpoint/2010/main" val="293210127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1160463"/>
            <a:ext cx="4178300" cy="3133725"/>
          </a:xfrm>
        </p:spPr>
      </p:sp>
      <p:sp>
        <p:nvSpPr>
          <p:cNvPr id="3" name="Notes Placeholder 2"/>
          <p:cNvSpPr>
            <a:spLocks noGrp="1"/>
          </p:cNvSpPr>
          <p:nvPr>
            <p:ph type="body" idx="1"/>
          </p:nvPr>
        </p:nvSpPr>
        <p:spPr/>
        <p:txBody>
          <a:bodyPr>
            <a:normAutofit fontScale="32500" lnSpcReduction="20000"/>
          </a:bodyPr>
          <a:lstStyle/>
          <a:p>
            <a:pPr>
              <a:spcBef>
                <a:spcPct val="50000"/>
              </a:spcBef>
              <a:buNone/>
            </a:pPr>
            <a:r>
              <a:rPr lang="en-US" sz="1200" kern="1200" dirty="0" smtClean="0">
                <a:solidFill>
                  <a:schemeClr val="tx1"/>
                </a:solidFill>
                <a:latin typeface="+mn-lt"/>
                <a:ea typeface="+mn-ea"/>
                <a:cs typeface="+mn-cs"/>
              </a:rPr>
              <a:t>Five Steps to Preparing An AOB</a:t>
            </a:r>
          </a:p>
          <a:p>
            <a:pPr>
              <a:spcBef>
                <a:spcPct val="50000"/>
              </a:spcBef>
              <a:buNone/>
            </a:pPr>
            <a:endParaRPr lang="en-US" sz="1200" kern="1200" dirty="0" smtClean="0">
              <a:solidFill>
                <a:schemeClr val="tx1"/>
              </a:solidFill>
              <a:latin typeface="+mn-lt"/>
              <a:ea typeface="+mn-ea"/>
              <a:cs typeface="+mn-cs"/>
            </a:endParaRPr>
          </a:p>
          <a:p>
            <a:pPr>
              <a:spcBef>
                <a:spcPct val="50000"/>
              </a:spcBef>
            </a:pPr>
            <a:r>
              <a:rPr lang="en-US" sz="1200" kern="1200" dirty="0" smtClean="0">
                <a:solidFill>
                  <a:schemeClr val="tx1"/>
                </a:solidFill>
                <a:latin typeface="+mn-lt"/>
                <a:ea typeface="+mn-ea"/>
                <a:cs typeface="+mn-cs"/>
              </a:rPr>
              <a:t>1.  Compile Historical Data</a:t>
            </a:r>
          </a:p>
          <a:p>
            <a:pPr>
              <a:spcBef>
                <a:spcPct val="50000"/>
              </a:spcBef>
            </a:pPr>
            <a:r>
              <a:rPr lang="en-US" sz="1200" kern="1200" dirty="0" smtClean="0">
                <a:solidFill>
                  <a:schemeClr val="tx1"/>
                </a:solidFill>
                <a:latin typeface="+mn-lt"/>
                <a:ea typeface="+mn-ea"/>
                <a:cs typeface="+mn-cs"/>
              </a:rPr>
              <a:t>	Calendars:  Activity, FMWR, Garrison,</a:t>
            </a:r>
            <a:r>
              <a:rPr lang="en-US" sz="1200" kern="1200" baseline="0" dirty="0" smtClean="0">
                <a:solidFill>
                  <a:schemeClr val="tx1"/>
                </a:solidFill>
                <a:latin typeface="+mn-lt"/>
                <a:ea typeface="+mn-ea"/>
                <a:cs typeface="+mn-cs"/>
              </a:rPr>
              <a:t> Local Economy, etc.</a:t>
            </a:r>
          </a:p>
          <a:p>
            <a:pPr>
              <a:spcBef>
                <a:spcPct val="50000"/>
              </a:spcBef>
            </a:pPr>
            <a:r>
              <a:rPr lang="en-US" sz="1200" kern="1200" baseline="0" dirty="0" smtClean="0">
                <a:solidFill>
                  <a:schemeClr val="tx1"/>
                </a:solidFill>
                <a:latin typeface="+mn-lt"/>
                <a:ea typeface="+mn-ea"/>
                <a:cs typeface="+mn-cs"/>
              </a:rPr>
              <a:t>	Financial: Monthly Income Statements, DARs, Deposits, Variance Reports, etc.</a:t>
            </a:r>
          </a:p>
          <a:p>
            <a:pPr>
              <a:spcBef>
                <a:spcPct val="50000"/>
              </a:spcBef>
            </a:pPr>
            <a:r>
              <a:rPr lang="en-US" sz="1200" kern="1200" baseline="0" dirty="0" smtClean="0">
                <a:solidFill>
                  <a:schemeClr val="tx1"/>
                </a:solidFill>
                <a:latin typeface="+mn-lt"/>
                <a:ea typeface="+mn-ea"/>
                <a:cs typeface="+mn-cs"/>
              </a:rPr>
              <a:t>	Non-Financial:  AARs, Marketing Plan, Participation #s, Customer Feedback, Command Changes, Competition, Lifestyle Trends, Regulation and regulation change </a:t>
            </a:r>
            <a:endParaRPr lang="en-US" sz="1200" kern="1200" dirty="0" smtClean="0">
              <a:solidFill>
                <a:schemeClr val="tx1"/>
              </a:solidFill>
              <a:latin typeface="+mn-lt"/>
              <a:ea typeface="+mn-ea"/>
              <a:cs typeface="+mn-cs"/>
            </a:endParaRPr>
          </a:p>
          <a:p>
            <a:pPr>
              <a:spcBef>
                <a:spcPct val="50000"/>
              </a:spcBef>
            </a:pPr>
            <a:r>
              <a:rPr lang="en-US" sz="1200" kern="1200" dirty="0" smtClean="0">
                <a:solidFill>
                  <a:schemeClr val="tx1"/>
                </a:solidFill>
                <a:latin typeface="+mn-lt"/>
                <a:ea typeface="+mn-ea"/>
                <a:cs typeface="+mn-cs"/>
              </a:rPr>
              <a:t>2.  Apply Trend Analysis</a:t>
            </a:r>
          </a:p>
          <a:p>
            <a:pPr>
              <a:spcBef>
                <a:spcPct val="50000"/>
              </a:spcBef>
            </a:pPr>
            <a:r>
              <a:rPr lang="en-US" sz="1200" kern="1200" dirty="0" smtClean="0">
                <a:solidFill>
                  <a:schemeClr val="tx1"/>
                </a:solidFill>
                <a:latin typeface="+mn-lt"/>
                <a:ea typeface="+mn-ea"/>
                <a:cs typeface="+mn-cs"/>
              </a:rPr>
              <a:t>	5 Key Financial Trends</a:t>
            </a:r>
            <a:r>
              <a:rPr lang="en-US" sz="1200" kern="1200" baseline="0" dirty="0" smtClean="0">
                <a:solidFill>
                  <a:schemeClr val="tx1"/>
                </a:solidFill>
                <a:latin typeface="+mn-lt"/>
                <a:ea typeface="+mn-ea"/>
                <a:cs typeface="+mn-cs"/>
              </a:rPr>
              <a:t> </a:t>
            </a:r>
          </a:p>
          <a:p>
            <a:pPr>
              <a:spcBef>
                <a:spcPct val="50000"/>
              </a:spcBef>
            </a:pPr>
            <a:r>
              <a:rPr lang="en-US" sz="1200" kern="1200" baseline="0" dirty="0" smtClean="0">
                <a:solidFill>
                  <a:schemeClr val="tx1"/>
                </a:solidFill>
                <a:latin typeface="+mn-lt"/>
                <a:ea typeface="+mn-ea"/>
                <a:cs typeface="+mn-cs"/>
              </a:rPr>
              <a:t>	?  How has my program performed over the last 3-5 yrs?</a:t>
            </a:r>
          </a:p>
          <a:p>
            <a:pPr>
              <a:spcBef>
                <a:spcPct val="50000"/>
              </a:spcBef>
            </a:pPr>
            <a:r>
              <a:rPr lang="en-US" sz="1200" kern="1200" baseline="0" dirty="0" smtClean="0">
                <a:solidFill>
                  <a:schemeClr val="tx1"/>
                </a:solidFill>
                <a:latin typeface="+mn-lt"/>
                <a:ea typeface="+mn-ea"/>
                <a:cs typeface="+mn-cs"/>
              </a:rPr>
              <a:t>	?  Did I execute my program to budget last year?</a:t>
            </a:r>
          </a:p>
          <a:p>
            <a:pPr>
              <a:spcBef>
                <a:spcPct val="50000"/>
              </a:spcBef>
            </a:pPr>
            <a:r>
              <a:rPr lang="en-US" sz="1200" kern="1200" baseline="0" dirty="0" smtClean="0">
                <a:solidFill>
                  <a:schemeClr val="tx1"/>
                </a:solidFill>
                <a:latin typeface="+mn-lt"/>
                <a:ea typeface="+mn-ea"/>
                <a:cs typeface="+mn-cs"/>
              </a:rPr>
              <a:t>	?  What months were better than others?</a:t>
            </a:r>
          </a:p>
          <a:p>
            <a:pPr>
              <a:spcBef>
                <a:spcPct val="50000"/>
              </a:spcBef>
            </a:pPr>
            <a:r>
              <a:rPr lang="en-US" sz="1200" kern="1200" baseline="0" dirty="0" smtClean="0">
                <a:solidFill>
                  <a:schemeClr val="tx1"/>
                </a:solidFill>
                <a:latin typeface="+mn-lt"/>
                <a:ea typeface="+mn-ea"/>
                <a:cs typeface="+mn-cs"/>
              </a:rPr>
              <a:t>	?  What programs, activities, initiatives did better than others?</a:t>
            </a:r>
          </a:p>
          <a:p>
            <a:pPr>
              <a:spcBef>
                <a:spcPct val="50000"/>
              </a:spcBef>
            </a:pPr>
            <a:r>
              <a:rPr lang="en-US" sz="1200" kern="1200" baseline="0" dirty="0" smtClean="0">
                <a:solidFill>
                  <a:schemeClr val="tx1"/>
                </a:solidFill>
                <a:latin typeface="+mn-lt"/>
                <a:ea typeface="+mn-ea"/>
                <a:cs typeface="+mn-cs"/>
              </a:rPr>
              <a:t>	?  Was participation up or down?</a:t>
            </a:r>
            <a:endParaRPr lang="en-US" sz="1200" kern="1200" dirty="0" smtClean="0">
              <a:solidFill>
                <a:schemeClr val="tx1"/>
              </a:solidFill>
              <a:latin typeface="+mn-lt"/>
              <a:ea typeface="+mn-ea"/>
              <a:cs typeface="+mn-cs"/>
            </a:endParaRPr>
          </a:p>
          <a:p>
            <a:pPr>
              <a:spcBef>
                <a:spcPct val="50000"/>
              </a:spcBef>
            </a:pPr>
            <a:r>
              <a:rPr lang="en-US" sz="1200" kern="1200" dirty="0" smtClean="0">
                <a:solidFill>
                  <a:schemeClr val="tx1"/>
                </a:solidFill>
                <a:latin typeface="+mn-lt"/>
                <a:ea typeface="+mn-ea"/>
                <a:cs typeface="+mn-cs"/>
              </a:rPr>
              <a:t>3.  Determine Factors that will impact Future</a:t>
            </a:r>
          </a:p>
          <a:p>
            <a:pPr>
              <a:spcBef>
                <a:spcPct val="50000"/>
              </a:spcBef>
            </a:pPr>
            <a:r>
              <a:rPr lang="en-US" sz="1200" kern="1200" dirty="0" smtClean="0">
                <a:solidFill>
                  <a:schemeClr val="tx1"/>
                </a:solidFill>
                <a:latin typeface="+mn-lt"/>
                <a:ea typeface="+mn-ea"/>
                <a:cs typeface="+mn-cs"/>
              </a:rPr>
              <a:t>	Fluctuation</a:t>
            </a:r>
            <a:r>
              <a:rPr lang="en-US" sz="1200" kern="1200" baseline="0" dirty="0" smtClean="0">
                <a:solidFill>
                  <a:schemeClr val="tx1"/>
                </a:solidFill>
                <a:latin typeface="+mn-lt"/>
                <a:ea typeface="+mn-ea"/>
                <a:cs typeface="+mn-cs"/>
              </a:rPr>
              <a:t>s in Income (UFM, funding targets, APF support)</a:t>
            </a:r>
          </a:p>
          <a:p>
            <a:pPr>
              <a:spcBef>
                <a:spcPct val="50000"/>
              </a:spcBef>
            </a:pPr>
            <a:r>
              <a:rPr lang="en-US" sz="1200" kern="1200" baseline="0" dirty="0" smtClean="0">
                <a:solidFill>
                  <a:schemeClr val="tx1"/>
                </a:solidFill>
                <a:latin typeface="+mn-lt"/>
                <a:ea typeface="+mn-ea"/>
                <a:cs typeface="+mn-cs"/>
              </a:rPr>
              <a:t>	Budget reductions and revisions</a:t>
            </a:r>
          </a:p>
          <a:p>
            <a:pPr>
              <a:spcBef>
                <a:spcPct val="50000"/>
              </a:spcBef>
            </a:pPr>
            <a:r>
              <a:rPr lang="en-US" sz="1200" kern="1200" baseline="0" dirty="0" smtClean="0">
                <a:solidFill>
                  <a:schemeClr val="tx1"/>
                </a:solidFill>
                <a:latin typeface="+mn-lt"/>
                <a:ea typeface="+mn-ea"/>
                <a:cs typeface="+mn-cs"/>
              </a:rPr>
              <a:t>	Funding cuts/efficiencies</a:t>
            </a:r>
          </a:p>
          <a:p>
            <a:pPr>
              <a:spcBef>
                <a:spcPct val="50000"/>
              </a:spcBef>
            </a:pPr>
            <a:r>
              <a:rPr lang="en-US" sz="1200" kern="1200" baseline="0" dirty="0" smtClean="0">
                <a:solidFill>
                  <a:schemeClr val="tx1"/>
                </a:solidFill>
                <a:latin typeface="+mn-lt"/>
                <a:ea typeface="+mn-ea"/>
                <a:cs typeface="+mn-cs"/>
              </a:rPr>
              <a:t>	Government/Politics – drawdown or up?</a:t>
            </a:r>
          </a:p>
          <a:p>
            <a:pPr>
              <a:spcBef>
                <a:spcPct val="50000"/>
              </a:spcBef>
            </a:pPr>
            <a:r>
              <a:rPr lang="en-US" sz="1200" kern="1200" baseline="0" dirty="0" smtClean="0">
                <a:solidFill>
                  <a:schemeClr val="tx1"/>
                </a:solidFill>
                <a:latin typeface="+mn-lt"/>
                <a:ea typeface="+mn-ea"/>
                <a:cs typeface="+mn-cs"/>
              </a:rPr>
              <a:t>	Policy changes</a:t>
            </a:r>
          </a:p>
          <a:p>
            <a:pPr>
              <a:spcBef>
                <a:spcPct val="50000"/>
              </a:spcBef>
            </a:pPr>
            <a:r>
              <a:rPr lang="en-US" sz="1200" kern="1200" baseline="0" dirty="0" smtClean="0">
                <a:solidFill>
                  <a:schemeClr val="tx1"/>
                </a:solidFill>
                <a:latin typeface="+mn-lt"/>
                <a:ea typeface="+mn-ea"/>
                <a:cs typeface="+mn-cs"/>
              </a:rPr>
              <a:t>	Command changes</a:t>
            </a:r>
          </a:p>
          <a:p>
            <a:pPr>
              <a:spcBef>
                <a:spcPct val="50000"/>
              </a:spcBef>
            </a:pPr>
            <a:r>
              <a:rPr lang="en-US" sz="1200" kern="1200" baseline="0" dirty="0" smtClean="0">
                <a:solidFill>
                  <a:schemeClr val="tx1"/>
                </a:solidFill>
                <a:latin typeface="+mn-lt"/>
                <a:ea typeface="+mn-ea"/>
                <a:cs typeface="+mn-cs"/>
              </a:rPr>
              <a:t>	Strategic Plans/Guidance</a:t>
            </a:r>
          </a:p>
          <a:p>
            <a:pPr>
              <a:spcBef>
                <a:spcPct val="50000"/>
              </a:spcBef>
            </a:pPr>
            <a:r>
              <a:rPr lang="en-US" sz="1200" kern="1200" baseline="0" dirty="0" smtClean="0">
                <a:solidFill>
                  <a:schemeClr val="tx1"/>
                </a:solidFill>
                <a:latin typeface="+mn-lt"/>
                <a:ea typeface="+mn-ea"/>
                <a:cs typeface="+mn-cs"/>
              </a:rPr>
              <a:t>	Operating guidance</a:t>
            </a:r>
          </a:p>
          <a:p>
            <a:pPr>
              <a:spcBef>
                <a:spcPct val="50000"/>
              </a:spcBef>
            </a:pPr>
            <a:r>
              <a:rPr lang="en-US" sz="1200" kern="1200" baseline="0" dirty="0" smtClean="0">
                <a:solidFill>
                  <a:schemeClr val="tx1"/>
                </a:solidFill>
                <a:latin typeface="+mn-lt"/>
                <a:ea typeface="+mn-ea"/>
                <a:cs typeface="+mn-cs"/>
              </a:rPr>
              <a:t>	World and US economies</a:t>
            </a:r>
          </a:p>
          <a:p>
            <a:pPr>
              <a:spcBef>
                <a:spcPct val="50000"/>
              </a:spcBef>
            </a:pPr>
            <a:r>
              <a:rPr lang="en-US" sz="1200" kern="1200" baseline="0" dirty="0" smtClean="0">
                <a:solidFill>
                  <a:schemeClr val="tx1"/>
                </a:solidFill>
                <a:latin typeface="+mn-lt"/>
                <a:ea typeface="+mn-ea"/>
                <a:cs typeface="+mn-cs"/>
              </a:rPr>
              <a:t>	Laws</a:t>
            </a:r>
          </a:p>
          <a:p>
            <a:pPr>
              <a:spcBef>
                <a:spcPct val="50000"/>
              </a:spcBef>
            </a:pPr>
            <a:r>
              <a:rPr lang="en-US" sz="1200" kern="1200" baseline="0" dirty="0" smtClean="0">
                <a:solidFill>
                  <a:schemeClr val="tx1"/>
                </a:solidFill>
                <a:latin typeface="+mn-lt"/>
                <a:ea typeface="+mn-ea"/>
                <a:cs typeface="+mn-cs"/>
              </a:rPr>
              <a:t>	Currency changes (OCONUS)</a:t>
            </a:r>
          </a:p>
          <a:p>
            <a:pPr>
              <a:spcBef>
                <a:spcPct val="50000"/>
              </a:spcBef>
            </a:pPr>
            <a:r>
              <a:rPr lang="en-US" sz="1200" kern="1200" baseline="0" dirty="0" smtClean="0">
                <a:solidFill>
                  <a:schemeClr val="tx1"/>
                </a:solidFill>
                <a:latin typeface="+mn-lt"/>
                <a:ea typeface="+mn-ea"/>
                <a:cs typeface="+mn-cs"/>
              </a:rPr>
              <a:t>	Weather</a:t>
            </a:r>
          </a:p>
          <a:p>
            <a:pPr>
              <a:spcBef>
                <a:spcPct val="50000"/>
              </a:spcBef>
            </a:pPr>
            <a:r>
              <a:rPr lang="en-US" sz="1200" kern="1200" baseline="0" dirty="0" smtClean="0">
                <a:solidFill>
                  <a:schemeClr val="tx1"/>
                </a:solidFill>
                <a:latin typeface="+mn-lt"/>
                <a:ea typeface="+mn-ea"/>
                <a:cs typeface="+mn-cs"/>
              </a:rPr>
              <a:t>	Environment/sustainability</a:t>
            </a:r>
          </a:p>
          <a:p>
            <a:pPr marL="228600" indent="-228600">
              <a:spcBef>
                <a:spcPct val="50000"/>
              </a:spcBef>
              <a:buAutoNum type="arabicPeriod" startAt="4"/>
            </a:pPr>
            <a:r>
              <a:rPr lang="en-US" sz="1200" kern="1200" dirty="0" smtClean="0">
                <a:solidFill>
                  <a:schemeClr val="tx1"/>
                </a:solidFill>
                <a:latin typeface="+mn-lt"/>
                <a:ea typeface="+mn-ea"/>
                <a:cs typeface="+mn-cs"/>
              </a:rPr>
              <a:t>Forecast Performance</a:t>
            </a:r>
          </a:p>
          <a:p>
            <a:pPr marL="228600" indent="-228600">
              <a:spcBef>
                <a:spcPct val="50000"/>
              </a:spcBef>
              <a:buNone/>
            </a:pPr>
            <a:r>
              <a:rPr lang="en-US" sz="1200" kern="1200" dirty="0" smtClean="0">
                <a:solidFill>
                  <a:schemeClr val="tx1"/>
                </a:solidFill>
                <a:latin typeface="+mn-lt"/>
                <a:ea typeface="+mn-ea"/>
                <a:cs typeface="+mn-cs"/>
              </a:rPr>
              <a:t>		By event or program</a:t>
            </a:r>
          </a:p>
          <a:p>
            <a:pPr marL="228600" indent="-228600">
              <a:spcBef>
                <a:spcPct val="50000"/>
              </a:spcBef>
              <a:buNone/>
            </a:pPr>
            <a:r>
              <a:rPr lang="en-US" sz="1200" kern="1200" dirty="0" smtClean="0">
                <a:solidFill>
                  <a:schemeClr val="tx1"/>
                </a:solidFill>
                <a:latin typeface="+mn-lt"/>
                <a:ea typeface="+mn-ea"/>
                <a:cs typeface="+mn-cs"/>
              </a:rPr>
              <a:t>		Participation</a:t>
            </a:r>
          </a:p>
          <a:p>
            <a:pPr marL="228600" indent="-228600">
              <a:spcBef>
                <a:spcPct val="50000"/>
              </a:spcBef>
              <a:buNone/>
            </a:pPr>
            <a:r>
              <a:rPr lang="en-US" sz="1200" kern="1200" dirty="0" smtClean="0">
                <a:solidFill>
                  <a:schemeClr val="tx1"/>
                </a:solidFill>
                <a:latin typeface="+mn-lt"/>
                <a:ea typeface="+mn-ea"/>
                <a:cs typeface="+mn-cs"/>
              </a:rPr>
              <a:t>		? Should I be making a profit?</a:t>
            </a:r>
          </a:p>
          <a:p>
            <a:pPr marL="228600" indent="-228600">
              <a:spcBef>
                <a:spcPct val="50000"/>
              </a:spcBef>
              <a:buNone/>
            </a:pPr>
            <a:r>
              <a:rPr lang="en-US" sz="1200" kern="1200" dirty="0" smtClean="0">
                <a:solidFill>
                  <a:schemeClr val="tx1"/>
                </a:solidFill>
                <a:latin typeface="+mn-lt"/>
                <a:ea typeface="+mn-ea"/>
                <a:cs typeface="+mn-cs"/>
              </a:rPr>
              <a:t>		? </a:t>
            </a:r>
            <a:r>
              <a:rPr lang="en-US" sz="1200" kern="1200" baseline="0" dirty="0" smtClean="0">
                <a:solidFill>
                  <a:schemeClr val="tx1"/>
                </a:solidFill>
                <a:latin typeface="+mn-lt"/>
                <a:ea typeface="+mn-ea"/>
                <a:cs typeface="+mn-cs"/>
              </a:rPr>
              <a:t>Should I be applying break-even analysis?</a:t>
            </a:r>
            <a:endParaRPr lang="en-US" sz="1200" kern="1200" dirty="0" smtClean="0">
              <a:solidFill>
                <a:schemeClr val="tx1"/>
              </a:solidFill>
              <a:latin typeface="+mn-lt"/>
              <a:ea typeface="+mn-ea"/>
              <a:cs typeface="+mn-cs"/>
            </a:endParaRPr>
          </a:p>
          <a:p>
            <a:pPr marL="228600" indent="-228600">
              <a:spcBef>
                <a:spcPct val="50000"/>
              </a:spcBef>
              <a:buNone/>
            </a:pPr>
            <a:r>
              <a:rPr lang="en-US" sz="1200" kern="1200" dirty="0" smtClean="0">
                <a:solidFill>
                  <a:schemeClr val="tx1"/>
                </a:solidFill>
                <a:latin typeface="+mn-lt"/>
                <a:ea typeface="+mn-ea"/>
                <a:cs typeface="+mn-cs"/>
              </a:rPr>
              <a:t>		</a:t>
            </a:r>
          </a:p>
          <a:p>
            <a:pPr marL="228600" indent="-228600">
              <a:spcBef>
                <a:spcPct val="50000"/>
              </a:spcBef>
              <a:buAutoNum type="arabicPeriod" startAt="5"/>
            </a:pPr>
            <a:r>
              <a:rPr lang="en-US" sz="1200" kern="1200" dirty="0" smtClean="0">
                <a:solidFill>
                  <a:schemeClr val="tx1"/>
                </a:solidFill>
                <a:latin typeface="+mn-lt"/>
                <a:ea typeface="+mn-ea"/>
                <a:cs typeface="+mn-cs"/>
              </a:rPr>
              <a:t>Review the “BIG PICTURE”</a:t>
            </a:r>
          </a:p>
          <a:p>
            <a:pPr marL="1143000" lvl="2" indent="-228600">
              <a:spcBef>
                <a:spcPct val="50000"/>
              </a:spcBef>
              <a:buNone/>
            </a:pPr>
            <a:r>
              <a:rPr lang="en-US" sz="1200" kern="1200" dirty="0" smtClean="0">
                <a:solidFill>
                  <a:schemeClr val="tx1"/>
                </a:solidFill>
                <a:latin typeface="+mn-lt"/>
                <a:ea typeface="+mn-ea"/>
                <a:cs typeface="+mn-cs"/>
              </a:rPr>
              <a:t>?Does my data</a:t>
            </a:r>
            <a:r>
              <a:rPr lang="en-US" sz="1200" kern="1200" baseline="0" dirty="0" smtClean="0">
                <a:solidFill>
                  <a:schemeClr val="tx1"/>
                </a:solidFill>
                <a:latin typeface="+mn-lt"/>
                <a:ea typeface="+mn-ea"/>
                <a:cs typeface="+mn-cs"/>
              </a:rPr>
              <a:t> make sense?</a:t>
            </a:r>
          </a:p>
          <a:p>
            <a:pPr marL="1143000" lvl="2" indent="-228600">
              <a:spcBef>
                <a:spcPct val="50000"/>
              </a:spcBef>
              <a:buNone/>
            </a:pPr>
            <a:r>
              <a:rPr lang="en-US" sz="1200" kern="1200" baseline="0" dirty="0" smtClean="0">
                <a:solidFill>
                  <a:schemeClr val="tx1"/>
                </a:solidFill>
                <a:latin typeface="+mn-lt"/>
                <a:ea typeface="+mn-ea"/>
                <a:cs typeface="+mn-cs"/>
              </a:rPr>
              <a:t>? Do my numbers and dollars appear reasonable?</a:t>
            </a:r>
          </a:p>
          <a:p>
            <a:pPr marL="1143000" lvl="2" indent="-228600">
              <a:spcBef>
                <a:spcPct val="50000"/>
              </a:spcBef>
              <a:buNone/>
            </a:pPr>
            <a:r>
              <a:rPr lang="en-US" sz="1200" kern="1200" baseline="0" dirty="0" smtClean="0">
                <a:solidFill>
                  <a:schemeClr val="tx1"/>
                </a:solidFill>
                <a:latin typeface="+mn-lt"/>
                <a:ea typeface="+mn-ea"/>
                <a:cs typeface="+mn-cs"/>
              </a:rPr>
              <a:t>? Am I providing my customers with the services they want?</a:t>
            </a:r>
          </a:p>
          <a:p>
            <a:pPr marL="1143000" lvl="2" indent="-228600">
              <a:spcBef>
                <a:spcPct val="50000"/>
              </a:spcBef>
              <a:buNone/>
            </a:pPr>
            <a:r>
              <a:rPr lang="en-US" sz="1200" kern="1200" baseline="0" dirty="0" smtClean="0">
                <a:solidFill>
                  <a:schemeClr val="tx1"/>
                </a:solidFill>
                <a:latin typeface="+mn-lt"/>
                <a:ea typeface="+mn-ea"/>
                <a:cs typeface="+mn-cs"/>
              </a:rPr>
              <a:t>? Am I providing my customers with the level of service(s) they want and deserve?</a:t>
            </a:r>
          </a:p>
          <a:p>
            <a:pPr marL="1143000" lvl="2" indent="-228600">
              <a:spcBef>
                <a:spcPct val="50000"/>
              </a:spcBef>
              <a:buNone/>
            </a:pPr>
            <a:r>
              <a:rPr lang="en-US" sz="1200" kern="1200" baseline="0" dirty="0" smtClean="0">
                <a:solidFill>
                  <a:schemeClr val="tx1"/>
                </a:solidFill>
                <a:latin typeface="+mn-lt"/>
                <a:ea typeface="+mn-ea"/>
                <a:cs typeface="+mn-cs"/>
              </a:rPr>
              <a:t>? Are my assumptions based on data and are they reasonable?</a:t>
            </a:r>
          </a:p>
          <a:p>
            <a:pPr marL="1143000" lvl="2" indent="-228600">
              <a:spcBef>
                <a:spcPct val="50000"/>
              </a:spcBef>
              <a:buNone/>
            </a:pPr>
            <a:r>
              <a:rPr lang="en-US" sz="1200" kern="1200" baseline="0" dirty="0" smtClean="0">
                <a:solidFill>
                  <a:schemeClr val="tx1"/>
                </a:solidFill>
                <a:latin typeface="+mn-lt"/>
                <a:ea typeface="+mn-ea"/>
                <a:cs typeface="+mn-cs"/>
              </a:rPr>
              <a:t>? Can I live up to my projections?</a:t>
            </a:r>
          </a:p>
          <a:p>
            <a:pPr marL="1143000" lvl="2" indent="-228600">
              <a:spcBef>
                <a:spcPct val="50000"/>
              </a:spcBef>
              <a:buNone/>
            </a:pPr>
            <a:endParaRPr lang="en-US" sz="1200" kern="1200" baseline="0" dirty="0" smtClean="0">
              <a:solidFill>
                <a:schemeClr val="tx1"/>
              </a:solidFill>
              <a:latin typeface="+mn-lt"/>
              <a:ea typeface="+mn-ea"/>
              <a:cs typeface="+mn-cs"/>
            </a:endParaRPr>
          </a:p>
          <a:p>
            <a:pPr marL="1143000" lvl="2" indent="-228600">
              <a:spcBef>
                <a:spcPct val="50000"/>
              </a:spcBef>
              <a:buNone/>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pPr/>
              <a:t>142</a:t>
            </a:fld>
            <a:endParaRPr lang="en-US"/>
          </a:p>
        </p:txBody>
      </p:sp>
    </p:spTree>
    <p:extLst>
      <p:ext uri="{BB962C8B-B14F-4D97-AF65-F5344CB8AC3E}">
        <p14:creationId xmlns:p14="http://schemas.microsoft.com/office/powerpoint/2010/main" val="262542615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1160463"/>
            <a:ext cx="4178300" cy="3133725"/>
          </a:xfrm>
        </p:spPr>
      </p:sp>
      <p:sp>
        <p:nvSpPr>
          <p:cNvPr id="3" name="Notes Placeholder 2"/>
          <p:cNvSpPr>
            <a:spLocks noGrp="1"/>
          </p:cNvSpPr>
          <p:nvPr>
            <p:ph type="body" idx="1"/>
          </p:nvPr>
        </p:nvSpPr>
        <p:spPr/>
        <p:txBody>
          <a:bodyPr>
            <a:normAutofit fontScale="32500" lnSpcReduction="20000"/>
          </a:bodyPr>
          <a:lstStyle/>
          <a:p>
            <a:pPr>
              <a:spcBef>
                <a:spcPct val="50000"/>
              </a:spcBef>
              <a:buNone/>
            </a:pPr>
            <a:r>
              <a:rPr lang="en-US" sz="1200" kern="1200" dirty="0" smtClean="0">
                <a:solidFill>
                  <a:schemeClr val="tx1"/>
                </a:solidFill>
                <a:latin typeface="+mn-lt"/>
                <a:ea typeface="+mn-ea"/>
                <a:cs typeface="+mn-cs"/>
              </a:rPr>
              <a:t>Five Steps to Preparing An AOB</a:t>
            </a:r>
          </a:p>
          <a:p>
            <a:pPr>
              <a:spcBef>
                <a:spcPct val="50000"/>
              </a:spcBef>
              <a:buNone/>
            </a:pPr>
            <a:endParaRPr lang="en-US" sz="1200" kern="1200" dirty="0" smtClean="0">
              <a:solidFill>
                <a:schemeClr val="tx1"/>
              </a:solidFill>
              <a:latin typeface="+mn-lt"/>
              <a:ea typeface="+mn-ea"/>
              <a:cs typeface="+mn-cs"/>
            </a:endParaRPr>
          </a:p>
          <a:p>
            <a:pPr>
              <a:spcBef>
                <a:spcPct val="50000"/>
              </a:spcBef>
            </a:pPr>
            <a:r>
              <a:rPr lang="en-US" sz="1200" kern="1200" dirty="0" smtClean="0">
                <a:solidFill>
                  <a:schemeClr val="tx1"/>
                </a:solidFill>
                <a:latin typeface="+mn-lt"/>
                <a:ea typeface="+mn-ea"/>
                <a:cs typeface="+mn-cs"/>
              </a:rPr>
              <a:t>1.  Compile Historical Data</a:t>
            </a:r>
          </a:p>
          <a:p>
            <a:pPr>
              <a:spcBef>
                <a:spcPct val="50000"/>
              </a:spcBef>
            </a:pPr>
            <a:r>
              <a:rPr lang="en-US" sz="1200" kern="1200" dirty="0" smtClean="0">
                <a:solidFill>
                  <a:schemeClr val="tx1"/>
                </a:solidFill>
                <a:latin typeface="+mn-lt"/>
                <a:ea typeface="+mn-ea"/>
                <a:cs typeface="+mn-cs"/>
              </a:rPr>
              <a:t>	Calendars:  Activity, FMWR, Garrison,</a:t>
            </a:r>
            <a:r>
              <a:rPr lang="en-US" sz="1200" kern="1200" baseline="0" dirty="0" smtClean="0">
                <a:solidFill>
                  <a:schemeClr val="tx1"/>
                </a:solidFill>
                <a:latin typeface="+mn-lt"/>
                <a:ea typeface="+mn-ea"/>
                <a:cs typeface="+mn-cs"/>
              </a:rPr>
              <a:t> Local Economy, etc.</a:t>
            </a:r>
          </a:p>
          <a:p>
            <a:pPr>
              <a:spcBef>
                <a:spcPct val="50000"/>
              </a:spcBef>
            </a:pPr>
            <a:r>
              <a:rPr lang="en-US" sz="1200" kern="1200" baseline="0" dirty="0" smtClean="0">
                <a:solidFill>
                  <a:schemeClr val="tx1"/>
                </a:solidFill>
                <a:latin typeface="+mn-lt"/>
                <a:ea typeface="+mn-ea"/>
                <a:cs typeface="+mn-cs"/>
              </a:rPr>
              <a:t>	Financial: Monthly Income Statements, DARs, Deposits, Variance Reports, etc.</a:t>
            </a:r>
          </a:p>
          <a:p>
            <a:pPr>
              <a:spcBef>
                <a:spcPct val="50000"/>
              </a:spcBef>
            </a:pPr>
            <a:r>
              <a:rPr lang="en-US" sz="1200" kern="1200" baseline="0" dirty="0" smtClean="0">
                <a:solidFill>
                  <a:schemeClr val="tx1"/>
                </a:solidFill>
                <a:latin typeface="+mn-lt"/>
                <a:ea typeface="+mn-ea"/>
                <a:cs typeface="+mn-cs"/>
              </a:rPr>
              <a:t>	Non-Financial:  AARs, Marketing Plan, Participation #s, Customer Feedback, Command Changes, Competition, Lifestyle Trends, Regulation and regulation change </a:t>
            </a:r>
            <a:endParaRPr lang="en-US" sz="1200" kern="1200" dirty="0" smtClean="0">
              <a:solidFill>
                <a:schemeClr val="tx1"/>
              </a:solidFill>
              <a:latin typeface="+mn-lt"/>
              <a:ea typeface="+mn-ea"/>
              <a:cs typeface="+mn-cs"/>
            </a:endParaRPr>
          </a:p>
          <a:p>
            <a:pPr>
              <a:spcBef>
                <a:spcPct val="50000"/>
              </a:spcBef>
            </a:pPr>
            <a:r>
              <a:rPr lang="en-US" sz="1200" kern="1200" dirty="0" smtClean="0">
                <a:solidFill>
                  <a:schemeClr val="tx1"/>
                </a:solidFill>
                <a:latin typeface="+mn-lt"/>
                <a:ea typeface="+mn-ea"/>
                <a:cs typeface="+mn-cs"/>
              </a:rPr>
              <a:t>2.  Apply Trend Analysis</a:t>
            </a:r>
          </a:p>
          <a:p>
            <a:pPr>
              <a:spcBef>
                <a:spcPct val="50000"/>
              </a:spcBef>
            </a:pPr>
            <a:r>
              <a:rPr lang="en-US" sz="1200" kern="1200" dirty="0" smtClean="0">
                <a:solidFill>
                  <a:schemeClr val="tx1"/>
                </a:solidFill>
                <a:latin typeface="+mn-lt"/>
                <a:ea typeface="+mn-ea"/>
                <a:cs typeface="+mn-cs"/>
              </a:rPr>
              <a:t>	5 Key Financial Trends</a:t>
            </a:r>
            <a:r>
              <a:rPr lang="en-US" sz="1200" kern="1200" baseline="0" dirty="0" smtClean="0">
                <a:solidFill>
                  <a:schemeClr val="tx1"/>
                </a:solidFill>
                <a:latin typeface="+mn-lt"/>
                <a:ea typeface="+mn-ea"/>
                <a:cs typeface="+mn-cs"/>
              </a:rPr>
              <a:t> </a:t>
            </a:r>
          </a:p>
          <a:p>
            <a:pPr>
              <a:spcBef>
                <a:spcPct val="50000"/>
              </a:spcBef>
            </a:pPr>
            <a:r>
              <a:rPr lang="en-US" sz="1200" kern="1200" baseline="0" dirty="0" smtClean="0">
                <a:solidFill>
                  <a:schemeClr val="tx1"/>
                </a:solidFill>
                <a:latin typeface="+mn-lt"/>
                <a:ea typeface="+mn-ea"/>
                <a:cs typeface="+mn-cs"/>
              </a:rPr>
              <a:t>	?  How has my program performed over the last 3-5 yrs?</a:t>
            </a:r>
          </a:p>
          <a:p>
            <a:pPr>
              <a:spcBef>
                <a:spcPct val="50000"/>
              </a:spcBef>
            </a:pPr>
            <a:r>
              <a:rPr lang="en-US" sz="1200" kern="1200" baseline="0" dirty="0" smtClean="0">
                <a:solidFill>
                  <a:schemeClr val="tx1"/>
                </a:solidFill>
                <a:latin typeface="+mn-lt"/>
                <a:ea typeface="+mn-ea"/>
                <a:cs typeface="+mn-cs"/>
              </a:rPr>
              <a:t>	?  Did I execute my program to budget last year?</a:t>
            </a:r>
          </a:p>
          <a:p>
            <a:pPr>
              <a:spcBef>
                <a:spcPct val="50000"/>
              </a:spcBef>
            </a:pPr>
            <a:r>
              <a:rPr lang="en-US" sz="1200" kern="1200" baseline="0" dirty="0" smtClean="0">
                <a:solidFill>
                  <a:schemeClr val="tx1"/>
                </a:solidFill>
                <a:latin typeface="+mn-lt"/>
                <a:ea typeface="+mn-ea"/>
                <a:cs typeface="+mn-cs"/>
              </a:rPr>
              <a:t>	?  What months were better than others?</a:t>
            </a:r>
          </a:p>
          <a:p>
            <a:pPr>
              <a:spcBef>
                <a:spcPct val="50000"/>
              </a:spcBef>
            </a:pPr>
            <a:r>
              <a:rPr lang="en-US" sz="1200" kern="1200" baseline="0" dirty="0" smtClean="0">
                <a:solidFill>
                  <a:schemeClr val="tx1"/>
                </a:solidFill>
                <a:latin typeface="+mn-lt"/>
                <a:ea typeface="+mn-ea"/>
                <a:cs typeface="+mn-cs"/>
              </a:rPr>
              <a:t>	?  What programs, activities, initiatives did better than others?</a:t>
            </a:r>
          </a:p>
          <a:p>
            <a:pPr>
              <a:spcBef>
                <a:spcPct val="50000"/>
              </a:spcBef>
            </a:pPr>
            <a:r>
              <a:rPr lang="en-US" sz="1200" kern="1200" baseline="0" dirty="0" smtClean="0">
                <a:solidFill>
                  <a:schemeClr val="tx1"/>
                </a:solidFill>
                <a:latin typeface="+mn-lt"/>
                <a:ea typeface="+mn-ea"/>
                <a:cs typeface="+mn-cs"/>
              </a:rPr>
              <a:t>	?  Was participation up or down?</a:t>
            </a:r>
            <a:endParaRPr lang="en-US" sz="1200" kern="1200" dirty="0" smtClean="0">
              <a:solidFill>
                <a:schemeClr val="tx1"/>
              </a:solidFill>
              <a:latin typeface="+mn-lt"/>
              <a:ea typeface="+mn-ea"/>
              <a:cs typeface="+mn-cs"/>
            </a:endParaRPr>
          </a:p>
          <a:p>
            <a:pPr>
              <a:spcBef>
                <a:spcPct val="50000"/>
              </a:spcBef>
            </a:pPr>
            <a:r>
              <a:rPr lang="en-US" sz="1200" kern="1200" dirty="0" smtClean="0">
                <a:solidFill>
                  <a:schemeClr val="tx1"/>
                </a:solidFill>
                <a:latin typeface="+mn-lt"/>
                <a:ea typeface="+mn-ea"/>
                <a:cs typeface="+mn-cs"/>
              </a:rPr>
              <a:t>3.  Determine Factors that will impact Future</a:t>
            </a:r>
          </a:p>
          <a:p>
            <a:pPr>
              <a:spcBef>
                <a:spcPct val="50000"/>
              </a:spcBef>
            </a:pPr>
            <a:r>
              <a:rPr lang="en-US" sz="1200" kern="1200" dirty="0" smtClean="0">
                <a:solidFill>
                  <a:schemeClr val="tx1"/>
                </a:solidFill>
                <a:latin typeface="+mn-lt"/>
                <a:ea typeface="+mn-ea"/>
                <a:cs typeface="+mn-cs"/>
              </a:rPr>
              <a:t>	Fluctuation</a:t>
            </a:r>
            <a:r>
              <a:rPr lang="en-US" sz="1200" kern="1200" baseline="0" dirty="0" smtClean="0">
                <a:solidFill>
                  <a:schemeClr val="tx1"/>
                </a:solidFill>
                <a:latin typeface="+mn-lt"/>
                <a:ea typeface="+mn-ea"/>
                <a:cs typeface="+mn-cs"/>
              </a:rPr>
              <a:t>s in Income (UFM, funding targets, APF support)</a:t>
            </a:r>
          </a:p>
          <a:p>
            <a:pPr>
              <a:spcBef>
                <a:spcPct val="50000"/>
              </a:spcBef>
            </a:pPr>
            <a:r>
              <a:rPr lang="en-US" sz="1200" kern="1200" baseline="0" dirty="0" smtClean="0">
                <a:solidFill>
                  <a:schemeClr val="tx1"/>
                </a:solidFill>
                <a:latin typeface="+mn-lt"/>
                <a:ea typeface="+mn-ea"/>
                <a:cs typeface="+mn-cs"/>
              </a:rPr>
              <a:t>	Budget reductions and revisions</a:t>
            </a:r>
          </a:p>
          <a:p>
            <a:pPr>
              <a:spcBef>
                <a:spcPct val="50000"/>
              </a:spcBef>
            </a:pPr>
            <a:r>
              <a:rPr lang="en-US" sz="1200" kern="1200" baseline="0" dirty="0" smtClean="0">
                <a:solidFill>
                  <a:schemeClr val="tx1"/>
                </a:solidFill>
                <a:latin typeface="+mn-lt"/>
                <a:ea typeface="+mn-ea"/>
                <a:cs typeface="+mn-cs"/>
              </a:rPr>
              <a:t>	Funding cuts/efficiencies</a:t>
            </a:r>
          </a:p>
          <a:p>
            <a:pPr>
              <a:spcBef>
                <a:spcPct val="50000"/>
              </a:spcBef>
            </a:pPr>
            <a:r>
              <a:rPr lang="en-US" sz="1200" kern="1200" baseline="0" dirty="0" smtClean="0">
                <a:solidFill>
                  <a:schemeClr val="tx1"/>
                </a:solidFill>
                <a:latin typeface="+mn-lt"/>
                <a:ea typeface="+mn-ea"/>
                <a:cs typeface="+mn-cs"/>
              </a:rPr>
              <a:t>	Government/Politics – drawdown or up?</a:t>
            </a:r>
          </a:p>
          <a:p>
            <a:pPr>
              <a:spcBef>
                <a:spcPct val="50000"/>
              </a:spcBef>
            </a:pPr>
            <a:r>
              <a:rPr lang="en-US" sz="1200" kern="1200" baseline="0" dirty="0" smtClean="0">
                <a:solidFill>
                  <a:schemeClr val="tx1"/>
                </a:solidFill>
                <a:latin typeface="+mn-lt"/>
                <a:ea typeface="+mn-ea"/>
                <a:cs typeface="+mn-cs"/>
              </a:rPr>
              <a:t>	Policy changes</a:t>
            </a:r>
          </a:p>
          <a:p>
            <a:pPr>
              <a:spcBef>
                <a:spcPct val="50000"/>
              </a:spcBef>
            </a:pPr>
            <a:r>
              <a:rPr lang="en-US" sz="1200" kern="1200" baseline="0" dirty="0" smtClean="0">
                <a:solidFill>
                  <a:schemeClr val="tx1"/>
                </a:solidFill>
                <a:latin typeface="+mn-lt"/>
                <a:ea typeface="+mn-ea"/>
                <a:cs typeface="+mn-cs"/>
              </a:rPr>
              <a:t>	Command changes</a:t>
            </a:r>
          </a:p>
          <a:p>
            <a:pPr>
              <a:spcBef>
                <a:spcPct val="50000"/>
              </a:spcBef>
            </a:pPr>
            <a:r>
              <a:rPr lang="en-US" sz="1200" kern="1200" baseline="0" dirty="0" smtClean="0">
                <a:solidFill>
                  <a:schemeClr val="tx1"/>
                </a:solidFill>
                <a:latin typeface="+mn-lt"/>
                <a:ea typeface="+mn-ea"/>
                <a:cs typeface="+mn-cs"/>
              </a:rPr>
              <a:t>	Strategic Plans/Guidance</a:t>
            </a:r>
          </a:p>
          <a:p>
            <a:pPr>
              <a:spcBef>
                <a:spcPct val="50000"/>
              </a:spcBef>
            </a:pPr>
            <a:r>
              <a:rPr lang="en-US" sz="1200" kern="1200" baseline="0" dirty="0" smtClean="0">
                <a:solidFill>
                  <a:schemeClr val="tx1"/>
                </a:solidFill>
                <a:latin typeface="+mn-lt"/>
                <a:ea typeface="+mn-ea"/>
                <a:cs typeface="+mn-cs"/>
              </a:rPr>
              <a:t>	Operating guidance</a:t>
            </a:r>
          </a:p>
          <a:p>
            <a:pPr>
              <a:spcBef>
                <a:spcPct val="50000"/>
              </a:spcBef>
            </a:pPr>
            <a:r>
              <a:rPr lang="en-US" sz="1200" kern="1200" baseline="0" dirty="0" smtClean="0">
                <a:solidFill>
                  <a:schemeClr val="tx1"/>
                </a:solidFill>
                <a:latin typeface="+mn-lt"/>
                <a:ea typeface="+mn-ea"/>
                <a:cs typeface="+mn-cs"/>
              </a:rPr>
              <a:t>	World and US economies</a:t>
            </a:r>
          </a:p>
          <a:p>
            <a:pPr>
              <a:spcBef>
                <a:spcPct val="50000"/>
              </a:spcBef>
            </a:pPr>
            <a:r>
              <a:rPr lang="en-US" sz="1200" kern="1200" baseline="0" dirty="0" smtClean="0">
                <a:solidFill>
                  <a:schemeClr val="tx1"/>
                </a:solidFill>
                <a:latin typeface="+mn-lt"/>
                <a:ea typeface="+mn-ea"/>
                <a:cs typeface="+mn-cs"/>
              </a:rPr>
              <a:t>	Laws</a:t>
            </a:r>
          </a:p>
          <a:p>
            <a:pPr>
              <a:spcBef>
                <a:spcPct val="50000"/>
              </a:spcBef>
            </a:pPr>
            <a:r>
              <a:rPr lang="en-US" sz="1200" kern="1200" baseline="0" dirty="0" smtClean="0">
                <a:solidFill>
                  <a:schemeClr val="tx1"/>
                </a:solidFill>
                <a:latin typeface="+mn-lt"/>
                <a:ea typeface="+mn-ea"/>
                <a:cs typeface="+mn-cs"/>
              </a:rPr>
              <a:t>	Currency changes (OCONUS)</a:t>
            </a:r>
          </a:p>
          <a:p>
            <a:pPr>
              <a:spcBef>
                <a:spcPct val="50000"/>
              </a:spcBef>
            </a:pPr>
            <a:r>
              <a:rPr lang="en-US" sz="1200" kern="1200" baseline="0" dirty="0" smtClean="0">
                <a:solidFill>
                  <a:schemeClr val="tx1"/>
                </a:solidFill>
                <a:latin typeface="+mn-lt"/>
                <a:ea typeface="+mn-ea"/>
                <a:cs typeface="+mn-cs"/>
              </a:rPr>
              <a:t>	Weather</a:t>
            </a:r>
          </a:p>
          <a:p>
            <a:pPr>
              <a:spcBef>
                <a:spcPct val="50000"/>
              </a:spcBef>
            </a:pPr>
            <a:r>
              <a:rPr lang="en-US" sz="1200" kern="1200" baseline="0" dirty="0" smtClean="0">
                <a:solidFill>
                  <a:schemeClr val="tx1"/>
                </a:solidFill>
                <a:latin typeface="+mn-lt"/>
                <a:ea typeface="+mn-ea"/>
                <a:cs typeface="+mn-cs"/>
              </a:rPr>
              <a:t>	Environment/sustainability</a:t>
            </a:r>
          </a:p>
          <a:p>
            <a:pPr marL="228600" indent="-228600">
              <a:spcBef>
                <a:spcPct val="50000"/>
              </a:spcBef>
              <a:buAutoNum type="arabicPeriod" startAt="4"/>
            </a:pPr>
            <a:r>
              <a:rPr lang="en-US" sz="1200" kern="1200" dirty="0" smtClean="0">
                <a:solidFill>
                  <a:schemeClr val="tx1"/>
                </a:solidFill>
                <a:latin typeface="+mn-lt"/>
                <a:ea typeface="+mn-ea"/>
                <a:cs typeface="+mn-cs"/>
              </a:rPr>
              <a:t>Forecast Performance</a:t>
            </a:r>
          </a:p>
          <a:p>
            <a:pPr marL="228600" indent="-228600">
              <a:spcBef>
                <a:spcPct val="50000"/>
              </a:spcBef>
              <a:buNone/>
            </a:pPr>
            <a:r>
              <a:rPr lang="en-US" sz="1200" kern="1200" dirty="0" smtClean="0">
                <a:solidFill>
                  <a:schemeClr val="tx1"/>
                </a:solidFill>
                <a:latin typeface="+mn-lt"/>
                <a:ea typeface="+mn-ea"/>
                <a:cs typeface="+mn-cs"/>
              </a:rPr>
              <a:t>		By event or program</a:t>
            </a:r>
          </a:p>
          <a:p>
            <a:pPr marL="228600" indent="-228600">
              <a:spcBef>
                <a:spcPct val="50000"/>
              </a:spcBef>
              <a:buNone/>
            </a:pPr>
            <a:r>
              <a:rPr lang="en-US" sz="1200" kern="1200" dirty="0" smtClean="0">
                <a:solidFill>
                  <a:schemeClr val="tx1"/>
                </a:solidFill>
                <a:latin typeface="+mn-lt"/>
                <a:ea typeface="+mn-ea"/>
                <a:cs typeface="+mn-cs"/>
              </a:rPr>
              <a:t>		Participation</a:t>
            </a:r>
          </a:p>
          <a:p>
            <a:pPr marL="228600" indent="-228600">
              <a:spcBef>
                <a:spcPct val="50000"/>
              </a:spcBef>
              <a:buNone/>
            </a:pPr>
            <a:r>
              <a:rPr lang="en-US" sz="1200" kern="1200" dirty="0" smtClean="0">
                <a:solidFill>
                  <a:schemeClr val="tx1"/>
                </a:solidFill>
                <a:latin typeface="+mn-lt"/>
                <a:ea typeface="+mn-ea"/>
                <a:cs typeface="+mn-cs"/>
              </a:rPr>
              <a:t>		? Should I be making a profit?</a:t>
            </a:r>
          </a:p>
          <a:p>
            <a:pPr marL="228600" indent="-228600">
              <a:spcBef>
                <a:spcPct val="50000"/>
              </a:spcBef>
              <a:buNone/>
            </a:pPr>
            <a:r>
              <a:rPr lang="en-US" sz="1200" kern="1200" dirty="0" smtClean="0">
                <a:solidFill>
                  <a:schemeClr val="tx1"/>
                </a:solidFill>
                <a:latin typeface="+mn-lt"/>
                <a:ea typeface="+mn-ea"/>
                <a:cs typeface="+mn-cs"/>
              </a:rPr>
              <a:t>		? </a:t>
            </a:r>
            <a:r>
              <a:rPr lang="en-US" sz="1200" kern="1200" baseline="0" dirty="0" smtClean="0">
                <a:solidFill>
                  <a:schemeClr val="tx1"/>
                </a:solidFill>
                <a:latin typeface="+mn-lt"/>
                <a:ea typeface="+mn-ea"/>
                <a:cs typeface="+mn-cs"/>
              </a:rPr>
              <a:t>Should I be applying break-even analysis?</a:t>
            </a:r>
            <a:endParaRPr lang="en-US" sz="1200" kern="1200" dirty="0" smtClean="0">
              <a:solidFill>
                <a:schemeClr val="tx1"/>
              </a:solidFill>
              <a:latin typeface="+mn-lt"/>
              <a:ea typeface="+mn-ea"/>
              <a:cs typeface="+mn-cs"/>
            </a:endParaRPr>
          </a:p>
          <a:p>
            <a:pPr marL="228600" indent="-228600">
              <a:spcBef>
                <a:spcPct val="50000"/>
              </a:spcBef>
              <a:buNone/>
            </a:pPr>
            <a:r>
              <a:rPr lang="en-US" sz="1200" kern="1200" dirty="0" smtClean="0">
                <a:solidFill>
                  <a:schemeClr val="tx1"/>
                </a:solidFill>
                <a:latin typeface="+mn-lt"/>
                <a:ea typeface="+mn-ea"/>
                <a:cs typeface="+mn-cs"/>
              </a:rPr>
              <a:t>		</a:t>
            </a:r>
          </a:p>
          <a:p>
            <a:pPr marL="228600" indent="-228600">
              <a:spcBef>
                <a:spcPct val="50000"/>
              </a:spcBef>
              <a:buAutoNum type="arabicPeriod" startAt="5"/>
            </a:pPr>
            <a:r>
              <a:rPr lang="en-US" sz="1200" kern="1200" dirty="0" smtClean="0">
                <a:solidFill>
                  <a:schemeClr val="tx1"/>
                </a:solidFill>
                <a:latin typeface="+mn-lt"/>
                <a:ea typeface="+mn-ea"/>
                <a:cs typeface="+mn-cs"/>
              </a:rPr>
              <a:t>Review the “BIG PICTURE”</a:t>
            </a:r>
          </a:p>
          <a:p>
            <a:pPr marL="1143000" lvl="2" indent="-228600">
              <a:spcBef>
                <a:spcPct val="50000"/>
              </a:spcBef>
              <a:buNone/>
            </a:pPr>
            <a:r>
              <a:rPr lang="en-US" sz="1200" kern="1200" dirty="0" smtClean="0">
                <a:solidFill>
                  <a:schemeClr val="tx1"/>
                </a:solidFill>
                <a:latin typeface="+mn-lt"/>
                <a:ea typeface="+mn-ea"/>
                <a:cs typeface="+mn-cs"/>
              </a:rPr>
              <a:t>?Does my data</a:t>
            </a:r>
            <a:r>
              <a:rPr lang="en-US" sz="1200" kern="1200" baseline="0" dirty="0" smtClean="0">
                <a:solidFill>
                  <a:schemeClr val="tx1"/>
                </a:solidFill>
                <a:latin typeface="+mn-lt"/>
                <a:ea typeface="+mn-ea"/>
                <a:cs typeface="+mn-cs"/>
              </a:rPr>
              <a:t> make sense?</a:t>
            </a:r>
          </a:p>
          <a:p>
            <a:pPr marL="1143000" lvl="2" indent="-228600">
              <a:spcBef>
                <a:spcPct val="50000"/>
              </a:spcBef>
              <a:buNone/>
            </a:pPr>
            <a:r>
              <a:rPr lang="en-US" sz="1200" kern="1200" baseline="0" dirty="0" smtClean="0">
                <a:solidFill>
                  <a:schemeClr val="tx1"/>
                </a:solidFill>
                <a:latin typeface="+mn-lt"/>
                <a:ea typeface="+mn-ea"/>
                <a:cs typeface="+mn-cs"/>
              </a:rPr>
              <a:t>? Do my numbers and dollars appear reasonable?</a:t>
            </a:r>
          </a:p>
          <a:p>
            <a:pPr marL="1143000" lvl="2" indent="-228600">
              <a:spcBef>
                <a:spcPct val="50000"/>
              </a:spcBef>
              <a:buNone/>
            </a:pPr>
            <a:r>
              <a:rPr lang="en-US" sz="1200" kern="1200" baseline="0" dirty="0" smtClean="0">
                <a:solidFill>
                  <a:schemeClr val="tx1"/>
                </a:solidFill>
                <a:latin typeface="+mn-lt"/>
                <a:ea typeface="+mn-ea"/>
                <a:cs typeface="+mn-cs"/>
              </a:rPr>
              <a:t>? Am I providing my customers with the services they want?</a:t>
            </a:r>
          </a:p>
          <a:p>
            <a:pPr marL="1143000" lvl="2" indent="-228600">
              <a:spcBef>
                <a:spcPct val="50000"/>
              </a:spcBef>
              <a:buNone/>
            </a:pPr>
            <a:r>
              <a:rPr lang="en-US" sz="1200" kern="1200" baseline="0" dirty="0" smtClean="0">
                <a:solidFill>
                  <a:schemeClr val="tx1"/>
                </a:solidFill>
                <a:latin typeface="+mn-lt"/>
                <a:ea typeface="+mn-ea"/>
                <a:cs typeface="+mn-cs"/>
              </a:rPr>
              <a:t>? Am I providing my customers with the level of service(s) they want and deserve?</a:t>
            </a:r>
          </a:p>
          <a:p>
            <a:pPr marL="1143000" lvl="2" indent="-228600">
              <a:spcBef>
                <a:spcPct val="50000"/>
              </a:spcBef>
              <a:buNone/>
            </a:pPr>
            <a:r>
              <a:rPr lang="en-US" sz="1200" kern="1200" baseline="0" dirty="0" smtClean="0">
                <a:solidFill>
                  <a:schemeClr val="tx1"/>
                </a:solidFill>
                <a:latin typeface="+mn-lt"/>
                <a:ea typeface="+mn-ea"/>
                <a:cs typeface="+mn-cs"/>
              </a:rPr>
              <a:t>? Are my assumptions based on data and are they reasonable?</a:t>
            </a:r>
          </a:p>
          <a:p>
            <a:pPr marL="1143000" lvl="2" indent="-228600">
              <a:spcBef>
                <a:spcPct val="50000"/>
              </a:spcBef>
              <a:buNone/>
            </a:pPr>
            <a:r>
              <a:rPr lang="en-US" sz="1200" kern="1200" baseline="0" dirty="0" smtClean="0">
                <a:solidFill>
                  <a:schemeClr val="tx1"/>
                </a:solidFill>
                <a:latin typeface="+mn-lt"/>
                <a:ea typeface="+mn-ea"/>
                <a:cs typeface="+mn-cs"/>
              </a:rPr>
              <a:t>? Can I live up to my projections?</a:t>
            </a:r>
          </a:p>
          <a:p>
            <a:pPr marL="1143000" lvl="2" indent="-228600">
              <a:spcBef>
                <a:spcPct val="50000"/>
              </a:spcBef>
              <a:buNone/>
            </a:pPr>
            <a:endParaRPr lang="en-US" sz="1200" kern="1200" baseline="0" dirty="0" smtClean="0">
              <a:solidFill>
                <a:schemeClr val="tx1"/>
              </a:solidFill>
              <a:latin typeface="+mn-lt"/>
              <a:ea typeface="+mn-ea"/>
              <a:cs typeface="+mn-cs"/>
            </a:endParaRPr>
          </a:p>
          <a:p>
            <a:pPr marL="1143000" lvl="2" indent="-228600">
              <a:spcBef>
                <a:spcPct val="50000"/>
              </a:spcBef>
              <a:buNone/>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pPr/>
              <a:t>143</a:t>
            </a:fld>
            <a:endParaRPr lang="en-US"/>
          </a:p>
        </p:txBody>
      </p:sp>
    </p:spTree>
    <p:extLst>
      <p:ext uri="{BB962C8B-B14F-4D97-AF65-F5344CB8AC3E}">
        <p14:creationId xmlns:p14="http://schemas.microsoft.com/office/powerpoint/2010/main" val="1654441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p:nvCxnSpPr>
        <p:spPr>
          <a:xfrm flipV="1">
            <a:off x="1588" y="5937250"/>
            <a:ext cx="6350" cy="6350"/>
          </a:xfrm>
          <a:prstGeom prst="line">
            <a:avLst/>
          </a:prstGeom>
        </p:spPr>
        <p:style>
          <a:lnRef idx="1">
            <a:schemeClr val="accent1"/>
          </a:lnRef>
          <a:fillRef idx="0">
            <a:schemeClr val="accent1"/>
          </a:fillRef>
          <a:effectRef idx="0">
            <a:schemeClr val="accent1"/>
          </a:effectRef>
          <a:fontRef idx="minor">
            <a:schemeClr val="tx1"/>
          </a:fontRef>
        </p:style>
      </p:cxnSp>
      <p:grpSp>
        <p:nvGrpSpPr>
          <p:cNvPr id="5" name="Group 15"/>
          <p:cNvGrpSpPr>
            <a:grpSpLocks/>
          </p:cNvGrpSpPr>
          <p:nvPr/>
        </p:nvGrpSpPr>
        <p:grpSpPr bwMode="auto">
          <a:xfrm>
            <a:off x="0" y="6208713"/>
            <a:ext cx="9144000" cy="649287"/>
            <a:chOff x="0" y="6208894"/>
            <a:chExt cx="12192000" cy="649106"/>
          </a:xfrm>
        </p:grpSpPr>
        <p:sp>
          <p:nvSpPr>
            <p:cNvPr id="6" name="Rectangle 5"/>
            <p:cNvSpPr/>
            <p:nvPr/>
          </p:nvSpPr>
          <p:spPr>
            <a:xfrm>
              <a:off x="2117" y="6220003"/>
              <a:ext cx="12189883" cy="637997"/>
            </a:xfrm>
            <a:prstGeom prst="rect">
              <a:avLst/>
            </a:prstGeom>
            <a:ln>
              <a:no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endParaRPr lang="en-US" sz="1350"/>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8" name="Straight Connector 7"/>
          <p:cNvCxnSpPr/>
          <p:nvPr userDrawn="1"/>
        </p:nvCxnSpPr>
        <p:spPr>
          <a:xfrm flipV="1">
            <a:off x="1588" y="5937250"/>
            <a:ext cx="6350" cy="6350"/>
          </a:xfrm>
          <a:prstGeom prst="line">
            <a:avLst/>
          </a:prstGeom>
        </p:spPr>
        <p:style>
          <a:lnRef idx="1">
            <a:schemeClr val="accent1"/>
          </a:lnRef>
          <a:fillRef idx="0">
            <a:schemeClr val="accent1"/>
          </a:fillRef>
          <a:effectRef idx="0">
            <a:schemeClr val="accent1"/>
          </a:effectRef>
          <a:fontRef idx="minor">
            <a:schemeClr val="tx1"/>
          </a:fontRef>
        </p:style>
      </p:cxnSp>
      <p:sp>
        <p:nvSpPr>
          <p:cNvPr id="17" name="Subtitle 16"/>
          <p:cNvSpPr>
            <a:spLocks noGrp="1"/>
          </p:cNvSpPr>
          <p:nvPr>
            <p:ph type="subTitle" idx="1"/>
          </p:nvPr>
        </p:nvSpPr>
        <p:spPr>
          <a:xfrm>
            <a:off x="533400" y="3228536"/>
            <a:ext cx="7854696" cy="1752600"/>
          </a:xfrm>
        </p:spPr>
        <p:txBody>
          <a:bodyPr lIns="0" rIns="18288"/>
          <a:lstStyle>
            <a:lvl1pPr marL="0" marR="34290" indent="0" algn="r">
              <a:buNone/>
              <a:defRPr>
                <a:solidFill>
                  <a:schemeClr val="tx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smtClean="0"/>
              <a:t>Click to edit Master subtitle style</a:t>
            </a:r>
            <a:endParaRPr lang="en-US"/>
          </a:p>
        </p:txBody>
      </p:sp>
      <p:sp>
        <p:nvSpPr>
          <p:cNvPr id="9" name="Title 8"/>
          <p:cNvSpPr>
            <a:spLocks noGrp="1"/>
          </p:cNvSpPr>
          <p:nvPr>
            <p:ph type="ctrTitle"/>
          </p:nvPr>
        </p:nvSpPr>
        <p:spPr>
          <a:xfrm>
            <a:off x="533400" y="1371600"/>
            <a:ext cx="7851648" cy="1828800"/>
          </a:xfrm>
          <a:ln>
            <a:noFill/>
          </a:ln>
        </p:spPr>
        <p:txBody>
          <a:bodyPr tIns="0" rIns="18288">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200" b="1">
                <a:ln>
                  <a:noFill/>
                </a:ln>
                <a:solidFill>
                  <a:schemeClr val="tx2"/>
                </a:solidFill>
                <a:effectLst/>
                <a:latin typeface="+mj-lt"/>
                <a:ea typeface="+mj-ea"/>
                <a:cs typeface="+mj-cs"/>
              </a:defRPr>
            </a:lvl1pPr>
          </a:lstStyle>
          <a:p>
            <a:r>
              <a:rPr lang="en-US" smtClean="0"/>
              <a:t>Click to edit Master title style</a:t>
            </a:r>
            <a:endParaRPr lang="en-US" dirty="0"/>
          </a:p>
        </p:txBody>
      </p:sp>
      <p:sp>
        <p:nvSpPr>
          <p:cNvPr id="10" name="Date Placeholder 29"/>
          <p:cNvSpPr>
            <a:spLocks noGrp="1"/>
          </p:cNvSpPr>
          <p:nvPr>
            <p:ph type="dt" sz="half" idx="10"/>
          </p:nvPr>
        </p:nvSpPr>
        <p:spPr/>
        <p:txBody>
          <a:bodyPr/>
          <a:lstStyle>
            <a:lvl1pPr>
              <a:defRPr/>
            </a:lvl1pPr>
          </a:lstStyle>
          <a:p>
            <a:pPr>
              <a:defRPr/>
            </a:pPr>
            <a:fld id="{E78BE0B3-22CE-48B5-912E-F9F9CFD17F1E}" type="datetime1">
              <a:rPr lang="en-US"/>
              <a:pPr>
                <a:defRPr/>
              </a:pPr>
              <a:t>11/28/2018</a:t>
            </a:fld>
            <a:endParaRPr lang="en-US"/>
          </a:p>
        </p:txBody>
      </p:sp>
      <p:sp>
        <p:nvSpPr>
          <p:cNvPr id="11" name="Footer Placeholder 18"/>
          <p:cNvSpPr>
            <a:spLocks noGrp="1"/>
          </p:cNvSpPr>
          <p:nvPr>
            <p:ph type="ftr" sz="quarter" idx="11"/>
          </p:nvPr>
        </p:nvSpPr>
        <p:spPr/>
        <p:txBody>
          <a:bodyPr/>
          <a:lstStyle>
            <a:lvl1pPr>
              <a:defRPr/>
            </a:lvl1pPr>
          </a:lstStyle>
          <a:p>
            <a:pPr>
              <a:defRPr/>
            </a:pPr>
            <a:endParaRPr lang="en-US"/>
          </a:p>
        </p:txBody>
      </p:sp>
      <p:sp>
        <p:nvSpPr>
          <p:cNvPr id="12" name="Slide Number Placeholder 26"/>
          <p:cNvSpPr>
            <a:spLocks noGrp="1"/>
          </p:cNvSpPr>
          <p:nvPr>
            <p:ph type="sldNum" sz="quarter" idx="12"/>
          </p:nvPr>
        </p:nvSpPr>
        <p:spPr/>
        <p:txBody>
          <a:bodyPr/>
          <a:lstStyle>
            <a:lvl1pPr>
              <a:defRPr/>
            </a:lvl1pPr>
          </a:lstStyle>
          <a:p>
            <a:pPr>
              <a:defRPr/>
            </a:pPr>
            <a:fld id="{E10861CA-9126-4FAE-8FDF-7662111B215D}" type="slidenum">
              <a:rPr lang="en-US"/>
              <a:pPr>
                <a:defRPr/>
              </a:pPr>
              <a:t>‹#›</a:t>
            </a:fld>
            <a:endParaRPr lang="en-US"/>
          </a:p>
        </p:txBody>
      </p:sp>
    </p:spTree>
    <p:extLst>
      <p:ext uri="{BB962C8B-B14F-4D97-AF65-F5344CB8AC3E}">
        <p14:creationId xmlns:p14="http://schemas.microsoft.com/office/powerpoint/2010/main" val="3200709439"/>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B130A797-963F-4494-A99C-25EDAC8EC173}" type="datetime1">
              <a:rPr lang="en-US"/>
              <a:pPr>
                <a:defRPr/>
              </a:pPr>
              <a:t>11/28/2018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2B1D11-2D4F-41D5-A956-3D365843DCC7}" type="slidenum">
              <a:rPr lang="en-US"/>
              <a:pPr>
                <a:defRPr/>
              </a:pPr>
              <a:t>‹#›</a:t>
            </a:fld>
            <a:endParaRPr lang="en-US"/>
          </a:p>
        </p:txBody>
      </p:sp>
    </p:spTree>
    <p:extLst>
      <p:ext uri="{BB962C8B-B14F-4D97-AF65-F5344CB8AC3E}">
        <p14:creationId xmlns:p14="http://schemas.microsoft.com/office/powerpoint/2010/main" val="75155390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914402"/>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6629400" y="914402"/>
            <a:ext cx="2057400" cy="5211763"/>
          </a:xfrm>
        </p:spPr>
        <p:txBody>
          <a:bodyPr vert="eaVert"/>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58C9B38D-9C0C-44AA-A6C1-E2D54A67FBEB}" type="datetime1">
              <a:rPr lang="en-US"/>
              <a:pPr>
                <a:defRPr/>
              </a:pPr>
              <a:t>11/28/2018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D7058D-A90C-4EAE-A43B-0ED9AD0E40DD}" type="slidenum">
              <a:rPr lang="en-US"/>
              <a:pPr>
                <a:defRPr/>
              </a:pPr>
              <a:t>‹#›</a:t>
            </a:fld>
            <a:endParaRPr lang="en-US"/>
          </a:p>
        </p:txBody>
      </p:sp>
    </p:spTree>
    <p:extLst>
      <p:ext uri="{BB962C8B-B14F-4D97-AF65-F5344CB8AC3E}">
        <p14:creationId xmlns:p14="http://schemas.microsoft.com/office/powerpoint/2010/main" val="1641009947"/>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lank low graphic">
    <p:spTree>
      <p:nvGrpSpPr>
        <p:cNvPr id="1" name=""/>
        <p:cNvGrpSpPr/>
        <p:nvPr/>
      </p:nvGrpSpPr>
      <p:grpSpPr>
        <a:xfrm>
          <a:off x="0" y="0"/>
          <a:ext cx="0" cy="0"/>
          <a:chOff x="0" y="0"/>
          <a:chExt cx="0" cy="0"/>
        </a:xfrm>
      </p:grpSpPr>
      <p:sp>
        <p:nvSpPr>
          <p:cNvPr id="6" name="Freeform 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 name="Freeform 6"/>
          <p:cNvSpPr>
            <a:spLocks/>
          </p:cNvSpPr>
          <p:nvPr/>
        </p:nvSpPr>
        <p:spPr bwMode="auto">
          <a:xfrm flipV="1">
            <a:off x="4381500" y="621982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188"/>
              </a:spcBef>
              <a:buFontTx/>
              <a:buNone/>
              <a:defRPr sz="975"/>
            </a:lvl1pPr>
            <a:lvl2pPr>
              <a:defRPr sz="900"/>
            </a:lvl2pPr>
            <a:lvl3pPr>
              <a:defRPr sz="750"/>
            </a:lvl3pPr>
            <a:lvl4pPr>
              <a:defRPr sz="675"/>
            </a:lvl4pPr>
            <a:lvl5pPr>
              <a:defRPr sz="675"/>
            </a:lvl5pPr>
          </a:lstStyle>
          <a:p>
            <a:pPr lvl="0"/>
            <a:r>
              <a:rPr lang="en-US" smtClean="0"/>
              <a:t>Click to edit Master text styles</a:t>
            </a:r>
          </a:p>
        </p:txBody>
      </p:sp>
      <p:sp>
        <p:nvSpPr>
          <p:cNvPr id="2" name="Title 1"/>
          <p:cNvSpPr>
            <a:spLocks noGrp="1"/>
          </p:cNvSpPr>
          <p:nvPr>
            <p:ph type="title"/>
          </p:nvPr>
        </p:nvSpPr>
        <p:spPr>
          <a:xfrm>
            <a:off x="609600" y="1176998"/>
            <a:ext cx="2212848" cy="1582621"/>
          </a:xfrm>
        </p:spPr>
        <p:txBody>
          <a:bodyPr lIns="45720" rIns="45720" bIns="45720"/>
          <a:lstStyle>
            <a:lvl1pPr algn="l">
              <a:buNone/>
              <a:defRPr sz="1500" b="1">
                <a:solidFill>
                  <a:schemeClr val="tx2"/>
                </a:solidFill>
              </a:defRPr>
            </a:lvl1pPr>
          </a:lstStyle>
          <a:p>
            <a:r>
              <a:rPr lang="en-US" smtClean="0"/>
              <a:t>Click to edit Master title style</a:t>
            </a:r>
            <a:endParaRPr lang="en-US"/>
          </a:p>
        </p:txBody>
      </p:sp>
      <p:sp>
        <p:nvSpPr>
          <p:cNvPr id="8" name="Date Placeholder 4"/>
          <p:cNvSpPr>
            <a:spLocks noGrp="1"/>
          </p:cNvSpPr>
          <p:nvPr>
            <p:ph type="dt" sz="half" idx="10"/>
          </p:nvPr>
        </p:nvSpPr>
        <p:spPr/>
        <p:txBody>
          <a:bodyPr/>
          <a:lstStyle>
            <a:lvl1pPr>
              <a:defRPr/>
            </a:lvl1pPr>
          </a:lstStyle>
          <a:p>
            <a:pPr>
              <a:defRPr/>
            </a:pPr>
            <a:fld id="{6FD3DA4B-A8F8-4AD7-9EA3-A4457540018B}" type="datetime1">
              <a:rPr lang="en-US" smtClean="0"/>
              <a:pPr>
                <a:defRPr/>
              </a:pPr>
              <a:t>11/28/2018</a:t>
            </a:fld>
            <a:endParaRPr lang="en-US" dirty="0"/>
          </a:p>
        </p:txBody>
      </p:sp>
      <p:sp>
        <p:nvSpPr>
          <p:cNvPr id="10" name="Slide Number Placeholder 6"/>
          <p:cNvSpPr>
            <a:spLocks noGrp="1"/>
          </p:cNvSpPr>
          <p:nvPr>
            <p:ph type="sldNum" sz="quarter" idx="12"/>
          </p:nvPr>
        </p:nvSpPr>
        <p:spPr>
          <a:xfrm>
            <a:off x="8077200" y="6356351"/>
            <a:ext cx="609600" cy="365125"/>
          </a:xfrm>
        </p:spPr>
        <p:txBody>
          <a:bodyPr/>
          <a:lstStyle>
            <a:lvl1pPr>
              <a:defRPr/>
            </a:lvl1pPr>
          </a:lstStyle>
          <a:p>
            <a:pPr>
              <a:defRPr/>
            </a:pPr>
            <a:fld id="{2CE7F84F-F000-4774-B112-4B96A1989D63}" type="slidenum">
              <a:rPr lang="en-US"/>
              <a:pPr>
                <a:defRPr/>
              </a:pPr>
              <a:t>‹#›</a:t>
            </a:fld>
            <a:endParaRPr lang="en-US" dirty="0"/>
          </a:p>
        </p:txBody>
      </p:sp>
    </p:spTree>
    <p:extLst>
      <p:ext uri="{BB962C8B-B14F-4D97-AF65-F5344CB8AC3E}">
        <p14:creationId xmlns:p14="http://schemas.microsoft.com/office/powerpoint/2010/main" val="2094297417"/>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07BE9C8C-E035-47C9-BB4F-AC3E28F4A9F5}" type="datetime1">
              <a:rPr lang="en-US"/>
              <a:pPr>
                <a:defRPr/>
              </a:pPr>
              <a:t>11/28/2018</a:t>
            </a:fld>
            <a:endParaRPr lang="en-US"/>
          </a:p>
        </p:txBody>
      </p:sp>
      <p:sp>
        <p:nvSpPr>
          <p:cNvPr id="7" name="Slide Number Placeholder 5"/>
          <p:cNvSpPr>
            <a:spLocks noGrp="1"/>
          </p:cNvSpPr>
          <p:nvPr>
            <p:ph type="sldNum" sz="quarter" idx="12"/>
          </p:nvPr>
        </p:nvSpPr>
        <p:spPr/>
        <p:txBody>
          <a:bodyPr/>
          <a:lstStyle>
            <a:lvl1pPr>
              <a:defRPr/>
            </a:lvl1pPr>
          </a:lstStyle>
          <a:p>
            <a:pPr>
              <a:defRPr/>
            </a:pPr>
            <a:fld id="{650277AF-3776-4905-AA36-1542D1014FE8}" type="slidenum">
              <a:rPr lang="en-US"/>
              <a:pPr>
                <a:defRPr/>
              </a:pPr>
              <a:t>‹#›</a:t>
            </a:fld>
            <a:endParaRPr lang="en-US"/>
          </a:p>
        </p:txBody>
      </p:sp>
    </p:spTree>
    <p:extLst>
      <p:ext uri="{BB962C8B-B14F-4D97-AF65-F5344CB8AC3E}">
        <p14:creationId xmlns:p14="http://schemas.microsoft.com/office/powerpoint/2010/main" val="3115853729"/>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0352" y="2704664"/>
            <a:ext cx="7772400" cy="1509712"/>
          </a:xfrm>
        </p:spPr>
        <p:txBody>
          <a:bodyPr lIns="45720" rIns="45720"/>
          <a:lstStyle>
            <a:lvl1pPr marL="0" indent="0">
              <a:buNone/>
              <a:defRPr sz="165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4200" b="1" cap="none" baseline="0" dirty="0">
                <a:ln w="635">
                  <a:noFill/>
                </a:ln>
                <a:solidFill>
                  <a:schemeClr val="tx2"/>
                </a:solidFill>
                <a:effectLst/>
                <a:latin typeface="+mj-lt"/>
                <a:ea typeface="+mj-ea"/>
                <a:cs typeface="+mj-cs"/>
              </a:defRPr>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6BE5611C-263C-4CDA-855A-025802166654}" type="datetime1">
              <a:rPr lang="en-US"/>
              <a:pPr>
                <a:defRPr/>
              </a:pPr>
              <a:t>11/28/2018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D7E8CC-A84B-4197-9C87-7DADCA829407}" type="slidenum">
              <a:rPr lang="en-US"/>
              <a:pPr>
                <a:defRPr/>
              </a:pPr>
              <a:t>‹#›</a:t>
            </a:fld>
            <a:endParaRPr lang="en-US"/>
          </a:p>
        </p:txBody>
      </p:sp>
    </p:spTree>
    <p:extLst>
      <p:ext uri="{BB962C8B-B14F-4D97-AF65-F5344CB8AC3E}">
        <p14:creationId xmlns:p14="http://schemas.microsoft.com/office/powerpoint/2010/main" val="259239385"/>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920085"/>
            <a:ext cx="4038600" cy="4434840"/>
          </a:xfrm>
        </p:spPr>
        <p:txBody>
          <a:bodyPr/>
          <a:lstStyle>
            <a:lvl1pPr>
              <a:defRPr sz="1950"/>
            </a:lvl1pPr>
            <a:lvl2pPr>
              <a:defRPr sz="1800"/>
            </a:lvl2pPr>
            <a:lvl3pPr>
              <a:defRPr sz="1500"/>
            </a:lvl3pPr>
            <a:lvl4pPr>
              <a:defRPr sz="1350"/>
            </a:lvl4pPr>
            <a:lvl5pPr>
              <a:defRPr sz="13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2"/>
          <p:cNvSpPr>
            <a:spLocks noGrp="1"/>
          </p:cNvSpPr>
          <p:nvPr>
            <p:ph sz="half" idx="1"/>
          </p:nvPr>
        </p:nvSpPr>
        <p:spPr>
          <a:xfrm>
            <a:off x="457200" y="1920085"/>
            <a:ext cx="4038600" cy="4434840"/>
          </a:xfrm>
        </p:spPr>
        <p:txBody>
          <a:bodyPr/>
          <a:lstStyle>
            <a:lvl1pPr>
              <a:defRPr sz="1950"/>
            </a:lvl1pPr>
            <a:lvl2pPr>
              <a:defRPr sz="1800"/>
            </a:lvl2pPr>
            <a:lvl3pPr>
              <a:defRPr sz="1500"/>
            </a:lvl3pPr>
            <a:lvl4pPr>
              <a:defRPr sz="1350"/>
            </a:lvl4pPr>
            <a:lvl5pPr>
              <a:defRPr sz="13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fld id="{D8A9836E-94E9-49BB-AFB0-B12B1C881DA9}" type="datetime1">
              <a:rPr lang="en-US"/>
              <a:pPr>
                <a:defRPr/>
              </a:pPr>
              <a:t>11/28/2018</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BAD3998-3354-4D22-A2F4-F508218E22AB}" type="slidenum">
              <a:rPr lang="en-US"/>
              <a:pPr>
                <a:defRPr/>
              </a:pPr>
              <a:t>‹#›</a:t>
            </a:fld>
            <a:endParaRPr lang="en-US"/>
          </a:p>
        </p:txBody>
      </p:sp>
    </p:spTree>
    <p:extLst>
      <p:ext uri="{BB962C8B-B14F-4D97-AF65-F5344CB8AC3E}">
        <p14:creationId xmlns:p14="http://schemas.microsoft.com/office/powerpoint/2010/main" val="850583739"/>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6" y="2514600"/>
            <a:ext cx="4041775" cy="3845720"/>
          </a:xfrm>
        </p:spPr>
        <p:txBody>
          <a:bodyPr tIns="0"/>
          <a:lstStyle>
            <a:lvl1pPr>
              <a:defRPr sz="1650"/>
            </a:lvl1pPr>
            <a:lvl2pPr>
              <a:defRPr sz="1500"/>
            </a:lvl2pPr>
            <a:lvl3pPr>
              <a:defRPr sz="135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1800" b="1" cap="none" baseline="0">
                <a:solidFill>
                  <a:schemeClr val="tx1"/>
                </a:solidFill>
                <a:effectLst/>
              </a:defRPr>
            </a:lvl1pPr>
            <a:lvl2pPr>
              <a:buNone/>
              <a:defRPr sz="1500" b="1"/>
            </a:lvl2pPr>
            <a:lvl3pPr>
              <a:buNone/>
              <a:defRPr sz="1350" b="1"/>
            </a:lvl3pPr>
            <a:lvl4pPr>
              <a:buNone/>
              <a:defRPr sz="1200" b="1"/>
            </a:lvl4pPr>
            <a:lvl5pPr>
              <a:buNone/>
              <a:defRPr sz="12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1650"/>
            </a:lvl1pPr>
            <a:lvl2pPr>
              <a:defRPr sz="1500"/>
            </a:lvl2pPr>
            <a:lvl3pPr>
              <a:defRPr sz="135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1800" b="1" cap="none" baseline="0">
                <a:solidFill>
                  <a:schemeClr val="tx1"/>
                </a:solidFill>
                <a:effectLst/>
              </a:defRPr>
            </a:lvl1pPr>
            <a:lvl2pPr>
              <a:buNone/>
              <a:defRPr sz="1500" b="1"/>
            </a:lvl2pPr>
            <a:lvl3pPr>
              <a:buNone/>
              <a:defRPr sz="1350" b="1"/>
            </a:lvl3pPr>
            <a:lvl4pPr>
              <a:buNone/>
              <a:defRPr sz="1200" b="1"/>
            </a:lvl4pPr>
            <a:lvl5pPr>
              <a:buNone/>
              <a:defRPr sz="1200" b="1"/>
            </a:lvl5pPr>
          </a:lstStyle>
          <a:p>
            <a:pPr lvl="0"/>
            <a:r>
              <a:rPr lang="en-US" smtClean="0"/>
              <a:t>Click to edit Master text styles</a:t>
            </a:r>
          </a:p>
        </p:txBody>
      </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7" name="Date Placeholder 6"/>
          <p:cNvSpPr>
            <a:spLocks noGrp="1"/>
          </p:cNvSpPr>
          <p:nvPr>
            <p:ph type="dt" sz="half" idx="10"/>
          </p:nvPr>
        </p:nvSpPr>
        <p:spPr/>
        <p:txBody>
          <a:bodyPr/>
          <a:lstStyle>
            <a:lvl1pPr>
              <a:defRPr/>
            </a:lvl1pPr>
          </a:lstStyle>
          <a:p>
            <a:pPr>
              <a:defRPr/>
            </a:pPr>
            <a:fld id="{1E72007B-A404-4E70-855B-683686328499}" type="datetime1">
              <a:rPr lang="en-US"/>
              <a:pPr>
                <a:defRPr/>
              </a:pPr>
              <a:t>11/28/2018</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1F7DFD01-AAAA-4814-84FD-90308BD187AA}" type="slidenum">
              <a:rPr lang="en-US"/>
              <a:pPr>
                <a:defRPr/>
              </a:pPr>
              <a:t>‹#›</a:t>
            </a:fld>
            <a:endParaRPr lang="en-US"/>
          </a:p>
        </p:txBody>
      </p:sp>
    </p:spTree>
    <p:extLst>
      <p:ext uri="{BB962C8B-B14F-4D97-AF65-F5344CB8AC3E}">
        <p14:creationId xmlns:p14="http://schemas.microsoft.com/office/powerpoint/2010/main" val="367732535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r>
              <a:rPr lang="en-US" smtClean="0"/>
              <a:t>Click to edit Master title style</a:t>
            </a:r>
            <a:endParaRPr lang="en-US"/>
          </a:p>
        </p:txBody>
      </p:sp>
    </p:spTree>
    <p:extLst>
      <p:ext uri="{BB962C8B-B14F-4D97-AF65-F5344CB8AC3E}">
        <p14:creationId xmlns:p14="http://schemas.microsoft.com/office/powerpoint/2010/main" val="333066145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C1FC1DE-F725-441A-A76D-5563B5763582}" type="datetime1">
              <a:rPr lang="en-US"/>
              <a:pPr>
                <a:defRPr/>
              </a:pPr>
              <a:t>11/28/2018</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DFA5F10C-7E1F-4855-81E4-05F86256C1E4}" type="slidenum">
              <a:rPr lang="en-US"/>
              <a:pPr>
                <a:defRPr/>
              </a:pPr>
              <a:t>‹#›</a:t>
            </a:fld>
            <a:endParaRPr lang="en-US"/>
          </a:p>
        </p:txBody>
      </p:sp>
    </p:spTree>
    <p:extLst>
      <p:ext uri="{BB962C8B-B14F-4D97-AF65-F5344CB8AC3E}">
        <p14:creationId xmlns:p14="http://schemas.microsoft.com/office/powerpoint/2010/main" val="72300270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3575050" y="1676400"/>
            <a:ext cx="5111750" cy="4572000"/>
          </a:xfrm>
        </p:spPr>
        <p:txBody>
          <a:bodyPr tIns="0"/>
          <a:lstStyle>
            <a:lvl1pPr>
              <a:defRPr sz="2100"/>
            </a:lvl1pPr>
            <a:lvl2pPr>
              <a:defRPr sz="1950"/>
            </a:lvl2pPr>
            <a:lvl3pPr>
              <a:defRPr sz="1800"/>
            </a:lvl3pPr>
            <a:lvl4pPr>
              <a:defRPr sz="1500"/>
            </a:lvl4pPr>
            <a:lvl5pPr>
              <a:defRPr sz="13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050"/>
            </a:lvl1pPr>
            <a:lvl2pPr indent="0" algn="l">
              <a:buNone/>
              <a:defRPr sz="900"/>
            </a:lvl2pPr>
            <a:lvl3pPr indent="0" algn="l">
              <a:buNone/>
              <a:defRPr sz="750"/>
            </a:lvl3pPr>
            <a:lvl4pPr indent="0" algn="l">
              <a:buNone/>
              <a:defRPr sz="675"/>
            </a:lvl4pPr>
            <a:lvl5pPr indent="0" algn="l">
              <a:buNone/>
              <a:defRPr sz="675"/>
            </a:lvl5pPr>
          </a:lstStyle>
          <a:p>
            <a:pPr lvl="0"/>
            <a:r>
              <a:rPr lang="en-US" smtClean="0"/>
              <a:t>Click to edit Master text styles</a:t>
            </a:r>
          </a:p>
        </p:txBody>
      </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195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fld id="{54606476-ACBF-4380-B771-3D89821ABECC}" type="datetime1">
              <a:rPr lang="en-US"/>
              <a:pPr>
                <a:defRPr/>
              </a:pPr>
              <a:t>11/28/2018</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CEDED36-8A98-4B04-8579-5EF991F62BD0}" type="slidenum">
              <a:rPr lang="en-US"/>
              <a:pPr>
                <a:defRPr/>
              </a:pPr>
              <a:t>‹#›</a:t>
            </a:fld>
            <a:endParaRPr lang="en-US"/>
          </a:p>
        </p:txBody>
      </p:sp>
    </p:spTree>
    <p:extLst>
      <p:ext uri="{BB962C8B-B14F-4D97-AF65-F5344CB8AC3E}">
        <p14:creationId xmlns:p14="http://schemas.microsoft.com/office/powerpoint/2010/main" val="323338673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24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188"/>
              </a:spcBef>
              <a:buFontTx/>
              <a:buNone/>
              <a:defRPr sz="975"/>
            </a:lvl1pPr>
            <a:lvl2pPr>
              <a:defRPr sz="900"/>
            </a:lvl2pPr>
            <a:lvl3pPr>
              <a:defRPr sz="750"/>
            </a:lvl3pPr>
            <a:lvl4pPr>
              <a:defRPr sz="675"/>
            </a:lvl4pPr>
            <a:lvl5pPr>
              <a:defRPr sz="675"/>
            </a:lvl5pPr>
          </a:lstStyle>
          <a:p>
            <a:pPr lvl="0"/>
            <a:r>
              <a:rPr lang="en-US" smtClean="0"/>
              <a:t>Click to edit Master text styles</a:t>
            </a:r>
          </a:p>
        </p:txBody>
      </p:sp>
      <p:sp>
        <p:nvSpPr>
          <p:cNvPr id="2" name="Title 1"/>
          <p:cNvSpPr>
            <a:spLocks noGrp="1"/>
          </p:cNvSpPr>
          <p:nvPr>
            <p:ph type="title"/>
          </p:nvPr>
        </p:nvSpPr>
        <p:spPr>
          <a:xfrm>
            <a:off x="609600" y="1176998"/>
            <a:ext cx="2212848" cy="1582621"/>
          </a:xfrm>
        </p:spPr>
        <p:txBody>
          <a:bodyPr lIns="45720" rIns="45720" bIns="45720"/>
          <a:lstStyle>
            <a:lvl1pPr algn="l">
              <a:buNone/>
              <a:defRPr sz="1500" b="1">
                <a:solidFill>
                  <a:schemeClr val="tx2"/>
                </a:solidFill>
              </a:defRPr>
            </a:lvl1pPr>
          </a:lstStyle>
          <a:p>
            <a:r>
              <a:rPr lang="en-US" smtClean="0"/>
              <a:t>Click to edit Master title style</a:t>
            </a:r>
            <a:endParaRPr lang="en-US"/>
          </a:p>
        </p:txBody>
      </p:sp>
      <p:sp>
        <p:nvSpPr>
          <p:cNvPr id="9" name="Date Placeholder 4"/>
          <p:cNvSpPr>
            <a:spLocks noGrp="1"/>
          </p:cNvSpPr>
          <p:nvPr>
            <p:ph type="dt" sz="half" idx="10"/>
          </p:nvPr>
        </p:nvSpPr>
        <p:spPr/>
        <p:txBody>
          <a:bodyPr/>
          <a:lstStyle>
            <a:lvl1pPr>
              <a:defRPr/>
            </a:lvl1pPr>
          </a:lstStyle>
          <a:p>
            <a:pPr>
              <a:defRPr/>
            </a:pPr>
            <a:fld id="{A2738F09-D31F-480F-97E8-3A2371DF1327}" type="datetime1">
              <a:rPr lang="en-US"/>
              <a:pPr>
                <a:defRPr/>
              </a:pPr>
              <a:t>11/28/2018</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39AEFC43-E689-410B-95D1-A885FA21B67A}" type="slidenum">
              <a:rPr lang="en-US"/>
              <a:pPr>
                <a:defRPr/>
              </a:pPr>
              <a:t>‹#›</a:t>
            </a:fld>
            <a:endParaRPr lang="en-US"/>
          </a:p>
        </p:txBody>
      </p:sp>
    </p:spTree>
    <p:extLst>
      <p:ext uri="{BB962C8B-B14F-4D97-AF65-F5344CB8AC3E}">
        <p14:creationId xmlns:p14="http://schemas.microsoft.com/office/powerpoint/2010/main" val="117550037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grpSp>
        <p:nvGrpSpPr>
          <p:cNvPr id="1026" name="Group 24"/>
          <p:cNvGrpSpPr>
            <a:grpSpLocks/>
          </p:cNvGrpSpPr>
          <p:nvPr/>
        </p:nvGrpSpPr>
        <p:grpSpPr bwMode="auto">
          <a:xfrm>
            <a:off x="-22225" y="-7938"/>
            <a:ext cx="9180513" cy="6880226"/>
            <a:chOff x="0" y="-21658"/>
            <a:chExt cx="12240731" cy="6879658"/>
          </a:xfrm>
        </p:grpSpPr>
        <p:sp>
          <p:nvSpPr>
            <p:cNvPr id="26" name="Rectangle 25"/>
            <p:cNvSpPr/>
            <p:nvPr/>
          </p:nvSpPr>
          <p:spPr>
            <a:xfrm>
              <a:off x="31751" y="566"/>
              <a:ext cx="12187813" cy="6857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nvGrpSpPr>
            <p:cNvPr id="1033" name="Group 26"/>
            <p:cNvGrpSpPr>
              <a:grpSpLocks/>
            </p:cNvGrpSpPr>
            <p:nvPr/>
          </p:nvGrpSpPr>
          <p:grpSpPr bwMode="auto">
            <a:xfrm>
              <a:off x="0" y="-21658"/>
              <a:ext cx="12240731" cy="1041400"/>
              <a:chOff x="-25356" y="-7144"/>
              <a:chExt cx="12240731" cy="1041400"/>
            </a:xfrm>
          </p:grpSpPr>
          <p:sp>
            <p:nvSpPr>
              <p:cNvPr id="28" name="Freeform 27"/>
              <p:cNvSpPr>
                <a:spLocks/>
              </p:cNvSpPr>
              <p:nvPr/>
            </p:nvSpPr>
            <p:spPr bwMode="auto">
              <a:xfrm>
                <a:off x="-12656" y="-7144"/>
                <a:ext cx="12217447" cy="1041315"/>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350">
                  <a:latin typeface="+mn-lt"/>
                </a:endParaRPr>
              </a:p>
            </p:txBody>
          </p:sp>
          <p:sp>
            <p:nvSpPr>
              <p:cNvPr id="29" name="Freeform 28"/>
              <p:cNvSpPr>
                <a:spLocks/>
              </p:cNvSpPr>
              <p:nvPr/>
            </p:nvSpPr>
            <p:spPr bwMode="auto">
              <a:xfrm>
                <a:off x="5842067" y="-7144"/>
                <a:ext cx="6350024" cy="63812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350">
                  <a:latin typeface="+mn-lt"/>
                </a:endParaRPr>
              </a:p>
            </p:txBody>
          </p:sp>
          <p:grpSp>
            <p:nvGrpSpPr>
              <p:cNvPr id="1036" name="Group 30"/>
              <p:cNvGrpSpPr>
                <a:grpSpLocks/>
              </p:cNvGrpSpPr>
              <p:nvPr/>
            </p:nvGrpSpPr>
            <p:grpSpPr bwMode="auto">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350">
                    <a:latin typeface="+mn-lt"/>
                  </a:endParaRPr>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350">
                    <a:latin typeface="+mn-lt"/>
                  </a:endParaRPr>
                </a:p>
              </p:txBody>
            </p:sp>
          </p:grpSp>
        </p:grpSp>
      </p:gr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900">
                <a:solidFill>
                  <a:schemeClr val="tx1"/>
                </a:solidFill>
                <a:latin typeface="+mn-lt"/>
              </a:defRPr>
            </a:lvl1pPr>
          </a:lstStyle>
          <a:p>
            <a:pPr>
              <a:defRPr/>
            </a:pPr>
            <a:fld id="{AE0DDDFD-B527-4AE2-8992-EF926B9712A3}" type="datetime1">
              <a:rPr lang="en-US"/>
              <a:pPr>
                <a:defRPr/>
              </a:pPr>
              <a:t>11/28/2018</a:t>
            </a:fld>
            <a:endParaRPr lang="en-US"/>
          </a:p>
        </p:txBody>
      </p:sp>
      <p:sp>
        <p:nvSpPr>
          <p:cNvPr id="22" name="Footer Placeholder 21"/>
          <p:cNvSpPr>
            <a:spLocks noGrp="1"/>
          </p:cNvSpPr>
          <p:nvPr>
            <p:ph type="ftr" sz="quarter" idx="3"/>
          </p:nvPr>
        </p:nvSpPr>
        <p:spPr>
          <a:xfrm>
            <a:off x="2667000" y="6356350"/>
            <a:ext cx="3505200" cy="365125"/>
          </a:xfrm>
          <a:prstGeom prst="rect">
            <a:avLst/>
          </a:prstGeom>
        </p:spPr>
        <p:txBody>
          <a:bodyPr vert="horz" lIns="0" tIns="0" rIns="0" bIns="0" anchor="b"/>
          <a:lstStyle>
            <a:lvl1pPr algn="l" eaLnBrk="1" fontAlgn="auto" latinLnBrk="0" hangingPunct="1">
              <a:spcBef>
                <a:spcPts val="0"/>
              </a:spcBef>
              <a:spcAft>
                <a:spcPts val="0"/>
              </a:spcAft>
              <a:defRPr kumimoji="0" sz="900">
                <a:solidFill>
                  <a:schemeClr val="tx1"/>
                </a:solidFill>
                <a:latin typeface="+mn-lt"/>
              </a:defRPr>
            </a:lvl1pPr>
          </a:lstStyle>
          <a:p>
            <a:pPr>
              <a:defRPr/>
            </a:pPr>
            <a:r>
              <a:rPr lang="en-US"/>
              <a:t>Introduction and NAF Financial Management Protocols ~ Session 1</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900">
                <a:solidFill>
                  <a:schemeClr val="tx1"/>
                </a:solidFill>
                <a:latin typeface="+mn-lt"/>
              </a:defRPr>
            </a:lvl1pPr>
          </a:lstStyle>
          <a:p>
            <a:pPr>
              <a:defRPr/>
            </a:pPr>
            <a:fld id="{ED42DC99-0007-4C73-9992-372D0ED59710}" type="slidenum">
              <a:rPr lang="en-US"/>
              <a:pPr>
                <a:defRPr/>
              </a:pPr>
              <a:t>‹#›</a:t>
            </a:fld>
            <a:endParaRPr lang="en-US"/>
          </a:p>
        </p:txBody>
      </p:sp>
      <p:sp>
        <p:nvSpPr>
          <p:cNvPr id="1030"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transition spd="med">
    <p:fade/>
  </p:transition>
  <p:timing>
    <p:tnLst>
      <p:par>
        <p:cTn id="1" dur="indefinite" restart="never" nodeType="tmRoot"/>
      </p:par>
    </p:tnLst>
  </p:timing>
  <p:hf sldNum="0" hdr="0" ftr="0" dt="0"/>
  <p:txStyles>
    <p:titleStyle>
      <a:lvl1pPr algn="l" rtl="0" eaLnBrk="0" fontAlgn="base" hangingPunct="0">
        <a:spcBef>
          <a:spcPct val="0"/>
        </a:spcBef>
        <a:spcAft>
          <a:spcPct val="0"/>
        </a:spcAft>
        <a:defRPr sz="3700" kern="1200">
          <a:solidFill>
            <a:schemeClr val="tx2"/>
          </a:solidFill>
          <a:latin typeface="+mj-lt"/>
          <a:ea typeface="+mj-ea"/>
          <a:cs typeface="+mj-cs"/>
        </a:defRPr>
      </a:lvl1pPr>
      <a:lvl2pPr algn="l" rtl="0" eaLnBrk="0" fontAlgn="base" hangingPunct="0">
        <a:spcBef>
          <a:spcPct val="0"/>
        </a:spcBef>
        <a:spcAft>
          <a:spcPct val="0"/>
        </a:spcAft>
        <a:defRPr sz="3700">
          <a:solidFill>
            <a:schemeClr val="tx2"/>
          </a:solidFill>
          <a:latin typeface="Century Gothic" panose="020B0502020202020204" pitchFamily="34" charset="0"/>
        </a:defRPr>
      </a:lvl2pPr>
      <a:lvl3pPr algn="l" rtl="0" eaLnBrk="0" fontAlgn="base" hangingPunct="0">
        <a:spcBef>
          <a:spcPct val="0"/>
        </a:spcBef>
        <a:spcAft>
          <a:spcPct val="0"/>
        </a:spcAft>
        <a:defRPr sz="3700">
          <a:solidFill>
            <a:schemeClr val="tx2"/>
          </a:solidFill>
          <a:latin typeface="Century Gothic" panose="020B0502020202020204" pitchFamily="34" charset="0"/>
        </a:defRPr>
      </a:lvl3pPr>
      <a:lvl4pPr algn="l" rtl="0" eaLnBrk="0" fontAlgn="base" hangingPunct="0">
        <a:spcBef>
          <a:spcPct val="0"/>
        </a:spcBef>
        <a:spcAft>
          <a:spcPct val="0"/>
        </a:spcAft>
        <a:defRPr sz="3700">
          <a:solidFill>
            <a:schemeClr val="tx2"/>
          </a:solidFill>
          <a:latin typeface="Century Gothic" panose="020B0502020202020204" pitchFamily="34" charset="0"/>
        </a:defRPr>
      </a:lvl4pPr>
      <a:lvl5pPr algn="l" rtl="0" eaLnBrk="0" fontAlgn="base" hangingPunct="0">
        <a:spcBef>
          <a:spcPct val="0"/>
        </a:spcBef>
        <a:spcAft>
          <a:spcPct val="0"/>
        </a:spcAft>
        <a:defRPr sz="3700">
          <a:solidFill>
            <a:schemeClr val="tx2"/>
          </a:solidFill>
          <a:latin typeface="Century Gothic" panose="020B0502020202020204" pitchFamily="34" charset="0"/>
        </a:defRPr>
      </a:lvl5pPr>
      <a:lvl6pPr marL="457200" algn="l" rtl="0" fontAlgn="base">
        <a:spcBef>
          <a:spcPct val="0"/>
        </a:spcBef>
        <a:spcAft>
          <a:spcPct val="0"/>
        </a:spcAft>
        <a:defRPr sz="3700">
          <a:solidFill>
            <a:schemeClr val="tx2"/>
          </a:solidFill>
          <a:latin typeface="Century Gothic" panose="020B0502020202020204" pitchFamily="34" charset="0"/>
        </a:defRPr>
      </a:lvl6pPr>
      <a:lvl7pPr marL="914400" algn="l" rtl="0" fontAlgn="base">
        <a:spcBef>
          <a:spcPct val="0"/>
        </a:spcBef>
        <a:spcAft>
          <a:spcPct val="0"/>
        </a:spcAft>
        <a:defRPr sz="3700">
          <a:solidFill>
            <a:schemeClr val="tx2"/>
          </a:solidFill>
          <a:latin typeface="Century Gothic" panose="020B0502020202020204" pitchFamily="34" charset="0"/>
        </a:defRPr>
      </a:lvl7pPr>
      <a:lvl8pPr marL="1371600" algn="l" rtl="0" fontAlgn="base">
        <a:spcBef>
          <a:spcPct val="0"/>
        </a:spcBef>
        <a:spcAft>
          <a:spcPct val="0"/>
        </a:spcAft>
        <a:defRPr sz="3700">
          <a:solidFill>
            <a:schemeClr val="tx2"/>
          </a:solidFill>
          <a:latin typeface="Century Gothic" panose="020B0502020202020204" pitchFamily="34" charset="0"/>
        </a:defRPr>
      </a:lvl8pPr>
      <a:lvl9pPr marL="1828800" algn="l" rtl="0" fontAlgn="base">
        <a:spcBef>
          <a:spcPct val="0"/>
        </a:spcBef>
        <a:spcAft>
          <a:spcPct val="0"/>
        </a:spcAft>
        <a:defRPr sz="3700">
          <a:solidFill>
            <a:schemeClr val="tx2"/>
          </a:solidFill>
          <a:latin typeface="Century Gothic" panose="020B0502020202020204" pitchFamily="34" charset="0"/>
        </a:defRPr>
      </a:lvl9pPr>
    </p:titleStyle>
    <p:bodyStyle>
      <a:lvl1pPr marL="204788" indent="-204788" algn="l" rtl="0" eaLnBrk="0" fontAlgn="base" hangingPunct="0">
        <a:spcBef>
          <a:spcPct val="20000"/>
        </a:spcBef>
        <a:spcAft>
          <a:spcPct val="0"/>
        </a:spcAft>
        <a:buClr>
          <a:srgbClr val="C0CF3A"/>
        </a:buClr>
        <a:buSzPct val="95000"/>
        <a:buFont typeface="Wingdings 2" panose="05020102010507070707" pitchFamily="18" charset="2"/>
        <a:buChar char=""/>
        <a:defRPr sz="1900" kern="1200">
          <a:solidFill>
            <a:schemeClr val="tx1"/>
          </a:solidFill>
          <a:latin typeface="+mn-lt"/>
          <a:ea typeface="+mn-ea"/>
          <a:cs typeface="+mn-cs"/>
        </a:defRPr>
      </a:lvl1pPr>
      <a:lvl2pPr marL="479425" indent="-184150" algn="l" rtl="0" eaLnBrk="0" fontAlgn="base" hangingPunct="0">
        <a:spcBef>
          <a:spcPct val="20000"/>
        </a:spcBef>
        <a:spcAft>
          <a:spcPct val="0"/>
        </a:spcAft>
        <a:buClr>
          <a:schemeClr val="accent1"/>
        </a:buClr>
        <a:buSzPct val="85000"/>
        <a:buFont typeface="Wingdings 2" panose="05020102010507070707" pitchFamily="18" charset="2"/>
        <a:buChar char=""/>
        <a:defRPr kern="1200">
          <a:solidFill>
            <a:schemeClr val="tx1"/>
          </a:solidFill>
          <a:latin typeface="+mn-lt"/>
          <a:ea typeface="+mn-ea"/>
          <a:cs typeface="+mn-cs"/>
        </a:defRPr>
      </a:lvl2pPr>
      <a:lvl3pPr marL="685800" indent="-184150" algn="l" rtl="0" eaLnBrk="0" fontAlgn="base" hangingPunct="0">
        <a:spcBef>
          <a:spcPct val="20000"/>
        </a:spcBef>
        <a:spcAft>
          <a:spcPct val="0"/>
        </a:spcAft>
        <a:buClr>
          <a:schemeClr val="accent2"/>
        </a:buClr>
        <a:buSzPct val="70000"/>
        <a:buFont typeface="Wingdings 2" panose="05020102010507070707" pitchFamily="18" charset="2"/>
        <a:buChar char=""/>
        <a:defRPr sz="1500" kern="1200">
          <a:solidFill>
            <a:schemeClr val="tx1"/>
          </a:solidFill>
          <a:latin typeface="+mn-lt"/>
          <a:ea typeface="+mn-ea"/>
          <a:cs typeface="+mn-cs"/>
        </a:defRPr>
      </a:lvl3pPr>
      <a:lvl4pPr marL="890588" indent="-157163" algn="l" rtl="0" eaLnBrk="0" fontAlgn="base" hangingPunct="0">
        <a:spcBef>
          <a:spcPct val="20000"/>
        </a:spcBef>
        <a:spcAft>
          <a:spcPct val="0"/>
        </a:spcAft>
        <a:buClr>
          <a:srgbClr val="C0CF3A"/>
        </a:buClr>
        <a:buSzPct val="65000"/>
        <a:buFont typeface="Wingdings 2" panose="05020102010507070707" pitchFamily="18" charset="2"/>
        <a:buChar char=""/>
        <a:defRPr sz="1500" kern="1200">
          <a:solidFill>
            <a:schemeClr val="tx1"/>
          </a:solidFill>
          <a:latin typeface="+mn-lt"/>
          <a:ea typeface="+mn-ea"/>
          <a:cs typeface="+mn-cs"/>
        </a:defRPr>
      </a:lvl4pPr>
      <a:lvl5pPr marL="1096963" indent="-157163" algn="l" rtl="0" eaLnBrk="0" fontAlgn="base" hangingPunct="0">
        <a:spcBef>
          <a:spcPct val="20000"/>
        </a:spcBef>
        <a:spcAft>
          <a:spcPct val="0"/>
        </a:spcAft>
        <a:buClr>
          <a:srgbClr val="029676"/>
        </a:buClr>
        <a:buSzPct val="65000"/>
        <a:buFont typeface="Wingdings 2" panose="05020102010507070707" pitchFamily="18" charset="2"/>
        <a:buChar char=""/>
        <a:defRPr sz="1500" kern="1200">
          <a:solidFill>
            <a:schemeClr val="tx1"/>
          </a:solidFill>
          <a:latin typeface="+mn-lt"/>
          <a:ea typeface="+mn-ea"/>
          <a:cs typeface="+mn-cs"/>
        </a:defRPr>
      </a:lvl5pPr>
      <a:lvl6pPr marL="1303020" indent="-157734"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660" indent="-137160"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1.xml"/><Relationship Id="rId1" Type="http://schemas.openxmlformats.org/officeDocument/2006/relationships/slideLayout" Target="../slideLayouts/slideLayout9.xml"/><Relationship Id="rId4" Type="http://schemas.openxmlformats.org/officeDocument/2006/relationships/image" Target="../media/image57.jpeg"/></Relationships>
</file>

<file path=ppt/slides/_rels/slide10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s://army.deps.mil/army/cmds/imcom_G9/G9/Divisions/Pages/NAFFM_Bdgt_Analysis.aspx"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3.xml"/><Relationship Id="rId1" Type="http://schemas.openxmlformats.org/officeDocument/2006/relationships/slideLayout" Target="../slideLayouts/slideLayout9.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97.xml"/><Relationship Id="rId1" Type="http://schemas.openxmlformats.org/officeDocument/2006/relationships/slideLayout" Target="../slideLayouts/slideLayout4.xml"/><Relationship Id="rId4" Type="http://schemas.openxmlformats.org/officeDocument/2006/relationships/image" Target="../media/image66.jpeg"/></Relationships>
</file>

<file path=ppt/slides/_rels/slide13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03.xml"/><Relationship Id="rId7" Type="http://schemas.openxmlformats.org/officeDocument/2006/relationships/image" Target="../media/image72.e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package" Target="../embeddings/Microsoft_Excel_Worksheet3.xlsx"/><Relationship Id="rId5" Type="http://schemas.openxmlformats.org/officeDocument/2006/relationships/image" Target="../media/image71.emf"/><Relationship Id="rId4" Type="http://schemas.openxmlformats.org/officeDocument/2006/relationships/package" Target="../embeddings/Microsoft_Excel_Worksheet2.xlsx"/></Relationships>
</file>

<file path=ppt/slides/_rels/slide14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1.jpeg"/><Relationship Id="rId5" Type="http://schemas.openxmlformats.org/officeDocument/2006/relationships/image" Target="../media/image9.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28.emf"/><Relationship Id="rId4" Type="http://schemas.openxmlformats.org/officeDocument/2006/relationships/package" Target="../embeddings/Microsoft_Excel_Worksheet1.xlsx"/></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7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4"/>
          <p:cNvSpPr>
            <a:spLocks noGrp="1"/>
          </p:cNvSpPr>
          <p:nvPr>
            <p:ph type="subTitle" idx="1"/>
          </p:nvPr>
        </p:nvSpPr>
        <p:spPr>
          <a:xfrm>
            <a:off x="533400" y="3228975"/>
            <a:ext cx="7854950" cy="1752600"/>
          </a:xfrm>
        </p:spPr>
        <p:txBody>
          <a:bodyPr/>
          <a:lstStyle/>
          <a:p>
            <a:pPr marR="0" eaLnBrk="1" hangingPunct="1"/>
            <a:r>
              <a:rPr lang="en-US" altLang="en-US" dirty="0" smtClean="0"/>
              <a:t>MG Robert M. Joyce School for Family and MWR</a:t>
            </a:r>
          </a:p>
          <a:p>
            <a:pPr marR="0" eaLnBrk="1" hangingPunct="1"/>
            <a:r>
              <a:rPr lang="en-US" altLang="en-US" dirty="0" smtClean="0"/>
              <a:t>IMCOM G 3/5/7 Training Division</a:t>
            </a:r>
            <a:br>
              <a:rPr lang="en-US" altLang="en-US" dirty="0" smtClean="0"/>
            </a:br>
            <a:endParaRPr lang="en-US" altLang="en-US" dirty="0" smtClean="0"/>
          </a:p>
        </p:txBody>
      </p:sp>
      <p:sp>
        <p:nvSpPr>
          <p:cNvPr id="4" name="Title 3"/>
          <p:cNvSpPr>
            <a:spLocks noGrp="1"/>
          </p:cNvSpPr>
          <p:nvPr>
            <p:ph type="ctrTitle"/>
          </p:nvPr>
        </p:nvSpPr>
        <p:spPr>
          <a:xfrm>
            <a:off x="1088796" y="1422858"/>
            <a:ext cx="7296252" cy="1834692"/>
          </a:xfrm>
          <a:extLst/>
        </p:spPr>
        <p:txBody>
          <a:bodyPr>
            <a:normAutofit/>
          </a:bodyPr>
          <a:lstStyle/>
          <a:p>
            <a:pPr eaLnBrk="1" fontAlgn="auto" hangingPunct="1">
              <a:spcAft>
                <a:spcPts val="0"/>
              </a:spcAft>
              <a:defRPr/>
            </a:pPr>
            <a:r>
              <a:rPr lang="en-US" dirty="0" smtClean="0"/>
              <a:t>NAF Financial Management for Program Managers</a:t>
            </a:r>
            <a:endParaRPr lang="en-US" dirty="0"/>
          </a:p>
        </p:txBody>
      </p:sp>
      <p:pic>
        <p:nvPicPr>
          <p:cNvPr id="1536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3288" y="4703763"/>
            <a:ext cx="1900237"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26183" y="1992573"/>
            <a:ext cx="7458865" cy="1824535"/>
          </a:xfrm>
          <a:extLst/>
        </p:spPr>
        <p:txBody>
          <a:bodyPr>
            <a:normAutofit/>
          </a:bodyPr>
          <a:lstStyle/>
          <a:p>
            <a:pPr eaLnBrk="1" fontAlgn="auto" hangingPunct="1">
              <a:spcAft>
                <a:spcPts val="0"/>
              </a:spcAft>
              <a:defRPr/>
            </a:pPr>
            <a:r>
              <a:rPr lang="en-US" dirty="0" smtClean="0"/>
              <a:t>Module 1</a:t>
            </a:r>
            <a:br>
              <a:rPr lang="en-US" dirty="0" smtClean="0"/>
            </a:br>
            <a:r>
              <a:rPr lang="en-US" sz="3200" dirty="0" smtClean="0"/>
              <a:t>Introduction to NAF Financial Management</a:t>
            </a:r>
            <a:endParaRPr lang="en-US" dirty="0"/>
          </a:p>
        </p:txBody>
      </p:sp>
    </p:spTree>
    <p:extLst>
      <p:ext uri="{BB962C8B-B14F-4D97-AF65-F5344CB8AC3E}">
        <p14:creationId xmlns:p14="http://schemas.microsoft.com/office/powerpoint/2010/main" val="1326591859"/>
      </p:ext>
    </p:extLst>
  </p:cSld>
  <p:clrMapOvr>
    <a:masterClrMapping/>
  </p:clrMapOvr>
  <p:transition spd="med">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04850"/>
            <a:ext cx="8229600" cy="1143000"/>
          </a:xfrm>
        </p:spPr>
        <p:txBody>
          <a:bodyPr>
            <a:normAutofit/>
          </a:bodyPr>
          <a:lstStyle/>
          <a:p>
            <a:pPr eaLnBrk="1" fontAlgn="auto" hangingPunct="1">
              <a:spcAft>
                <a:spcPts val="0"/>
              </a:spcAft>
              <a:defRPr/>
            </a:pPr>
            <a:r>
              <a:rPr lang="en-US" sz="3750" dirty="0" smtClean="0"/>
              <a:t>5 Steps to Preparing a NAF AOB</a:t>
            </a:r>
            <a:endParaRPr lang="en-US" sz="2325" dirty="0"/>
          </a:p>
        </p:txBody>
      </p:sp>
      <p:sp>
        <p:nvSpPr>
          <p:cNvPr id="7" name="Rectangle 6"/>
          <p:cNvSpPr/>
          <p:nvPr/>
        </p:nvSpPr>
        <p:spPr>
          <a:xfrm>
            <a:off x="4572000" y="2227263"/>
            <a:ext cx="4206875" cy="3411537"/>
          </a:xfrm>
          <a:prstGeom prst="rect">
            <a:avLst/>
          </a:prstGeom>
        </p:spPr>
        <p:txBody>
          <a:bodyPr>
            <a:spAutoFit/>
          </a:bodyPr>
          <a:lstStyle/>
          <a:p>
            <a:pPr marL="171450" indent="-171450" eaLnBrk="1" fontAlgn="auto" hangingPunct="1">
              <a:spcBef>
                <a:spcPct val="50000"/>
              </a:spcBef>
              <a:spcAft>
                <a:spcPts val="0"/>
              </a:spcAft>
              <a:defRPr/>
            </a:pPr>
            <a:r>
              <a:rPr lang="en-US" sz="2100" dirty="0">
                <a:latin typeface="Arial" panose="020B0604020202020204" pitchFamily="34" charset="0"/>
                <a:cs typeface="Arial" panose="020B0604020202020204" pitchFamily="34" charset="0"/>
              </a:rPr>
              <a:t>Review the “BIG PICTURE”</a:t>
            </a:r>
          </a:p>
          <a:p>
            <a:pPr marL="470297" lvl="1" indent="-175022" eaLnBrk="1" fontAlgn="auto" hangingPunct="1">
              <a:lnSpc>
                <a:spcPct val="80000"/>
              </a:lnSpc>
              <a:spcBef>
                <a:spcPct val="50000"/>
              </a:spcBef>
              <a:spcAft>
                <a:spcPts val="0"/>
              </a:spcAft>
              <a:buClr>
                <a:schemeClr val="accent1"/>
              </a:buClr>
              <a:buSzPct val="85000"/>
              <a:buFont typeface="Wingdings 2"/>
              <a:buChar char=""/>
              <a:defRPr/>
            </a:pPr>
            <a:r>
              <a:rPr lang="en-US" sz="1650" dirty="0">
                <a:latin typeface="Arial" panose="020B0604020202020204" pitchFamily="34" charset="0"/>
                <a:cs typeface="Arial" panose="020B0604020202020204" pitchFamily="34" charset="0"/>
              </a:rPr>
              <a:t>Does my data make sense?</a:t>
            </a:r>
          </a:p>
          <a:p>
            <a:pPr marL="470297" lvl="1" indent="-175022" eaLnBrk="1" fontAlgn="auto" hangingPunct="1">
              <a:lnSpc>
                <a:spcPct val="80000"/>
              </a:lnSpc>
              <a:spcBef>
                <a:spcPct val="50000"/>
              </a:spcBef>
              <a:spcAft>
                <a:spcPts val="0"/>
              </a:spcAft>
              <a:buClr>
                <a:schemeClr val="accent1"/>
              </a:buClr>
              <a:buSzPct val="85000"/>
              <a:buFont typeface="Wingdings 2"/>
              <a:buChar char=""/>
              <a:defRPr/>
            </a:pPr>
            <a:r>
              <a:rPr lang="en-US" sz="1650" dirty="0">
                <a:latin typeface="Arial" panose="020B0604020202020204" pitchFamily="34" charset="0"/>
                <a:cs typeface="Arial" panose="020B0604020202020204" pitchFamily="34" charset="0"/>
              </a:rPr>
              <a:t>Do my numbers and dollars appear reasonable?</a:t>
            </a:r>
          </a:p>
          <a:p>
            <a:pPr marL="470297" lvl="1" indent="-175022" eaLnBrk="1" fontAlgn="auto" hangingPunct="1">
              <a:lnSpc>
                <a:spcPct val="80000"/>
              </a:lnSpc>
              <a:spcBef>
                <a:spcPct val="50000"/>
              </a:spcBef>
              <a:spcAft>
                <a:spcPts val="0"/>
              </a:spcAft>
              <a:buClr>
                <a:schemeClr val="accent1"/>
              </a:buClr>
              <a:buSzPct val="85000"/>
              <a:buFont typeface="Wingdings 2"/>
              <a:buChar char=""/>
              <a:defRPr/>
            </a:pPr>
            <a:r>
              <a:rPr lang="en-US" sz="1650" dirty="0">
                <a:latin typeface="Arial" panose="020B0604020202020204" pitchFamily="34" charset="0"/>
                <a:cs typeface="Arial" panose="020B0604020202020204" pitchFamily="34" charset="0"/>
              </a:rPr>
              <a:t>Am I providing my customers with the services they want?</a:t>
            </a:r>
          </a:p>
          <a:p>
            <a:pPr marL="470297" lvl="1" indent="-175022" eaLnBrk="1" fontAlgn="auto" hangingPunct="1">
              <a:lnSpc>
                <a:spcPct val="80000"/>
              </a:lnSpc>
              <a:spcBef>
                <a:spcPct val="50000"/>
              </a:spcBef>
              <a:spcAft>
                <a:spcPts val="0"/>
              </a:spcAft>
              <a:buClr>
                <a:schemeClr val="accent1"/>
              </a:buClr>
              <a:buSzPct val="85000"/>
              <a:buFont typeface="Wingdings 2"/>
              <a:buChar char=""/>
              <a:defRPr/>
            </a:pPr>
            <a:r>
              <a:rPr lang="en-US" sz="1650" dirty="0">
                <a:latin typeface="Arial" panose="020B0604020202020204" pitchFamily="34" charset="0"/>
                <a:cs typeface="Arial" panose="020B0604020202020204" pitchFamily="34" charset="0"/>
              </a:rPr>
              <a:t>Am I providing my customers with the level of service(s) they want and deserve?</a:t>
            </a:r>
          </a:p>
          <a:p>
            <a:pPr marL="470297" lvl="1" indent="-175022" eaLnBrk="1" fontAlgn="auto" hangingPunct="1">
              <a:lnSpc>
                <a:spcPct val="80000"/>
              </a:lnSpc>
              <a:spcBef>
                <a:spcPct val="50000"/>
              </a:spcBef>
              <a:spcAft>
                <a:spcPts val="0"/>
              </a:spcAft>
              <a:buClr>
                <a:schemeClr val="accent1"/>
              </a:buClr>
              <a:buSzPct val="85000"/>
              <a:buFont typeface="Wingdings 2"/>
              <a:buChar char=""/>
              <a:defRPr/>
            </a:pPr>
            <a:r>
              <a:rPr lang="en-US" sz="1650" dirty="0">
                <a:latin typeface="Arial" panose="020B0604020202020204" pitchFamily="34" charset="0"/>
                <a:cs typeface="Arial" panose="020B0604020202020204" pitchFamily="34" charset="0"/>
              </a:rPr>
              <a:t>Are my assumptions based on data and are they reasonable?</a:t>
            </a:r>
          </a:p>
          <a:p>
            <a:pPr marL="470297" lvl="1" indent="-175022" eaLnBrk="1" fontAlgn="auto" hangingPunct="1">
              <a:lnSpc>
                <a:spcPct val="80000"/>
              </a:lnSpc>
              <a:spcBef>
                <a:spcPct val="50000"/>
              </a:spcBef>
              <a:spcAft>
                <a:spcPts val="0"/>
              </a:spcAft>
              <a:buClr>
                <a:schemeClr val="accent1"/>
              </a:buClr>
              <a:buSzPct val="85000"/>
              <a:buFont typeface="Wingdings 2"/>
              <a:buChar char=""/>
              <a:defRPr/>
            </a:pPr>
            <a:r>
              <a:rPr lang="en-US" sz="1650" dirty="0">
                <a:latin typeface="Arial" panose="020B0604020202020204" pitchFamily="34" charset="0"/>
                <a:cs typeface="Arial" panose="020B0604020202020204" pitchFamily="34" charset="0"/>
              </a:rPr>
              <a:t>Can I live up to my projections?</a:t>
            </a:r>
          </a:p>
        </p:txBody>
      </p:sp>
      <p:pic>
        <p:nvPicPr>
          <p:cNvPr id="31749" name="Picture 11" descr="AOBstep5.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763" y="1990725"/>
            <a:ext cx="4173537"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56183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Vision &amp; Mission</a:t>
            </a:r>
            <a:endParaRPr lang="en-US" sz="2800" dirty="0"/>
          </a:p>
          <a:p>
            <a:pPr lvl="1"/>
            <a:r>
              <a:rPr lang="en-US" sz="2800" dirty="0" smtClean="0"/>
              <a:t>SWOT</a:t>
            </a:r>
          </a:p>
          <a:p>
            <a:r>
              <a:rPr lang="en-US" sz="2800" dirty="0" smtClean="0"/>
              <a:t>Long-Term Objectives</a:t>
            </a:r>
          </a:p>
          <a:p>
            <a:r>
              <a:rPr lang="en-US" sz="2800" dirty="0" smtClean="0"/>
              <a:t>Alternative Strategies</a:t>
            </a:r>
          </a:p>
          <a:p>
            <a:r>
              <a:rPr lang="en-US" sz="2800" dirty="0" smtClean="0"/>
              <a:t>Strategy Selection</a:t>
            </a:r>
          </a:p>
        </p:txBody>
      </p:sp>
      <p:sp>
        <p:nvSpPr>
          <p:cNvPr id="5" name="Title 4"/>
          <p:cNvSpPr>
            <a:spLocks noGrp="1"/>
          </p:cNvSpPr>
          <p:nvPr>
            <p:ph type="title"/>
          </p:nvPr>
        </p:nvSpPr>
        <p:spPr>
          <a:xfrm>
            <a:off x="457200" y="400050"/>
            <a:ext cx="8229600" cy="1143000"/>
          </a:xfrm>
        </p:spPr>
        <p:txBody>
          <a:bodyPr>
            <a:normAutofit/>
          </a:bodyPr>
          <a:lstStyle/>
          <a:p>
            <a:pPr eaLnBrk="1" fontAlgn="auto" hangingPunct="1">
              <a:spcAft>
                <a:spcPts val="0"/>
              </a:spcAft>
              <a:defRPr/>
            </a:pPr>
            <a:r>
              <a:rPr lang="en-US" sz="3750" dirty="0" smtClean="0"/>
              <a:t>Formulating Strategy</a:t>
            </a:r>
            <a:endParaRPr lang="en-US" sz="3750" dirty="0"/>
          </a:p>
        </p:txBody>
      </p:sp>
    </p:spTree>
    <p:extLst>
      <p:ext uri="{BB962C8B-B14F-4D97-AF65-F5344CB8AC3E}">
        <p14:creationId xmlns:p14="http://schemas.microsoft.com/office/powerpoint/2010/main" val="3983398819"/>
      </p:ext>
    </p:extLst>
  </p:cSld>
  <p:clrMapOvr>
    <a:masterClrMapping/>
  </p:clrMapOvr>
  <p:transition spd="med">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Why is it important to incorporate your own strategies into higher level strategies?</a:t>
            </a:r>
          </a:p>
          <a:p>
            <a:endParaRPr lang="en-US" sz="2400" dirty="0"/>
          </a:p>
          <a:p>
            <a:endParaRPr lang="en-US" sz="2400" dirty="0" smtClean="0"/>
          </a:p>
          <a:p>
            <a:endParaRPr lang="en-US" sz="2400" dirty="0"/>
          </a:p>
          <a:p>
            <a:r>
              <a:rPr lang="en-US" sz="2400" dirty="0" smtClean="0"/>
              <a:t>What components could a program manager utilize to formulate a strategy?</a:t>
            </a:r>
            <a:endParaRPr lang="en-US" sz="2400" dirty="0"/>
          </a:p>
        </p:txBody>
      </p:sp>
      <p:sp>
        <p:nvSpPr>
          <p:cNvPr id="5" name="Title 4"/>
          <p:cNvSpPr>
            <a:spLocks noGrp="1"/>
          </p:cNvSpPr>
          <p:nvPr>
            <p:ph type="title"/>
          </p:nvPr>
        </p:nvSpPr>
        <p:spPr/>
        <p:txBody>
          <a:bodyPr>
            <a:normAutofit/>
          </a:bodyPr>
          <a:lstStyle/>
          <a:p>
            <a:pPr eaLnBrk="1" fontAlgn="auto" hangingPunct="1">
              <a:spcAft>
                <a:spcPts val="0"/>
              </a:spcAft>
              <a:defRPr/>
            </a:pPr>
            <a:r>
              <a:rPr lang="en-US" sz="3750" dirty="0" smtClean="0"/>
              <a:t>Formulating Strategy</a:t>
            </a:r>
            <a:endParaRPr lang="en-US" sz="3750" dirty="0"/>
          </a:p>
        </p:txBody>
      </p:sp>
    </p:spTree>
    <p:extLst>
      <p:ext uri="{BB962C8B-B14F-4D97-AF65-F5344CB8AC3E}">
        <p14:creationId xmlns:p14="http://schemas.microsoft.com/office/powerpoint/2010/main" val="2156702123"/>
      </p:ext>
    </p:extLst>
  </p:cSld>
  <p:clrMapOvr>
    <a:masterClrMapping/>
  </p:clrMapOvr>
  <p:transition spd="med">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8950" y="1906588"/>
            <a:ext cx="8229600" cy="4389437"/>
          </a:xfrm>
        </p:spPr>
        <p:txBody>
          <a:bodyPr>
            <a:normAutofit/>
          </a:bodyPr>
          <a:lstStyle/>
          <a:p>
            <a:pPr marL="0" indent="0" eaLnBrk="1" fontAlgn="auto" hangingPunct="1">
              <a:spcAft>
                <a:spcPts val="0"/>
              </a:spcAft>
              <a:buClr>
                <a:schemeClr val="accent3"/>
              </a:buClr>
              <a:buFont typeface="Wingdings 2"/>
              <a:buNone/>
              <a:defRPr/>
            </a:pPr>
            <a:r>
              <a:rPr lang="en-US" sz="2400" dirty="0" smtClean="0"/>
              <a:t>The </a:t>
            </a:r>
            <a:r>
              <a:rPr lang="en-US" sz="2400" u="sng" dirty="0" smtClean="0"/>
              <a:t>Army’s mission </a:t>
            </a:r>
            <a:r>
              <a:rPr lang="en-US" sz="2400" dirty="0" smtClean="0"/>
              <a:t>is to fight and win our Nation’s wars by providing prompt, sustained land dominance across the full range of military operations and spectrum of conflict in support of combatant commanders.</a:t>
            </a:r>
          </a:p>
          <a:p>
            <a:pPr marL="205740" indent="-205740" eaLnBrk="1" fontAlgn="auto" hangingPunct="1">
              <a:spcAft>
                <a:spcPts val="0"/>
              </a:spcAft>
              <a:buClr>
                <a:schemeClr val="accent3"/>
              </a:buClr>
              <a:buFont typeface="Wingdings 2"/>
              <a:buNone/>
              <a:defRPr/>
            </a:pPr>
            <a:endParaRPr lang="en-US" sz="2400" dirty="0" smtClean="0"/>
          </a:p>
          <a:p>
            <a:pPr marL="0" indent="0" eaLnBrk="1" fontAlgn="auto" hangingPunct="1">
              <a:spcBef>
                <a:spcPts val="0"/>
              </a:spcBef>
              <a:spcAft>
                <a:spcPts val="0"/>
              </a:spcAft>
              <a:buClr>
                <a:schemeClr val="accent3"/>
              </a:buClr>
              <a:buFont typeface="Wingdings 2"/>
              <a:buNone/>
              <a:defRPr/>
            </a:pPr>
            <a:r>
              <a:rPr lang="en-US" sz="2400" b="1" u="sng" dirty="0" smtClean="0"/>
              <a:t>IMCOM</a:t>
            </a:r>
            <a:r>
              <a:rPr lang="en-US" sz="2400" b="1" i="1" dirty="0" smtClean="0"/>
              <a:t> </a:t>
            </a:r>
            <a:r>
              <a:rPr lang="en-US" sz="2400" dirty="0" smtClean="0"/>
              <a:t>integrates and delivers base support to enable readiness for a globally-responsive Army.  </a:t>
            </a:r>
          </a:p>
          <a:p>
            <a:pPr marL="0" indent="0" eaLnBrk="1" fontAlgn="auto" hangingPunct="1">
              <a:spcBef>
                <a:spcPts val="0"/>
              </a:spcBef>
              <a:spcAft>
                <a:spcPts val="0"/>
              </a:spcAft>
              <a:buClr>
                <a:schemeClr val="accent3"/>
              </a:buClr>
              <a:buFont typeface="Wingdings 2"/>
              <a:buNone/>
              <a:defRPr/>
            </a:pPr>
            <a:endParaRPr lang="en-US" sz="2400" dirty="0"/>
          </a:p>
          <a:p>
            <a:pPr marL="0" indent="0" eaLnBrk="1" fontAlgn="auto" hangingPunct="1">
              <a:spcBef>
                <a:spcPts val="0"/>
              </a:spcBef>
              <a:spcAft>
                <a:spcPts val="0"/>
              </a:spcAft>
              <a:buClr>
                <a:schemeClr val="accent3"/>
              </a:buClr>
              <a:buFont typeface="Wingdings 2"/>
              <a:buNone/>
              <a:defRPr/>
            </a:pPr>
            <a:endParaRPr lang="en-US" sz="2400" dirty="0" smtClean="0"/>
          </a:p>
          <a:p>
            <a:pPr marL="0" indent="0" eaLnBrk="1" fontAlgn="auto" hangingPunct="1">
              <a:spcBef>
                <a:spcPts val="0"/>
              </a:spcBef>
              <a:spcAft>
                <a:spcPts val="0"/>
              </a:spcAft>
              <a:buClr>
                <a:schemeClr val="accent3"/>
              </a:buClr>
              <a:buFont typeface="Wingdings 2" panose="05020102010507070707" pitchFamily="18" charset="2"/>
              <a:buNone/>
              <a:defRPr/>
            </a:pPr>
            <a:r>
              <a:rPr lang="en-US" sz="2400" b="1" dirty="0" smtClean="0"/>
              <a:t>                               We </a:t>
            </a:r>
            <a:r>
              <a:rPr lang="en-US" sz="2400" b="1" dirty="0"/>
              <a:t>Are the Army's Home</a:t>
            </a:r>
            <a:endParaRPr lang="en-US" sz="2400" dirty="0"/>
          </a:p>
          <a:p>
            <a:pPr marL="0" indent="0" eaLnBrk="1" fontAlgn="auto" hangingPunct="1">
              <a:spcBef>
                <a:spcPts val="0"/>
              </a:spcBef>
              <a:spcAft>
                <a:spcPts val="0"/>
              </a:spcAft>
              <a:buClr>
                <a:schemeClr val="accent3"/>
              </a:buClr>
              <a:buFont typeface="Wingdings 2"/>
              <a:buNone/>
              <a:defRPr/>
            </a:pPr>
            <a:endParaRPr lang="en-US" sz="2400" dirty="0" smtClean="0"/>
          </a:p>
          <a:p>
            <a:pPr marL="0" indent="0" eaLnBrk="1" fontAlgn="auto" hangingPunct="1">
              <a:spcBef>
                <a:spcPts val="0"/>
              </a:spcBef>
              <a:spcAft>
                <a:spcPts val="0"/>
              </a:spcAft>
              <a:buClr>
                <a:schemeClr val="accent3"/>
              </a:buClr>
              <a:buFont typeface="Wingdings 2"/>
              <a:buNone/>
              <a:defRPr/>
            </a:pPr>
            <a:endParaRPr lang="en-US" sz="2400" i="1" dirty="0"/>
          </a:p>
        </p:txBody>
      </p:sp>
      <p:sp>
        <p:nvSpPr>
          <p:cNvPr id="4" name="Title 3"/>
          <p:cNvSpPr>
            <a:spLocks noGrp="1"/>
          </p:cNvSpPr>
          <p:nvPr>
            <p:ph type="title"/>
          </p:nvPr>
        </p:nvSpPr>
        <p:spPr/>
        <p:txBody>
          <a:bodyPr>
            <a:normAutofit/>
          </a:bodyPr>
          <a:lstStyle/>
          <a:p>
            <a:pPr eaLnBrk="1" fontAlgn="auto" hangingPunct="1">
              <a:spcAft>
                <a:spcPts val="0"/>
              </a:spcAft>
              <a:defRPr/>
            </a:pPr>
            <a:r>
              <a:rPr lang="en-US" sz="3750" dirty="0" smtClean="0"/>
              <a:t>Mission Statements</a:t>
            </a:r>
            <a:endParaRPr lang="en-US" sz="3750" dirty="0"/>
          </a:p>
        </p:txBody>
      </p:sp>
      <p:pic>
        <p:nvPicPr>
          <p:cNvPr id="34821"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275" y="4713288"/>
            <a:ext cx="15494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8861688"/>
      </p:ext>
    </p:extLst>
  </p:cSld>
  <p:clrMapOvr>
    <a:masterClrMapping/>
  </p:clrMapOvr>
  <p:transition spd="med">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eaLnBrk="1" fontAlgn="auto" hangingPunct="1">
              <a:spcAft>
                <a:spcPts val="0"/>
              </a:spcAft>
              <a:defRPr/>
            </a:pPr>
            <a:r>
              <a:rPr lang="en-US" sz="3750" dirty="0" smtClean="0"/>
              <a:t>FMWR (G9) Mission</a:t>
            </a:r>
            <a:endParaRPr lang="en-US" sz="3750" dirty="0"/>
          </a:p>
        </p:txBody>
      </p:sp>
      <p:sp>
        <p:nvSpPr>
          <p:cNvPr id="2" name="Rectangle 1"/>
          <p:cNvSpPr/>
          <p:nvPr/>
        </p:nvSpPr>
        <p:spPr>
          <a:xfrm>
            <a:off x="736979" y="2577105"/>
            <a:ext cx="7670041" cy="1815882"/>
          </a:xfrm>
          <a:prstGeom prst="rect">
            <a:avLst/>
          </a:prstGeom>
        </p:spPr>
        <p:txBody>
          <a:bodyPr wrap="square">
            <a:spAutoFit/>
          </a:bodyPr>
          <a:lstStyle/>
          <a:p>
            <a:pPr algn="ctr"/>
            <a:r>
              <a:rPr lang="en-US" sz="2800" dirty="0" smtClean="0">
                <a:latin typeface="Arial" panose="020B0604020202020204" pitchFamily="34" charset="0"/>
                <a:cs typeface="Arial" panose="020B0604020202020204" pitchFamily="34" charset="0"/>
              </a:rPr>
              <a:t>G9 integrates </a:t>
            </a:r>
            <a:r>
              <a:rPr lang="en-US" sz="2800" dirty="0">
                <a:latin typeface="Arial" panose="020B0604020202020204" pitchFamily="34" charset="0"/>
                <a:cs typeface="Arial" panose="020B0604020202020204" pitchFamily="34" charset="0"/>
              </a:rPr>
              <a:t>and delivers Family and Morale, Welfare and Recreation programs and services enabling readiness and resilience for a globally-responsive Army. </a:t>
            </a:r>
          </a:p>
        </p:txBody>
      </p:sp>
    </p:spTree>
    <p:extLst>
      <p:ext uri="{BB962C8B-B14F-4D97-AF65-F5344CB8AC3E}">
        <p14:creationId xmlns:p14="http://schemas.microsoft.com/office/powerpoint/2010/main" val="3139740283"/>
      </p:ext>
    </p:extLst>
  </p:cSld>
  <p:clrMapOvr>
    <a:masterClrMapping/>
  </p:clrMapOvr>
  <p:transition spd="med">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eaLnBrk="1" fontAlgn="auto" hangingPunct="1">
              <a:spcAft>
                <a:spcPts val="0"/>
              </a:spcAft>
              <a:defRPr/>
            </a:pPr>
            <a:r>
              <a:rPr lang="en-US" sz="3750" dirty="0" smtClean="0">
                <a:solidFill>
                  <a:schemeClr val="accent1">
                    <a:lumMod val="50000"/>
                  </a:schemeClr>
                </a:solidFill>
              </a:rPr>
              <a:t>Fort Bragg Family and MWR</a:t>
            </a:r>
            <a:endParaRPr lang="en-US" sz="3750" dirty="0">
              <a:solidFill>
                <a:schemeClr val="accent1">
                  <a:lumMod val="50000"/>
                </a:schemeClr>
              </a:solidFill>
            </a:endParaRPr>
          </a:p>
        </p:txBody>
      </p:sp>
      <p:sp>
        <p:nvSpPr>
          <p:cNvPr id="3" name="Rectangle 2"/>
          <p:cNvSpPr/>
          <p:nvPr/>
        </p:nvSpPr>
        <p:spPr>
          <a:xfrm>
            <a:off x="563418" y="2182504"/>
            <a:ext cx="7961746" cy="3231654"/>
          </a:xfrm>
          <a:prstGeom prst="rect">
            <a:avLst/>
          </a:prstGeom>
        </p:spPr>
        <p:txBody>
          <a:bodyPr wrap="square">
            <a:spAutoFit/>
          </a:bodyPr>
          <a:lstStyle/>
          <a:p>
            <a:endParaRPr lang="en-US" sz="2800" dirty="0">
              <a:solidFill>
                <a:srgbClr val="000000"/>
              </a:solidFill>
              <a:latin typeface="Calibri" panose="020F0502020204030204" pitchFamily="34" charset="0"/>
            </a:endParaRPr>
          </a:p>
          <a:p>
            <a:r>
              <a:rPr lang="en-US" sz="4000" dirty="0">
                <a:latin typeface="Calibri" panose="020F0502020204030204" pitchFamily="34" charset="0"/>
              </a:rPr>
              <a:t>MISSION: </a:t>
            </a:r>
          </a:p>
          <a:p>
            <a:r>
              <a:rPr lang="en-US" sz="2400" dirty="0">
                <a:latin typeface="Calibri" panose="020F0502020204030204" pitchFamily="34" charset="0"/>
              </a:rPr>
              <a:t>Provide sustainable programs and services in support of readiness and resilience</a:t>
            </a:r>
            <a:r>
              <a:rPr lang="en-US" sz="2400">
                <a:latin typeface="Calibri" panose="020F0502020204030204" pitchFamily="34" charset="0"/>
              </a:rPr>
              <a:t>. </a:t>
            </a:r>
            <a:endParaRPr lang="en-US" sz="2400" smtClean="0">
              <a:latin typeface="Calibri" panose="020F0502020204030204" pitchFamily="34" charset="0"/>
            </a:endParaRPr>
          </a:p>
          <a:p>
            <a:endParaRPr lang="en-US" sz="2400" dirty="0">
              <a:latin typeface="Calibri" panose="020F0502020204030204" pitchFamily="34" charset="0"/>
            </a:endParaRPr>
          </a:p>
          <a:p>
            <a:r>
              <a:rPr lang="en-US" sz="4000" dirty="0">
                <a:latin typeface="Calibri" panose="020F0502020204030204" pitchFamily="34" charset="0"/>
              </a:rPr>
              <a:t>VISION: </a:t>
            </a:r>
          </a:p>
          <a:p>
            <a:r>
              <a:rPr lang="en-US" sz="2400" dirty="0">
                <a:latin typeface="Calibri" panose="020F0502020204030204" pitchFamily="34" charset="0"/>
              </a:rPr>
              <a:t>Family and MWR - The Customer’s "First Choice." </a:t>
            </a:r>
            <a:endParaRPr lang="en-US" sz="2400" dirty="0"/>
          </a:p>
        </p:txBody>
      </p:sp>
    </p:spTree>
    <p:extLst>
      <p:ext uri="{BB962C8B-B14F-4D97-AF65-F5344CB8AC3E}">
        <p14:creationId xmlns:p14="http://schemas.microsoft.com/office/powerpoint/2010/main" val="2497995511"/>
      </p:ext>
    </p:extLst>
  </p:cSld>
  <p:clrMapOvr>
    <a:masterClrMapping/>
  </p:clrMapOvr>
  <p:transition spd="med">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Vision &amp; Mission</a:t>
            </a:r>
            <a:endParaRPr lang="en-US" sz="2800" dirty="0"/>
          </a:p>
          <a:p>
            <a:pPr lvl="1"/>
            <a:r>
              <a:rPr lang="en-US" sz="2800" dirty="0" smtClean="0"/>
              <a:t>SWOT</a:t>
            </a:r>
          </a:p>
          <a:p>
            <a:r>
              <a:rPr lang="en-US" sz="2800" dirty="0" smtClean="0"/>
              <a:t>Long-Term Objectives</a:t>
            </a:r>
          </a:p>
          <a:p>
            <a:r>
              <a:rPr lang="en-US" sz="2800" dirty="0" smtClean="0"/>
              <a:t>Alternative Strategies</a:t>
            </a:r>
          </a:p>
          <a:p>
            <a:r>
              <a:rPr lang="en-US" sz="2800" dirty="0" smtClean="0"/>
              <a:t>Strategy Selection</a:t>
            </a:r>
          </a:p>
        </p:txBody>
      </p:sp>
      <p:sp>
        <p:nvSpPr>
          <p:cNvPr id="5" name="Title 4"/>
          <p:cNvSpPr>
            <a:spLocks noGrp="1"/>
          </p:cNvSpPr>
          <p:nvPr>
            <p:ph type="title"/>
          </p:nvPr>
        </p:nvSpPr>
        <p:spPr>
          <a:xfrm>
            <a:off x="457200" y="400050"/>
            <a:ext cx="8229600" cy="1143000"/>
          </a:xfrm>
        </p:spPr>
        <p:txBody>
          <a:bodyPr>
            <a:normAutofit/>
          </a:bodyPr>
          <a:lstStyle/>
          <a:p>
            <a:pPr eaLnBrk="1" fontAlgn="auto" hangingPunct="1">
              <a:spcAft>
                <a:spcPts val="0"/>
              </a:spcAft>
              <a:defRPr/>
            </a:pPr>
            <a:r>
              <a:rPr lang="en-US" sz="3750" dirty="0" smtClean="0"/>
              <a:t>Formulating Strategy</a:t>
            </a:r>
            <a:endParaRPr lang="en-US" sz="3750" dirty="0"/>
          </a:p>
        </p:txBody>
      </p:sp>
    </p:spTree>
    <p:extLst>
      <p:ext uri="{BB962C8B-B14F-4D97-AF65-F5344CB8AC3E}">
        <p14:creationId xmlns:p14="http://schemas.microsoft.com/office/powerpoint/2010/main" val="3986747410"/>
      </p:ext>
    </p:extLst>
  </p:cSld>
  <p:clrMapOvr>
    <a:masterClrMapping/>
  </p:clrMapOvr>
  <p:transition spd="med">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thCASJXRS6.jpg"/>
          <p:cNvPicPr>
            <a:picLocks noChangeAspect="1"/>
          </p:cNvPicPr>
          <p:nvPr/>
        </p:nvPicPr>
        <p:blipFill>
          <a:blip r:embed="rId3" cstate="print"/>
          <a:stretch>
            <a:fillRect/>
          </a:stretch>
        </p:blipFill>
        <p:spPr>
          <a:xfrm rot="21343833">
            <a:off x="736983" y="2159338"/>
            <a:ext cx="2702257" cy="2776292"/>
          </a:xfrm>
          <a:prstGeom prst="snip2DiagRect">
            <a:avLst/>
          </a:prstGeom>
          <a:solidFill>
            <a:srgbClr val="FFFFFF">
              <a:shade val="85000"/>
            </a:srgbClr>
          </a:solidFill>
          <a:ln w="88900" cap="sq">
            <a:solidFill>
              <a:srgbClr val="FFFFFF"/>
            </a:solidFill>
            <a:miter lim="800000"/>
          </a:ln>
          <a:effectLst>
            <a:glow rad="63500">
              <a:schemeClr val="accent5">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Title 3"/>
          <p:cNvSpPr>
            <a:spLocks noGrp="1"/>
          </p:cNvSpPr>
          <p:nvPr>
            <p:ph type="title"/>
          </p:nvPr>
        </p:nvSpPr>
        <p:spPr>
          <a:xfrm>
            <a:off x="466725" y="1296988"/>
            <a:ext cx="2828925" cy="819150"/>
          </a:xfrm>
        </p:spPr>
        <p:txBody>
          <a:bodyPr anchor="ctr">
            <a:normAutofit/>
          </a:bodyPr>
          <a:lstStyle/>
          <a:p>
            <a:pPr algn="ctr" eaLnBrk="1" fontAlgn="auto" hangingPunct="1">
              <a:spcAft>
                <a:spcPts val="0"/>
              </a:spcAft>
              <a:defRPr/>
            </a:pPr>
            <a:r>
              <a:rPr lang="en-US" sz="4050" b="0" dirty="0">
                <a:solidFill>
                  <a:srgbClr val="853B5B"/>
                </a:solidFill>
                <a:effectLst>
                  <a:outerShdw blurRad="38100" dist="38100" dir="2700000" algn="tl">
                    <a:srgbClr val="000000">
                      <a:alpha val="43137"/>
                    </a:srgbClr>
                  </a:outerShdw>
                </a:effectLst>
              </a:rPr>
              <a:t>SWOT</a:t>
            </a:r>
          </a:p>
        </p:txBody>
      </p:sp>
      <p:pic>
        <p:nvPicPr>
          <p:cNvPr id="19" name="Picture Placeholder 18" descr="SWOT-TEMPLATE.jpg"/>
          <p:cNvPicPr>
            <a:picLocks noGrp="1" noChangeAspect="1"/>
          </p:cNvPicPr>
          <p:nvPr>
            <p:ph type="pic" idx="1"/>
          </p:nvPr>
        </p:nvPicPr>
        <p:blipFill>
          <a:blip r:embed="rId4" cstate="print"/>
          <a:srcRect t="12987" b="8036"/>
          <a:stretch>
            <a:fillRect/>
          </a:stretch>
        </p:blipFill>
        <p:spPr>
          <a:xfrm rot="420000">
            <a:off x="3498854" y="2052380"/>
            <a:ext cx="4861548" cy="2674620"/>
          </a:xfrm>
          <a:prstGeom prst="round2DiagRect">
            <a:avLst>
              <a:gd name="adj1" fmla="val 16667"/>
              <a:gd name="adj2" fmla="val 0"/>
            </a:avLst>
          </a:prstGeom>
          <a:ln w="88900" cap="sq">
            <a:solidFill>
              <a:srgbClr val="FFFFFF"/>
            </a:solidFill>
            <a:miter lim="800000"/>
          </a:ln>
          <a:effectLst>
            <a:glow rad="139700">
              <a:schemeClr val="accent1">
                <a:satMod val="175000"/>
                <a:alpha val="40000"/>
              </a:schemeClr>
            </a:glow>
            <a:outerShdw blurRad="254000" algn="tl" rotWithShape="0">
              <a:srgbClr val="000000">
                <a:alpha val="43000"/>
              </a:srgbClr>
            </a:outerShdw>
          </a:effectLst>
        </p:spPr>
      </p:pic>
    </p:spTree>
    <p:extLst>
      <p:ext uri="{BB962C8B-B14F-4D97-AF65-F5344CB8AC3E}">
        <p14:creationId xmlns:p14="http://schemas.microsoft.com/office/powerpoint/2010/main" val="2364235509"/>
      </p:ext>
    </p:extLst>
  </p:cSld>
  <p:clrMapOvr>
    <a:masterClrMapping/>
  </p:clrMapOvr>
  <p:transition spd="med">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515" y="509067"/>
            <a:ext cx="8104997" cy="5178393"/>
          </a:xfrm>
          <a:prstGeom prst="rect">
            <a:avLst/>
          </a:prstGeom>
        </p:spPr>
      </p:pic>
    </p:spTree>
    <p:extLst>
      <p:ext uri="{BB962C8B-B14F-4D97-AF65-F5344CB8AC3E}">
        <p14:creationId xmlns:p14="http://schemas.microsoft.com/office/powerpoint/2010/main" val="165871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65931" y="781537"/>
            <a:ext cx="8177213" cy="1699725"/>
          </a:xfrm>
          <a:prstGeom prst="rect">
            <a:avLst/>
          </a:prstGeom>
        </p:spPr>
        <p:txBody>
          <a:bodyPr anchor="ctr">
            <a:normAutofit fontScale="92500" lnSpcReduction="10000"/>
          </a:bodyPr>
          <a:lstStyle/>
          <a:p>
            <a:pPr algn="ctr" eaLnBrk="1" fontAlgn="auto" hangingPunct="1">
              <a:spcAft>
                <a:spcPts val="0"/>
              </a:spcAft>
              <a:defRPr/>
            </a:pPr>
            <a:r>
              <a:rPr lang="en-US" sz="4050" dirty="0">
                <a:solidFill>
                  <a:srgbClr val="853B5B"/>
                </a:solidFill>
                <a:effectLst>
                  <a:outerShdw blurRad="38100" dist="38100" dir="2700000" algn="tl">
                    <a:srgbClr val="000000">
                      <a:alpha val="43137"/>
                    </a:srgbClr>
                  </a:outerShdw>
                </a:effectLst>
                <a:latin typeface="+mj-lt"/>
                <a:ea typeface="+mj-ea"/>
                <a:cs typeface="+mj-cs"/>
              </a:rPr>
              <a:t>Strengths &amp; </a:t>
            </a:r>
            <a:r>
              <a:rPr lang="en-US" sz="4050" dirty="0" smtClean="0">
                <a:solidFill>
                  <a:srgbClr val="853B5B"/>
                </a:solidFill>
                <a:effectLst>
                  <a:outerShdw blurRad="38100" dist="38100" dir="2700000" algn="tl">
                    <a:srgbClr val="000000">
                      <a:alpha val="43137"/>
                    </a:srgbClr>
                  </a:outerShdw>
                </a:effectLst>
                <a:latin typeface="+mj-lt"/>
                <a:ea typeface="+mj-ea"/>
                <a:cs typeface="+mj-cs"/>
              </a:rPr>
              <a:t>Weaknesses</a:t>
            </a:r>
          </a:p>
          <a:p>
            <a:pPr algn="ctr" eaLnBrk="1" fontAlgn="auto" hangingPunct="1">
              <a:spcAft>
                <a:spcPts val="0"/>
              </a:spcAft>
              <a:defRPr/>
            </a:pPr>
            <a:r>
              <a:rPr lang="en-US" sz="4050" dirty="0" smtClean="0">
                <a:solidFill>
                  <a:srgbClr val="853B5B"/>
                </a:solidFill>
                <a:effectLst>
                  <a:outerShdw blurRad="38100" dist="38100" dir="2700000" algn="tl">
                    <a:srgbClr val="000000">
                      <a:alpha val="43137"/>
                    </a:srgbClr>
                  </a:outerShdw>
                </a:effectLst>
                <a:latin typeface="+mj-lt"/>
                <a:ea typeface="+mj-ea"/>
                <a:cs typeface="+mj-cs"/>
              </a:rPr>
              <a:t>Opportunities &amp; Threats </a:t>
            </a:r>
          </a:p>
          <a:p>
            <a:pPr algn="ctr" eaLnBrk="1" fontAlgn="auto" hangingPunct="1">
              <a:spcAft>
                <a:spcPts val="0"/>
              </a:spcAft>
              <a:defRPr/>
            </a:pPr>
            <a:r>
              <a:rPr lang="en-US" sz="4050" dirty="0" smtClean="0">
                <a:solidFill>
                  <a:srgbClr val="853B5B"/>
                </a:solidFill>
                <a:effectLst>
                  <a:outerShdw blurRad="38100" dist="38100" dir="2700000" algn="tl">
                    <a:srgbClr val="000000">
                      <a:alpha val="43137"/>
                    </a:srgbClr>
                  </a:outerShdw>
                </a:effectLst>
                <a:latin typeface="+mj-lt"/>
                <a:ea typeface="+mj-ea"/>
                <a:cs typeface="+mj-cs"/>
              </a:rPr>
              <a:t>Group Exercise</a:t>
            </a:r>
            <a:endParaRPr lang="en-US" sz="4050" dirty="0">
              <a:solidFill>
                <a:srgbClr val="853B5B"/>
              </a:solidFill>
              <a:effectLst>
                <a:outerShdw blurRad="38100" dist="38100" dir="2700000" algn="tl">
                  <a:srgbClr val="000000">
                    <a:alpha val="43137"/>
                  </a:srgbClr>
                </a:outerShdw>
              </a:effectLst>
              <a:latin typeface="+mj-lt"/>
              <a:ea typeface="+mj-ea"/>
              <a:cs typeface="+mj-cs"/>
            </a:endParaRPr>
          </a:p>
        </p:txBody>
      </p:sp>
      <p:sp>
        <p:nvSpPr>
          <p:cNvPr id="7" name="TextBox 6"/>
          <p:cNvSpPr txBox="1"/>
          <p:nvPr/>
        </p:nvSpPr>
        <p:spPr>
          <a:xfrm>
            <a:off x="420688" y="2684463"/>
            <a:ext cx="8267700" cy="2516073"/>
          </a:xfrm>
          <a:prstGeom prst="rect">
            <a:avLst/>
          </a:prstGeom>
          <a:noFill/>
          <a:ln>
            <a:noFill/>
          </a:ln>
        </p:spPr>
        <p:txBody>
          <a:bodyPr>
            <a:spAutoFit/>
          </a:bodyPr>
          <a:lstStyle/>
          <a:p>
            <a:pPr marL="257175" indent="-257175" eaLnBrk="1" fontAlgn="auto" hangingPunct="1">
              <a:spcBef>
                <a:spcPts val="0"/>
              </a:spcBef>
              <a:spcAft>
                <a:spcPts val="0"/>
              </a:spcAft>
              <a:buFont typeface="+mj-lt"/>
              <a:buAutoNum type="arabicPeriod"/>
              <a:defRPr/>
            </a:pPr>
            <a:r>
              <a:rPr lang="en-US" sz="2250" dirty="0" smtClean="0">
                <a:latin typeface="Arial" panose="020B0604020202020204" pitchFamily="34" charset="0"/>
                <a:cs typeface="Arial" panose="020B0604020202020204" pitchFamily="34" charset="0"/>
              </a:rPr>
              <a:t> In </a:t>
            </a:r>
            <a:r>
              <a:rPr lang="en-US" sz="2250" dirty="0">
                <a:latin typeface="Arial" panose="020B0604020202020204" pitchFamily="34" charset="0"/>
                <a:cs typeface="Arial" panose="020B0604020202020204" pitchFamily="34" charset="0"/>
              </a:rPr>
              <a:t>your </a:t>
            </a:r>
            <a:r>
              <a:rPr lang="en-US" sz="2250" dirty="0" smtClean="0">
                <a:latin typeface="Arial" panose="020B0604020202020204" pitchFamily="34" charset="0"/>
                <a:cs typeface="Arial" panose="020B0604020202020204" pitchFamily="34" charset="0"/>
              </a:rPr>
              <a:t>table groups, </a:t>
            </a:r>
            <a:r>
              <a:rPr lang="en-US" sz="2250" dirty="0">
                <a:latin typeface="Arial" panose="020B0604020202020204" pitchFamily="34" charset="0"/>
                <a:cs typeface="Arial" panose="020B0604020202020204" pitchFamily="34" charset="0"/>
              </a:rPr>
              <a:t>identify as many Strengths or </a:t>
            </a:r>
            <a:r>
              <a:rPr lang="en-US" sz="2250" dirty="0" smtClean="0">
                <a:latin typeface="Arial" panose="020B0604020202020204" pitchFamily="34" charset="0"/>
                <a:cs typeface="Arial" panose="020B0604020202020204" pitchFamily="34" charset="0"/>
              </a:rPr>
              <a:t>Weaknesses, Opportunities and Threats for </a:t>
            </a:r>
            <a:r>
              <a:rPr lang="en-US" sz="2250" dirty="0">
                <a:latin typeface="Arial" panose="020B0604020202020204" pitchFamily="34" charset="0"/>
                <a:cs typeface="Arial" panose="020B0604020202020204" pitchFamily="34" charset="0"/>
              </a:rPr>
              <a:t>Family &amp; MWR as an organization. </a:t>
            </a:r>
            <a:endParaRPr lang="en-US" sz="2250" dirty="0" smtClean="0">
              <a:latin typeface="Arial" panose="020B0604020202020204" pitchFamily="34" charset="0"/>
              <a:cs typeface="Arial" panose="020B0604020202020204" pitchFamily="34" charset="0"/>
            </a:endParaRPr>
          </a:p>
          <a:p>
            <a:pPr marL="257175" indent="-257175" eaLnBrk="1" fontAlgn="auto" hangingPunct="1">
              <a:spcBef>
                <a:spcPts val="0"/>
              </a:spcBef>
              <a:spcAft>
                <a:spcPts val="0"/>
              </a:spcAft>
              <a:buFont typeface="+mj-lt"/>
              <a:buAutoNum type="arabicPeriod"/>
              <a:defRPr/>
            </a:pPr>
            <a:endParaRPr lang="en-US" sz="2250" dirty="0">
              <a:latin typeface="Arial" panose="020B0604020202020204" pitchFamily="34" charset="0"/>
              <a:cs typeface="Arial" panose="020B0604020202020204" pitchFamily="34" charset="0"/>
            </a:endParaRPr>
          </a:p>
          <a:p>
            <a:pPr marL="257175" indent="-257175" eaLnBrk="1" fontAlgn="auto" hangingPunct="1">
              <a:spcBef>
                <a:spcPts val="0"/>
              </a:spcBef>
              <a:spcAft>
                <a:spcPts val="0"/>
              </a:spcAft>
              <a:buFont typeface="+mj-lt"/>
              <a:buAutoNum type="arabicPeriod"/>
              <a:defRPr/>
            </a:pPr>
            <a:r>
              <a:rPr lang="en-US" sz="2250" dirty="0" smtClean="0">
                <a:latin typeface="Arial" panose="020B0604020202020204" pitchFamily="34" charset="0"/>
                <a:cs typeface="Arial" panose="020B0604020202020204" pitchFamily="34" charset="0"/>
              </a:rPr>
              <a:t> Chart </a:t>
            </a:r>
            <a:r>
              <a:rPr lang="en-US" sz="2250" dirty="0">
                <a:latin typeface="Arial" panose="020B0604020202020204" pitchFamily="34" charset="0"/>
                <a:cs typeface="Arial" panose="020B0604020202020204" pitchFamily="34" charset="0"/>
              </a:rPr>
              <a:t>your responses on the Chart </a:t>
            </a:r>
            <a:r>
              <a:rPr lang="en-US" sz="2250" dirty="0" smtClean="0">
                <a:latin typeface="Arial" panose="020B0604020202020204" pitchFamily="34" charset="0"/>
                <a:cs typeface="Arial" panose="020B0604020202020204" pitchFamily="34" charset="0"/>
              </a:rPr>
              <a:t>Paper.</a:t>
            </a:r>
          </a:p>
          <a:p>
            <a:pPr marL="257175" indent="-257175" eaLnBrk="1" fontAlgn="auto" hangingPunct="1">
              <a:spcBef>
                <a:spcPts val="0"/>
              </a:spcBef>
              <a:spcAft>
                <a:spcPts val="0"/>
              </a:spcAft>
              <a:buFont typeface="+mj-lt"/>
              <a:buAutoNum type="arabicPeriod"/>
              <a:defRPr/>
            </a:pPr>
            <a:endParaRPr lang="en-US" sz="2250" dirty="0">
              <a:latin typeface="Arial" panose="020B0604020202020204" pitchFamily="34" charset="0"/>
              <a:cs typeface="Arial" panose="020B0604020202020204" pitchFamily="34" charset="0"/>
            </a:endParaRPr>
          </a:p>
          <a:p>
            <a:pPr marL="257175" indent="-257175" eaLnBrk="1" fontAlgn="auto" hangingPunct="1">
              <a:spcBef>
                <a:spcPts val="0"/>
              </a:spcBef>
              <a:spcAft>
                <a:spcPts val="0"/>
              </a:spcAft>
              <a:buFont typeface="+mj-lt"/>
              <a:buAutoNum type="arabicPeriod"/>
              <a:defRPr/>
            </a:pPr>
            <a:r>
              <a:rPr lang="en-US" sz="2250" dirty="0" smtClean="0">
                <a:latin typeface="Arial" panose="020B0604020202020204" pitchFamily="34" charset="0"/>
                <a:cs typeface="Arial" panose="020B0604020202020204" pitchFamily="34" charset="0"/>
              </a:rPr>
              <a:t> Select </a:t>
            </a:r>
            <a:r>
              <a:rPr lang="en-US" sz="2250" dirty="0">
                <a:latin typeface="Arial" panose="020B0604020202020204" pitchFamily="34" charset="0"/>
                <a:cs typeface="Arial" panose="020B0604020202020204" pitchFamily="34" charset="0"/>
              </a:rPr>
              <a:t>a spokesperson to brief </a:t>
            </a:r>
            <a:r>
              <a:rPr lang="en-US" sz="2250" dirty="0" smtClean="0">
                <a:latin typeface="Arial" panose="020B0604020202020204" pitchFamily="34" charset="0"/>
                <a:cs typeface="Arial" panose="020B0604020202020204" pitchFamily="34" charset="0"/>
              </a:rPr>
              <a:t>the large </a:t>
            </a:r>
            <a:r>
              <a:rPr lang="en-US" sz="2250" dirty="0">
                <a:latin typeface="Arial" panose="020B0604020202020204" pitchFamily="34" charset="0"/>
                <a:cs typeface="Arial" panose="020B0604020202020204" pitchFamily="34" charset="0"/>
              </a:rPr>
              <a:t>group. </a:t>
            </a:r>
          </a:p>
        </p:txBody>
      </p:sp>
    </p:spTree>
    <p:extLst>
      <p:ext uri="{BB962C8B-B14F-4D97-AF65-F5344CB8AC3E}">
        <p14:creationId xmlns:p14="http://schemas.microsoft.com/office/powerpoint/2010/main" val="3221376837"/>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0275"/>
            <a:ext cx="7372350" cy="4124325"/>
          </a:xfrm>
        </p:spPr>
        <p:txBody>
          <a:bodyPr>
            <a:normAutofit/>
          </a:bodyPr>
          <a:lstStyle/>
          <a:p>
            <a:pPr marL="205740" indent="-205740" eaLnBrk="1" fontAlgn="auto" hangingPunct="1">
              <a:lnSpc>
                <a:spcPct val="150000"/>
              </a:lnSpc>
              <a:spcAft>
                <a:spcPts val="0"/>
              </a:spcAft>
              <a:buClr>
                <a:schemeClr val="accent3"/>
              </a:buClr>
              <a:buFont typeface="Wingdings" pitchFamily="2" charset="2"/>
              <a:buChar char="q"/>
              <a:defRPr/>
            </a:pPr>
            <a:r>
              <a:rPr lang="en-US" sz="2000" dirty="0" smtClean="0">
                <a:latin typeface="Arial" panose="020B0604020202020204" pitchFamily="34" charset="0"/>
                <a:cs typeface="Arial" panose="020B0604020202020204" pitchFamily="34" charset="0"/>
              </a:rPr>
              <a:t> Identify and interpret NAF regulations and operating guidance</a:t>
            </a:r>
          </a:p>
          <a:p>
            <a:pPr marL="205740" indent="-205740" eaLnBrk="1" fontAlgn="auto" hangingPunct="1">
              <a:lnSpc>
                <a:spcPct val="150000"/>
              </a:lnSpc>
              <a:spcAft>
                <a:spcPts val="0"/>
              </a:spcAft>
              <a:buClr>
                <a:schemeClr val="accent3"/>
              </a:buClr>
              <a:buFont typeface="Wingdings" pitchFamily="2" charset="2"/>
              <a:buChar char="q"/>
              <a:defRPr/>
            </a:pPr>
            <a:r>
              <a:rPr lang="en-US" sz="2000" dirty="0" smtClean="0">
                <a:latin typeface="Arial" panose="020B0604020202020204" pitchFamily="34" charset="0"/>
                <a:cs typeface="Arial" panose="020B0604020202020204" pitchFamily="34" charset="0"/>
              </a:rPr>
              <a:t> Explain sources and streams of funding for FMWR programs</a:t>
            </a:r>
          </a:p>
          <a:p>
            <a:pPr marL="302419" indent="-302419" eaLnBrk="1" fontAlgn="auto" hangingPunct="1">
              <a:lnSpc>
                <a:spcPct val="150000"/>
              </a:lnSpc>
              <a:spcAft>
                <a:spcPts val="0"/>
              </a:spcAft>
              <a:buClr>
                <a:schemeClr val="accent3"/>
              </a:buClr>
              <a:buFont typeface="Wingdings" pitchFamily="2" charset="2"/>
              <a:buChar char="q"/>
              <a:defRPr/>
            </a:pPr>
            <a:r>
              <a:rPr lang="en-US" sz="2000" dirty="0" smtClean="0">
                <a:latin typeface="Arial" panose="020B0604020202020204" pitchFamily="34" charset="0"/>
                <a:cs typeface="Arial" panose="020B0604020202020204" pitchFamily="34" charset="0"/>
              </a:rPr>
              <a:t>Relate the UFM process to your own program funding sources</a:t>
            </a:r>
          </a:p>
          <a:p>
            <a:pPr marL="302419" indent="-302419" eaLnBrk="1" fontAlgn="auto" hangingPunct="1">
              <a:lnSpc>
                <a:spcPct val="150000"/>
              </a:lnSpc>
              <a:spcAft>
                <a:spcPts val="0"/>
              </a:spcAft>
              <a:buClr>
                <a:schemeClr val="accent3"/>
              </a:buClr>
              <a:buFont typeface="Wingdings" pitchFamily="2" charset="2"/>
              <a:buChar char="q"/>
              <a:defRPr/>
            </a:pPr>
            <a:endParaRPr lang="en-US" sz="20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ormAutofit/>
          </a:bodyPr>
          <a:lstStyle/>
          <a:p>
            <a:pPr eaLnBrk="1" fontAlgn="auto" hangingPunct="1">
              <a:spcAft>
                <a:spcPts val="0"/>
              </a:spcAft>
              <a:defRPr/>
            </a:pPr>
            <a:r>
              <a:rPr lang="en-US" sz="3750" dirty="0" smtClean="0"/>
              <a:t>Module 1 Objectives</a:t>
            </a:r>
            <a:endParaRPr lang="en-US" sz="3750" dirty="0"/>
          </a:p>
        </p:txBody>
      </p:sp>
    </p:spTree>
  </p:cSld>
  <p:clrMapOvr>
    <a:masterClrMapping/>
  </p:clrMapOvr>
  <p:transition spd="med">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457200" y="1935163"/>
            <a:ext cx="8555038" cy="5038725"/>
          </a:xfrm>
        </p:spPr>
        <p:txBody>
          <a:bodyPr/>
          <a:lstStyle/>
          <a:p>
            <a:pPr eaLnBrk="1" hangingPunct="1">
              <a:buFont typeface="Arial" panose="020B0604020202020204" pitchFamily="34" charset="0"/>
              <a:buChar char="•"/>
            </a:pPr>
            <a:r>
              <a:rPr lang="en-US" altLang="en-US" sz="2800" dirty="0" smtClean="0"/>
              <a:t>Know the mission and vision</a:t>
            </a:r>
          </a:p>
          <a:p>
            <a:pPr eaLnBrk="1" hangingPunct="1">
              <a:buFont typeface="Arial" panose="020B0604020202020204" pitchFamily="34" charset="0"/>
              <a:buChar char="•"/>
            </a:pPr>
            <a:r>
              <a:rPr lang="en-US" altLang="en-US" sz="2800" dirty="0" smtClean="0"/>
              <a:t>Pay attention to the world  around you and what your competition is doing</a:t>
            </a:r>
          </a:p>
          <a:p>
            <a:pPr eaLnBrk="1" hangingPunct="1">
              <a:buFont typeface="Arial" panose="020B0604020202020204" pitchFamily="34" charset="0"/>
              <a:buChar char="•"/>
            </a:pPr>
            <a:r>
              <a:rPr lang="en-US" altLang="en-US" sz="2800" dirty="0" smtClean="0"/>
              <a:t>Keep a running SWOT on your desktop</a:t>
            </a:r>
          </a:p>
          <a:p>
            <a:pPr eaLnBrk="1" hangingPunct="1">
              <a:buFont typeface="Arial" panose="020B0604020202020204" pitchFamily="34" charset="0"/>
              <a:buChar char="•"/>
            </a:pPr>
            <a:r>
              <a:rPr lang="en-US" altLang="en-US" sz="2800" dirty="0" smtClean="0"/>
              <a:t>Recognize your Strengths</a:t>
            </a:r>
          </a:p>
          <a:p>
            <a:pPr eaLnBrk="1" hangingPunct="1">
              <a:buFont typeface="Arial" panose="020B0604020202020204" pitchFamily="34" charset="0"/>
              <a:buChar char="•"/>
            </a:pPr>
            <a:r>
              <a:rPr lang="en-US" altLang="en-US" sz="2800" dirty="0" smtClean="0"/>
              <a:t>Seek out Opportunities</a:t>
            </a:r>
          </a:p>
          <a:p>
            <a:pPr eaLnBrk="1" hangingPunct="1">
              <a:buFont typeface="Arial" panose="020B0604020202020204" pitchFamily="34" charset="0"/>
              <a:buChar char="•"/>
            </a:pPr>
            <a:r>
              <a:rPr lang="en-US" altLang="en-US" sz="2800" dirty="0" smtClean="0"/>
              <a:t>Remember that you are the lead strategist</a:t>
            </a:r>
          </a:p>
          <a:p>
            <a:pPr eaLnBrk="1" hangingPunct="1">
              <a:buFont typeface="Arial" panose="020B0604020202020204" pitchFamily="34" charset="0"/>
              <a:buChar char="•"/>
            </a:pPr>
            <a:r>
              <a:rPr lang="en-US" altLang="en-US" sz="2800" dirty="0" smtClean="0"/>
              <a:t>Have fun!</a:t>
            </a:r>
          </a:p>
        </p:txBody>
      </p:sp>
      <p:sp>
        <p:nvSpPr>
          <p:cNvPr id="4" name="Title 3"/>
          <p:cNvSpPr>
            <a:spLocks noGrp="1"/>
          </p:cNvSpPr>
          <p:nvPr>
            <p:ph type="title"/>
          </p:nvPr>
        </p:nvSpPr>
        <p:spPr>
          <a:xfrm>
            <a:off x="782638" y="425450"/>
            <a:ext cx="8229600" cy="1143000"/>
          </a:xfrm>
        </p:spPr>
        <p:txBody>
          <a:bodyPr>
            <a:normAutofit/>
          </a:bodyPr>
          <a:lstStyle/>
          <a:p>
            <a:pPr eaLnBrk="1" fontAlgn="auto" hangingPunct="1">
              <a:spcAft>
                <a:spcPts val="0"/>
              </a:spcAft>
              <a:defRPr/>
            </a:pPr>
            <a:r>
              <a:rPr lang="en-US" sz="3750" dirty="0" smtClean="0"/>
              <a:t>SWOT Wrap Up</a:t>
            </a:r>
            <a:endParaRPr lang="en-US" sz="3750" dirty="0"/>
          </a:p>
        </p:txBody>
      </p:sp>
    </p:spTree>
    <p:extLst>
      <p:ext uri="{BB962C8B-B14F-4D97-AF65-F5344CB8AC3E}">
        <p14:creationId xmlns:p14="http://schemas.microsoft.com/office/powerpoint/2010/main" val="731536292"/>
      </p:ext>
    </p:extLst>
  </p:cSld>
  <p:clrMapOvr>
    <a:masterClrMapping/>
  </p:clrMapOvr>
  <p:transition spd="med">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35163"/>
            <a:ext cx="8229600" cy="4389437"/>
          </a:xfrm>
        </p:spPr>
        <p:txBody>
          <a:bodyPr>
            <a:noAutofit/>
          </a:bodyPr>
          <a:lstStyle/>
          <a:p>
            <a:pPr marL="472679" indent="-472679" eaLnBrk="1" fontAlgn="auto" hangingPunct="1">
              <a:spcAft>
                <a:spcPts val="0"/>
              </a:spcAft>
              <a:buClr>
                <a:schemeClr val="accent3"/>
              </a:buClr>
              <a:buFont typeface="Wingdings 2"/>
              <a:buChar char=""/>
              <a:defRPr/>
            </a:pPr>
            <a:r>
              <a:rPr lang="en-US" sz="2400" dirty="0"/>
              <a:t>The Army requires that each installation develop or revise its 5-year plan annually.  As a part of this process, activity managers are required to do the same for their activities.</a:t>
            </a:r>
          </a:p>
          <a:p>
            <a:pPr marL="205740" indent="-205740" eaLnBrk="1" fontAlgn="auto" hangingPunct="1">
              <a:spcAft>
                <a:spcPts val="0"/>
              </a:spcAft>
              <a:buClr>
                <a:schemeClr val="accent3"/>
              </a:buClr>
              <a:buFont typeface="Wingdings 2"/>
              <a:buChar char=""/>
              <a:defRPr/>
            </a:pPr>
            <a:endParaRPr lang="en-US" sz="1800" dirty="0"/>
          </a:p>
          <a:p>
            <a:pPr marL="472679" indent="-472679" eaLnBrk="1" fontAlgn="auto" hangingPunct="1">
              <a:spcAft>
                <a:spcPts val="0"/>
              </a:spcAft>
              <a:buClr>
                <a:schemeClr val="accent3"/>
              </a:buClr>
              <a:buFont typeface="Wingdings 2"/>
              <a:buChar char=""/>
              <a:defRPr/>
            </a:pPr>
            <a:r>
              <a:rPr lang="en-US" sz="2400" dirty="0"/>
              <a:t>Benefits of the 5-year plan:</a:t>
            </a:r>
          </a:p>
          <a:p>
            <a:pPr marL="863204" lvl="1" indent="-390525" eaLnBrk="1" fontAlgn="auto" hangingPunct="1">
              <a:spcAft>
                <a:spcPts val="0"/>
              </a:spcAft>
              <a:buSzPct val="110000"/>
              <a:buFont typeface="Wingdings 2"/>
              <a:buNone/>
              <a:defRPr/>
            </a:pPr>
            <a:r>
              <a:rPr lang="en-US" sz="2400" dirty="0" smtClean="0">
                <a:solidFill>
                  <a:srgbClr val="FF0000"/>
                </a:solidFill>
              </a:rPr>
              <a:t>-</a:t>
            </a:r>
            <a:r>
              <a:rPr lang="en-US" sz="2400" dirty="0" smtClean="0"/>
              <a:t>  Balanced Family and MWR installation program</a:t>
            </a:r>
          </a:p>
          <a:p>
            <a:pPr marL="863204" lvl="1" indent="-390525" eaLnBrk="1" fontAlgn="auto" hangingPunct="1">
              <a:spcAft>
                <a:spcPts val="0"/>
              </a:spcAft>
              <a:buSzPct val="110000"/>
              <a:buFont typeface="Wingdings 2"/>
              <a:buNone/>
              <a:defRPr/>
            </a:pPr>
            <a:r>
              <a:rPr lang="en-US" sz="2400" dirty="0" smtClean="0">
                <a:solidFill>
                  <a:srgbClr val="FF0000"/>
                </a:solidFill>
              </a:rPr>
              <a:t>- </a:t>
            </a:r>
            <a:r>
              <a:rPr lang="en-US" sz="2400" dirty="0" smtClean="0"/>
              <a:t> Integration of Family and MWR activities</a:t>
            </a:r>
          </a:p>
          <a:p>
            <a:pPr marL="863204" lvl="1" indent="-390525" eaLnBrk="1" fontAlgn="auto" hangingPunct="1">
              <a:spcAft>
                <a:spcPts val="0"/>
              </a:spcAft>
              <a:buSzPct val="110000"/>
              <a:buFont typeface="Wingdings 2"/>
              <a:buNone/>
              <a:defRPr/>
            </a:pPr>
            <a:r>
              <a:rPr lang="en-US" sz="2400" dirty="0" smtClean="0">
                <a:solidFill>
                  <a:srgbClr val="FF0000"/>
                </a:solidFill>
              </a:rPr>
              <a:t>- </a:t>
            </a:r>
            <a:r>
              <a:rPr lang="en-US" sz="2400" dirty="0" smtClean="0"/>
              <a:t> Prioritizes programs according to significance to readiness and retention</a:t>
            </a:r>
          </a:p>
          <a:p>
            <a:pPr marL="863204" lvl="1" indent="-390525" eaLnBrk="1" fontAlgn="auto" hangingPunct="1">
              <a:spcAft>
                <a:spcPts val="0"/>
              </a:spcAft>
              <a:buSzPct val="110000"/>
              <a:buFont typeface="Wingdings 2"/>
              <a:buNone/>
              <a:defRPr/>
            </a:pPr>
            <a:r>
              <a:rPr lang="en-US" sz="2400" dirty="0" smtClean="0">
                <a:solidFill>
                  <a:srgbClr val="FF0000"/>
                </a:solidFill>
              </a:rPr>
              <a:t>- </a:t>
            </a:r>
            <a:r>
              <a:rPr lang="en-US" sz="2400" dirty="0" smtClean="0"/>
              <a:t> Meets the needs and desires of the community</a:t>
            </a:r>
          </a:p>
          <a:p>
            <a:pPr marL="480060" lvl="1" indent="-185166" eaLnBrk="1" fontAlgn="auto" hangingPunct="1">
              <a:spcAft>
                <a:spcPts val="0"/>
              </a:spcAft>
              <a:buFont typeface="Wingdings 2"/>
              <a:buNone/>
              <a:defRPr/>
            </a:pPr>
            <a:endParaRPr lang="en-US" sz="2400" dirty="0"/>
          </a:p>
        </p:txBody>
      </p:sp>
      <p:sp>
        <p:nvSpPr>
          <p:cNvPr id="3" name="Title 2"/>
          <p:cNvSpPr>
            <a:spLocks noGrp="1"/>
          </p:cNvSpPr>
          <p:nvPr>
            <p:ph type="title"/>
          </p:nvPr>
        </p:nvSpPr>
        <p:spPr>
          <a:xfrm>
            <a:off x="766763" y="455613"/>
            <a:ext cx="8229600" cy="1143000"/>
          </a:xfrm>
        </p:spPr>
        <p:txBody>
          <a:bodyPr>
            <a:normAutofit/>
          </a:bodyPr>
          <a:lstStyle/>
          <a:p>
            <a:pPr eaLnBrk="1" fontAlgn="auto" hangingPunct="1">
              <a:spcAft>
                <a:spcPts val="0"/>
              </a:spcAft>
              <a:defRPr/>
            </a:pPr>
            <a:r>
              <a:rPr lang="en-US" sz="3750" dirty="0" smtClean="0"/>
              <a:t>5yr Plan</a:t>
            </a:r>
            <a:endParaRPr lang="en-US" sz="3750" dirty="0"/>
          </a:p>
        </p:txBody>
      </p:sp>
    </p:spTree>
    <p:extLst>
      <p:ext uri="{BB962C8B-B14F-4D97-AF65-F5344CB8AC3E}">
        <p14:creationId xmlns:p14="http://schemas.microsoft.com/office/powerpoint/2010/main" val="1074820562"/>
      </p:ext>
    </p:extLst>
  </p:cSld>
  <p:clrMapOvr>
    <a:masterClrMapping/>
  </p:clrMapOvr>
  <p:transition spd="med">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72679" indent="-472679" eaLnBrk="1" fontAlgn="auto" hangingPunct="1">
              <a:spcAft>
                <a:spcPts val="0"/>
              </a:spcAft>
              <a:buClr>
                <a:schemeClr val="accent3"/>
              </a:buClr>
              <a:buFont typeface="Wingdings 2"/>
              <a:buChar char=""/>
              <a:defRPr/>
            </a:pPr>
            <a:r>
              <a:rPr lang="en-US" sz="2400" dirty="0"/>
              <a:t>Includes both APF and NAF revenues and expenses</a:t>
            </a:r>
          </a:p>
          <a:p>
            <a:pPr marL="205740" indent="-205740" eaLnBrk="1" fontAlgn="auto" hangingPunct="1">
              <a:spcAft>
                <a:spcPts val="0"/>
              </a:spcAft>
              <a:buClr>
                <a:schemeClr val="accent3"/>
              </a:buClr>
              <a:buFont typeface="Wingdings 2"/>
              <a:buChar char=""/>
              <a:defRPr/>
            </a:pPr>
            <a:endParaRPr lang="en-US" sz="2400" dirty="0"/>
          </a:p>
          <a:p>
            <a:pPr marL="472679" indent="-472679" eaLnBrk="1" fontAlgn="auto" hangingPunct="1">
              <a:spcAft>
                <a:spcPts val="0"/>
              </a:spcAft>
              <a:buClr>
                <a:schemeClr val="accent3"/>
              </a:buClr>
              <a:buFont typeface="Wingdings 2"/>
              <a:buChar char=""/>
              <a:defRPr/>
            </a:pPr>
            <a:r>
              <a:rPr lang="en-US" sz="2400" dirty="0"/>
              <a:t>Must be prepared in accordance with guidance from:</a:t>
            </a:r>
          </a:p>
          <a:p>
            <a:pPr marL="945356" lvl="1" indent="-472679" eaLnBrk="1" fontAlgn="auto" hangingPunct="1">
              <a:spcAft>
                <a:spcPts val="0"/>
              </a:spcAft>
              <a:buFont typeface="Wingdings 2"/>
              <a:buChar char=""/>
              <a:defRPr/>
            </a:pPr>
            <a:r>
              <a:rPr lang="en-US" sz="2400" dirty="0" smtClean="0"/>
              <a:t>AR </a:t>
            </a:r>
            <a:r>
              <a:rPr lang="en-US" sz="2400" dirty="0"/>
              <a:t>215-1</a:t>
            </a:r>
          </a:p>
          <a:p>
            <a:pPr marL="1371600" lvl="2" indent="-426244" eaLnBrk="1" fontAlgn="auto" hangingPunct="1">
              <a:spcAft>
                <a:spcPts val="0"/>
              </a:spcAft>
              <a:buFont typeface="Wingdings 2"/>
              <a:buChar char=""/>
              <a:defRPr/>
            </a:pPr>
            <a:r>
              <a:rPr lang="en-US" sz="2400" dirty="0"/>
              <a:t>Section 15-1 and 15-2</a:t>
            </a:r>
          </a:p>
          <a:p>
            <a:pPr marL="1371600" lvl="2" indent="-426244" eaLnBrk="1" fontAlgn="auto" hangingPunct="1">
              <a:spcAft>
                <a:spcPts val="0"/>
              </a:spcAft>
              <a:buFont typeface="Wingdings 2"/>
              <a:buNone/>
              <a:defRPr/>
            </a:pPr>
            <a:endParaRPr lang="en-US" sz="2400" dirty="0"/>
          </a:p>
          <a:p>
            <a:pPr marL="945356" lvl="1" indent="-472679" eaLnBrk="1" fontAlgn="auto" hangingPunct="1">
              <a:spcAft>
                <a:spcPts val="0"/>
              </a:spcAft>
              <a:buFont typeface="Wingdings 2"/>
              <a:buChar char=""/>
              <a:defRPr/>
            </a:pPr>
            <a:r>
              <a:rPr lang="en-US" sz="2400" dirty="0"/>
              <a:t>Current fiscal year (FY) budget guidance</a:t>
            </a:r>
          </a:p>
          <a:p>
            <a:pPr lvl="3">
              <a:defRPr/>
            </a:pPr>
            <a:r>
              <a:rPr lang="en-US" dirty="0">
                <a:solidFill>
                  <a:schemeClr val="accent6">
                    <a:lumMod val="50000"/>
                  </a:schemeClr>
                </a:solidFill>
                <a:hlinkClick r:id="rId3"/>
              </a:rPr>
              <a:t>https://army.deps.mil/army/cmds/imcom_G9/G9/Divisions/Pages/NAFFM_Bdgt_Analysis.aspx</a:t>
            </a:r>
            <a:endParaRPr lang="en-US" dirty="0">
              <a:solidFill>
                <a:schemeClr val="accent6">
                  <a:lumMod val="50000"/>
                </a:schemeClr>
              </a:solidFill>
            </a:endParaRPr>
          </a:p>
          <a:p>
            <a:pPr marL="1371600" lvl="2" indent="-426244" eaLnBrk="1" fontAlgn="auto" hangingPunct="1">
              <a:spcAft>
                <a:spcPts val="0"/>
              </a:spcAft>
              <a:buFont typeface="Wingdings 2"/>
              <a:buNone/>
              <a:defRPr/>
            </a:pPr>
            <a:endParaRPr lang="en-US" sz="2400" dirty="0"/>
          </a:p>
        </p:txBody>
      </p:sp>
      <p:sp>
        <p:nvSpPr>
          <p:cNvPr id="3" name="Title 2"/>
          <p:cNvSpPr>
            <a:spLocks noGrp="1"/>
          </p:cNvSpPr>
          <p:nvPr>
            <p:ph type="title"/>
          </p:nvPr>
        </p:nvSpPr>
        <p:spPr/>
        <p:txBody>
          <a:bodyPr>
            <a:normAutofit/>
          </a:bodyPr>
          <a:lstStyle/>
          <a:p>
            <a:pPr eaLnBrk="1" fontAlgn="auto" hangingPunct="1">
              <a:spcAft>
                <a:spcPts val="0"/>
              </a:spcAft>
              <a:defRPr/>
            </a:pPr>
            <a:r>
              <a:rPr lang="en-US" sz="3750" dirty="0" smtClean="0"/>
              <a:t>5yr Plan Program Requirements</a:t>
            </a:r>
            <a:endParaRPr lang="en-US" sz="3750" dirty="0"/>
          </a:p>
        </p:txBody>
      </p:sp>
    </p:spTree>
    <p:extLst>
      <p:ext uri="{BB962C8B-B14F-4D97-AF65-F5344CB8AC3E}">
        <p14:creationId xmlns:p14="http://schemas.microsoft.com/office/powerpoint/2010/main" val="2622338434"/>
      </p:ext>
    </p:extLst>
  </p:cSld>
  <p:clrMapOvr>
    <a:masterClrMapping/>
  </p:clrMapOvr>
  <p:transition spd="med">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36538" y="2424778"/>
            <a:ext cx="4038600" cy="3167318"/>
          </a:xfrm>
        </p:spPr>
        <p:txBody>
          <a:bodyPr>
            <a:noAutofit/>
          </a:bodyPr>
          <a:lstStyle/>
          <a:p>
            <a:pPr marL="472679" indent="-472679" eaLnBrk="1" fontAlgn="auto" hangingPunct="1">
              <a:spcAft>
                <a:spcPts val="0"/>
              </a:spcAft>
              <a:buClr>
                <a:schemeClr val="accent3"/>
              </a:buClr>
              <a:buFont typeface="Wingdings 2"/>
              <a:buChar char=""/>
              <a:defRPr/>
            </a:pPr>
            <a:r>
              <a:rPr lang="en-US" sz="2400" dirty="0">
                <a:latin typeface="Arial" panose="020B0604020202020204" pitchFamily="34" charset="0"/>
                <a:cs typeface="Arial" panose="020B0604020202020204" pitchFamily="34" charset="0"/>
              </a:rPr>
              <a:t>AR 215-1 Guidelines:</a:t>
            </a:r>
          </a:p>
          <a:p>
            <a:pPr marL="472679" indent="0" eaLnBrk="1" fontAlgn="auto" hangingPunct="1">
              <a:spcAft>
                <a:spcPts val="0"/>
              </a:spcAft>
              <a:buClr>
                <a:schemeClr val="accent3"/>
              </a:buClr>
              <a:buFont typeface="Wingdings 2"/>
              <a:buNone/>
              <a:defRPr/>
            </a:pPr>
            <a:r>
              <a:rPr lang="en-US" sz="2400" i="1" dirty="0">
                <a:latin typeface="Arial" panose="020B0604020202020204" pitchFamily="34" charset="0"/>
                <a:cs typeface="Arial" panose="020B0604020202020204" pitchFamily="34" charset="0"/>
              </a:rPr>
              <a:t>At a minimum, plans will integrate the results of - </a:t>
            </a:r>
          </a:p>
          <a:p>
            <a:pPr marL="746999" lvl="1" indent="-472679" eaLnBrk="1" fontAlgn="auto" hangingPunct="1">
              <a:spcAft>
                <a:spcPts val="0"/>
              </a:spcAft>
              <a:buFont typeface="Wingdings 2"/>
              <a:buChar char=""/>
              <a:defRPr/>
            </a:pPr>
            <a:r>
              <a:rPr lang="en-US" sz="2000" dirty="0">
                <a:latin typeface="Arial" panose="020B0604020202020204" pitchFamily="34" charset="0"/>
                <a:cs typeface="Arial" panose="020B0604020202020204" pitchFamily="34" charset="0"/>
              </a:rPr>
              <a:t>Comprehensive review(s)</a:t>
            </a:r>
          </a:p>
          <a:p>
            <a:pPr marL="746999" lvl="1" indent="-472679" eaLnBrk="1" fontAlgn="auto" hangingPunct="1">
              <a:spcAft>
                <a:spcPts val="0"/>
              </a:spcAft>
              <a:buFont typeface="Wingdings 2"/>
              <a:buChar char=""/>
              <a:defRPr/>
            </a:pPr>
            <a:r>
              <a:rPr lang="en-US" sz="2000" dirty="0">
                <a:latin typeface="Arial" panose="020B0604020202020204" pitchFamily="34" charset="0"/>
                <a:cs typeface="Arial" panose="020B0604020202020204" pitchFamily="34" charset="0"/>
              </a:rPr>
              <a:t>Needs assessment(s)</a:t>
            </a:r>
          </a:p>
          <a:p>
            <a:pPr marL="746999" lvl="1" indent="-472679" eaLnBrk="1" fontAlgn="auto" hangingPunct="1">
              <a:spcAft>
                <a:spcPts val="0"/>
              </a:spcAft>
              <a:buFont typeface="Wingdings 2"/>
              <a:buChar char=""/>
              <a:defRPr/>
            </a:pPr>
            <a:r>
              <a:rPr lang="en-US" sz="2000" dirty="0">
                <a:latin typeface="Arial" panose="020B0604020202020204" pitchFamily="34" charset="0"/>
                <a:cs typeface="Arial" panose="020B0604020202020204" pitchFamily="34" charset="0"/>
              </a:rPr>
              <a:t>Priorities</a:t>
            </a:r>
          </a:p>
          <a:p>
            <a:pPr marL="746999" lvl="1" indent="-472679" eaLnBrk="1" fontAlgn="auto" hangingPunct="1">
              <a:spcAft>
                <a:spcPts val="0"/>
              </a:spcAft>
              <a:buFont typeface="Wingdings 2"/>
              <a:buChar char=""/>
              <a:defRPr/>
            </a:pPr>
            <a:r>
              <a:rPr lang="en-US" sz="2000" dirty="0">
                <a:latin typeface="Arial" panose="020B0604020202020204" pitchFamily="34" charset="0"/>
                <a:cs typeface="Arial" panose="020B0604020202020204" pitchFamily="34" charset="0"/>
              </a:rPr>
              <a:t>Financial management strategies</a:t>
            </a:r>
          </a:p>
          <a:p>
            <a:pPr marL="472679" indent="-472679" eaLnBrk="1" fontAlgn="auto" hangingPunct="1">
              <a:spcAft>
                <a:spcPts val="0"/>
              </a:spcAft>
              <a:buClr>
                <a:schemeClr val="accent3"/>
              </a:buClr>
              <a:buFont typeface="Wingdings 2"/>
              <a:buChar char=""/>
              <a:defRPr/>
            </a:pPr>
            <a:endParaRPr lang="en-US" sz="2400" dirty="0">
              <a:latin typeface="Arial" panose="020B0604020202020204" pitchFamily="34" charset="0"/>
              <a:cs typeface="Arial" panose="020B0604020202020204" pitchFamily="34" charset="0"/>
            </a:endParaRPr>
          </a:p>
          <a:p>
            <a:pPr marL="1371600" lvl="2" indent="-426244" eaLnBrk="1" fontAlgn="auto" hangingPunct="1">
              <a:spcAft>
                <a:spcPts val="0"/>
              </a:spcAft>
              <a:buFont typeface="Wingdings 2"/>
              <a:buNone/>
              <a:defRPr/>
            </a:pPr>
            <a:endParaRPr lang="en-US" sz="24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57200" y="704850"/>
            <a:ext cx="8229600" cy="1143000"/>
          </a:xfrm>
        </p:spPr>
        <p:txBody>
          <a:bodyPr>
            <a:normAutofit/>
          </a:bodyPr>
          <a:lstStyle/>
          <a:p>
            <a:pPr eaLnBrk="1" fontAlgn="auto" hangingPunct="1">
              <a:spcAft>
                <a:spcPts val="0"/>
              </a:spcAft>
              <a:defRPr/>
            </a:pPr>
            <a:r>
              <a:rPr lang="en-US" sz="3750" dirty="0" smtClean="0"/>
              <a:t>5yr Plan Program Requirements</a:t>
            </a:r>
            <a:endParaRPr lang="en-US" sz="3750" dirty="0"/>
          </a:p>
        </p:txBody>
      </p:sp>
      <p:pic>
        <p:nvPicPr>
          <p:cNvPr id="1026" name="Picture 2"/>
          <p:cNvPicPr>
            <a:picLocks noGrp="1" noChangeAspect="1" noChangeArrowheads="1"/>
          </p:cNvPicPr>
          <p:nvPr>
            <p:ph sz="half" idx="2"/>
          </p:nvPr>
        </p:nvPicPr>
        <p:blipFill>
          <a:blip r:embed="rId3" cstate="print"/>
          <a:srcRect l="7196" r="4197"/>
          <a:stretch>
            <a:fillRect/>
          </a:stretch>
        </p:blipFill>
        <p:spPr>
          <a:xfrm>
            <a:off x="4448175" y="1847850"/>
            <a:ext cx="4065588" cy="4321175"/>
          </a:xfrm>
          <a:ln w="3175"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358000704"/>
      </p:ext>
    </p:extLst>
  </p:cSld>
  <p:clrMapOvr>
    <a:masterClrMapping/>
  </p:clrMapOvr>
  <p:transition spd="med">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7163" y="2216150"/>
            <a:ext cx="4481512" cy="3776663"/>
          </a:xfrm>
        </p:spPr>
        <p:txBody>
          <a:bodyPr>
            <a:normAutofit/>
          </a:bodyPr>
          <a:lstStyle/>
          <a:p>
            <a:pPr marL="472679" indent="-472679" eaLnBrk="1" fontAlgn="auto" hangingPunct="1">
              <a:spcAft>
                <a:spcPts val="0"/>
              </a:spcAft>
              <a:buClr>
                <a:schemeClr val="accent3"/>
              </a:buClr>
              <a:buFont typeface="Wingdings 2"/>
              <a:buChar char=""/>
              <a:defRPr/>
            </a:pPr>
            <a:r>
              <a:rPr lang="en-US" sz="2250" dirty="0">
                <a:latin typeface="Arial" panose="020B0604020202020204" pitchFamily="34" charset="0"/>
                <a:cs typeface="Arial" panose="020B0604020202020204" pitchFamily="34" charset="0"/>
              </a:rPr>
              <a:t>Current FY Budget Guidance:</a:t>
            </a:r>
          </a:p>
          <a:p>
            <a:pPr marL="472679" indent="-472679" eaLnBrk="1" fontAlgn="auto" hangingPunct="1">
              <a:spcAft>
                <a:spcPts val="0"/>
              </a:spcAft>
              <a:buClr>
                <a:schemeClr val="accent3"/>
              </a:buClr>
              <a:buFont typeface="Wingdings 2"/>
              <a:buNone/>
              <a:defRPr/>
            </a:pPr>
            <a:endParaRPr lang="en-US" sz="1350" dirty="0">
              <a:latin typeface="Arial" panose="020B0604020202020204" pitchFamily="34" charset="0"/>
              <a:cs typeface="Arial" panose="020B0604020202020204" pitchFamily="34" charset="0"/>
            </a:endParaRPr>
          </a:p>
          <a:p>
            <a:pPr marL="472679" indent="0" eaLnBrk="1" fontAlgn="auto" hangingPunct="1">
              <a:spcAft>
                <a:spcPts val="0"/>
              </a:spcAft>
              <a:buClr>
                <a:schemeClr val="accent3"/>
              </a:buClr>
              <a:buFont typeface="Wingdings 2"/>
              <a:buNone/>
              <a:defRPr/>
            </a:pPr>
            <a:r>
              <a:rPr lang="en-US" sz="2250" dirty="0">
                <a:latin typeface="Arial" panose="020B0604020202020204" pitchFamily="34" charset="0"/>
                <a:cs typeface="Arial" panose="020B0604020202020204" pitchFamily="34" charset="0"/>
              </a:rPr>
              <a:t>You will need to consider both specific initiative guidance as well as any updates to what is required for submission in the 5-year plan </a:t>
            </a:r>
          </a:p>
          <a:p>
            <a:pPr marL="472679" indent="-472679" eaLnBrk="1" fontAlgn="auto" hangingPunct="1">
              <a:spcAft>
                <a:spcPts val="0"/>
              </a:spcAft>
              <a:buClr>
                <a:schemeClr val="accent3"/>
              </a:buClr>
              <a:buFont typeface="Wingdings 2"/>
              <a:buChar char=""/>
              <a:defRPr/>
            </a:pPr>
            <a:endParaRPr lang="en-US" sz="750" dirty="0">
              <a:latin typeface="Arial" panose="020B0604020202020204" pitchFamily="34" charset="0"/>
              <a:cs typeface="Arial" panose="020B0604020202020204" pitchFamily="34" charset="0"/>
            </a:endParaRPr>
          </a:p>
          <a:p>
            <a:pPr marL="1371600" lvl="2" indent="-426244" eaLnBrk="1" fontAlgn="auto" hangingPunct="1">
              <a:spcAft>
                <a:spcPts val="0"/>
              </a:spcAft>
              <a:buFont typeface="Wingdings 2"/>
              <a:buNone/>
              <a:defRPr/>
            </a:pPr>
            <a:endParaRPr lang="en-US" sz="18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57200" y="704850"/>
            <a:ext cx="8229600" cy="1143000"/>
          </a:xfrm>
        </p:spPr>
        <p:txBody>
          <a:bodyPr>
            <a:normAutofit/>
          </a:bodyPr>
          <a:lstStyle/>
          <a:p>
            <a:pPr eaLnBrk="1" fontAlgn="auto" hangingPunct="1">
              <a:spcAft>
                <a:spcPts val="0"/>
              </a:spcAft>
              <a:defRPr/>
            </a:pPr>
            <a:r>
              <a:rPr lang="en-US" sz="3750" dirty="0" smtClean="0"/>
              <a:t>5yr Plan Program Requirements</a:t>
            </a:r>
            <a:endParaRPr lang="en-US" sz="3750" dirty="0"/>
          </a:p>
        </p:txBody>
      </p:sp>
      <p:pic>
        <p:nvPicPr>
          <p:cNvPr id="1026" name="Picture 2"/>
          <p:cNvPicPr>
            <a:picLocks noGrp="1" noChangeAspect="1" noChangeArrowheads="1"/>
          </p:cNvPicPr>
          <p:nvPr>
            <p:ph sz="half" idx="2"/>
          </p:nvPr>
        </p:nvPicPr>
        <p:blipFill>
          <a:blip r:embed="rId3" cstate="print"/>
          <a:srcRect/>
          <a:stretch>
            <a:fillRect/>
          </a:stretch>
        </p:blipFill>
        <p:spPr>
          <a:xfrm>
            <a:off x="4975225" y="1897063"/>
            <a:ext cx="3059113" cy="3946525"/>
          </a:xfrm>
          <a:ln w="38100" cap="sq">
            <a:solidFill>
              <a:srgbClr val="000000"/>
            </a:solidFill>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84487005"/>
      </p:ext>
    </p:extLst>
  </p:cSld>
  <p:clrMapOvr>
    <a:masterClrMapping/>
  </p:clrMapOvr>
  <p:transition spd="med">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617538" y="2073275"/>
            <a:ext cx="3429000" cy="3776663"/>
          </a:xfrm>
        </p:spPr>
        <p:txBody>
          <a:bodyPr>
            <a:normAutofit fontScale="92500"/>
          </a:bodyPr>
          <a:lstStyle/>
          <a:p>
            <a:pPr marL="205740" indent="-205740" eaLnBrk="1" fontAlgn="auto" hangingPunct="1">
              <a:spcAft>
                <a:spcPts val="450"/>
              </a:spcAft>
              <a:buClr>
                <a:schemeClr val="accent3"/>
              </a:buClr>
              <a:buFont typeface="Wingdings 2" panose="05020102010507070707" pitchFamily="18" charset="2"/>
              <a:buChar char=""/>
              <a:defRPr/>
            </a:pPr>
            <a:endParaRPr lang="en-US" sz="600" dirty="0">
              <a:latin typeface="Arial" panose="020B0604020202020204" pitchFamily="34" charset="0"/>
              <a:cs typeface="Arial" panose="020B0604020202020204" pitchFamily="34" charset="0"/>
            </a:endParaRPr>
          </a:p>
          <a:p>
            <a:pPr marL="205740" indent="-205740" eaLnBrk="1" fontAlgn="auto" hangingPunct="1">
              <a:spcAft>
                <a:spcPts val="450"/>
              </a:spcAft>
              <a:buClr>
                <a:schemeClr val="accent3"/>
              </a:buClr>
              <a:buFont typeface="Wingdings 2"/>
              <a:buChar char=""/>
              <a:defRPr/>
            </a:pPr>
            <a:r>
              <a:rPr lang="en-US" sz="2400" b="1" i="1" dirty="0" smtClean="0">
                <a:latin typeface="Arial" panose="020B0604020202020204" pitchFamily="34" charset="0"/>
                <a:cs typeface="Arial" panose="020B0604020202020204" pitchFamily="34" charset="0"/>
              </a:rPr>
              <a:t>You</a:t>
            </a:r>
            <a:r>
              <a:rPr lang="en-US" sz="2400" dirty="0" smtClean="0">
                <a:latin typeface="Arial" panose="020B0604020202020204" pitchFamily="34" charset="0"/>
                <a:cs typeface="Arial" panose="020B0604020202020204" pitchFamily="34" charset="0"/>
              </a:rPr>
              <a:t> are at the heart of     this process and that of managing our facilities   and programs</a:t>
            </a:r>
          </a:p>
          <a:p>
            <a:pPr marL="205740" indent="-205740" eaLnBrk="1" fontAlgn="auto" hangingPunct="1">
              <a:spcAft>
                <a:spcPts val="450"/>
              </a:spcAft>
              <a:buClr>
                <a:schemeClr val="accent3"/>
              </a:buClr>
              <a:buFont typeface="Wingdings 2"/>
              <a:buNone/>
              <a:defRPr/>
            </a:pPr>
            <a:endParaRPr lang="en-US" sz="2400" dirty="0">
              <a:latin typeface="Arial" panose="020B0604020202020204" pitchFamily="34" charset="0"/>
              <a:cs typeface="Arial" panose="020B0604020202020204" pitchFamily="34" charset="0"/>
            </a:endParaRPr>
          </a:p>
          <a:p>
            <a:pPr marL="205740" indent="-205740" eaLnBrk="1" fontAlgn="auto" hangingPunct="1">
              <a:spcAft>
                <a:spcPts val="450"/>
              </a:spcAft>
              <a:buClr>
                <a:schemeClr val="accent3"/>
              </a:buClr>
              <a:buFont typeface="Wingdings 2"/>
              <a:buChar char=""/>
              <a:defRPr/>
            </a:pPr>
            <a:r>
              <a:rPr lang="en-US" sz="2400" dirty="0" smtClean="0">
                <a:latin typeface="Arial" panose="020B0604020202020204" pitchFamily="34" charset="0"/>
                <a:cs typeface="Arial" panose="020B0604020202020204" pitchFamily="34" charset="0"/>
              </a:rPr>
              <a:t>If </a:t>
            </a:r>
            <a:r>
              <a:rPr lang="en-US" sz="2400" b="1" i="1" dirty="0" smtClean="0">
                <a:latin typeface="Arial" panose="020B0604020202020204" pitchFamily="34" charset="0"/>
                <a:cs typeface="Arial" panose="020B0604020202020204" pitchFamily="34" charset="0"/>
              </a:rPr>
              <a:t>you</a:t>
            </a:r>
            <a:r>
              <a:rPr lang="en-US" sz="2400" dirty="0" smtClean="0">
                <a:latin typeface="Arial" panose="020B0604020202020204" pitchFamily="34" charset="0"/>
                <a:cs typeface="Arial" panose="020B0604020202020204" pitchFamily="34" charset="0"/>
              </a:rPr>
              <a:t> are not involved in this process… someone else is making all the decisions for </a:t>
            </a:r>
            <a:r>
              <a:rPr lang="en-US" sz="2400" b="1" i="1" dirty="0" smtClean="0">
                <a:latin typeface="Arial" panose="020B0604020202020204" pitchFamily="34" charset="0"/>
                <a:cs typeface="Arial" panose="020B0604020202020204" pitchFamily="34" charset="0"/>
              </a:rPr>
              <a:t>you</a:t>
            </a:r>
            <a:r>
              <a:rPr lang="en-US" sz="2400" dirty="0" smtClean="0">
                <a:latin typeface="Arial" panose="020B0604020202020204" pitchFamily="34" charset="0"/>
                <a:cs typeface="Arial" panose="020B0604020202020204" pitchFamily="34" charset="0"/>
              </a:rPr>
              <a:t> </a:t>
            </a:r>
          </a:p>
        </p:txBody>
      </p:sp>
      <p:sp>
        <p:nvSpPr>
          <p:cNvPr id="5" name="Title 4"/>
          <p:cNvSpPr>
            <a:spLocks noGrp="1"/>
          </p:cNvSpPr>
          <p:nvPr>
            <p:ph type="title"/>
          </p:nvPr>
        </p:nvSpPr>
        <p:spPr>
          <a:xfrm>
            <a:off x="457200" y="704850"/>
            <a:ext cx="8229600" cy="1143000"/>
          </a:xfrm>
        </p:spPr>
        <p:txBody>
          <a:bodyPr>
            <a:normAutofit/>
          </a:bodyPr>
          <a:lstStyle/>
          <a:p>
            <a:pPr eaLnBrk="1" fontAlgn="auto" hangingPunct="1">
              <a:spcAft>
                <a:spcPts val="0"/>
              </a:spcAft>
              <a:defRPr/>
            </a:pPr>
            <a:r>
              <a:rPr lang="en-US" sz="3750" dirty="0" smtClean="0"/>
              <a:t>Wrapping it up</a:t>
            </a:r>
            <a:endParaRPr lang="en-US" sz="3750" dirty="0"/>
          </a:p>
        </p:txBody>
      </p:sp>
      <p:pic>
        <p:nvPicPr>
          <p:cNvPr id="63493" name="Picture 5" descr="wrap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2775" y="1543050"/>
            <a:ext cx="6326188" cy="430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0445536"/>
      </p:ext>
    </p:extLst>
  </p:cSld>
  <p:clrMapOvr>
    <a:masterClrMapping/>
  </p:clrMapOvr>
  <p:transition spd="med">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1"/>
          <p:cNvSpPr>
            <a:spLocks noGrp="1"/>
          </p:cNvSpPr>
          <p:nvPr>
            <p:ph idx="1"/>
          </p:nvPr>
        </p:nvSpPr>
        <p:spPr>
          <a:xfrm>
            <a:off x="363538" y="2235200"/>
            <a:ext cx="8229600" cy="5033963"/>
          </a:xfrm>
        </p:spPr>
        <p:txBody>
          <a:bodyPr/>
          <a:lstStyle/>
          <a:p>
            <a:pPr marL="342900" indent="-342900" eaLnBrk="1" hangingPunct="1">
              <a:lnSpc>
                <a:spcPts val="2850"/>
              </a:lnSpc>
              <a:spcAft>
                <a:spcPts val="900"/>
              </a:spcAft>
              <a:buClr>
                <a:srgbClr val="853B5B"/>
              </a:buClr>
              <a:buSzPct val="100000"/>
              <a:buFont typeface="Wingdings" panose="05000000000000000000" pitchFamily="2" charset="2"/>
              <a:buChar char="q"/>
            </a:pPr>
            <a:r>
              <a:rPr lang="en-US" altLang="en-US" sz="2400" dirty="0" smtClean="0"/>
              <a:t>Identify and apply the </a:t>
            </a:r>
            <a:r>
              <a:rPr lang="en-US" altLang="en-US" sz="2400" b="1" dirty="0" smtClean="0"/>
              <a:t>NAF Annual Operating Budget (AOB) Process</a:t>
            </a:r>
          </a:p>
          <a:p>
            <a:pPr marL="342900" indent="-342900" eaLnBrk="1" hangingPunct="1">
              <a:lnSpc>
                <a:spcPts val="2850"/>
              </a:lnSpc>
              <a:spcAft>
                <a:spcPts val="900"/>
              </a:spcAft>
              <a:buClr>
                <a:srgbClr val="853B5B"/>
              </a:buClr>
              <a:buSzPct val="100000"/>
              <a:buFont typeface="Wingdings" panose="05000000000000000000" pitchFamily="2" charset="2"/>
              <a:buChar char="q"/>
            </a:pPr>
            <a:r>
              <a:rPr lang="en-US" altLang="en-US" sz="2400" dirty="0" smtClean="0"/>
              <a:t>Identify and discuss </a:t>
            </a:r>
            <a:r>
              <a:rPr lang="en-US" altLang="en-US" sz="2400" b="1" dirty="0" smtClean="0"/>
              <a:t>strategic guidance</a:t>
            </a:r>
            <a:r>
              <a:rPr lang="en-US" altLang="en-US" sz="2400" dirty="0" smtClean="0"/>
              <a:t>; synthesize with NAF AOB Process</a:t>
            </a:r>
          </a:p>
          <a:p>
            <a:pPr marL="342900" indent="-342900" eaLnBrk="1" hangingPunct="1">
              <a:lnSpc>
                <a:spcPts val="2850"/>
              </a:lnSpc>
              <a:spcAft>
                <a:spcPts val="900"/>
              </a:spcAft>
              <a:buClr>
                <a:srgbClr val="853B5B"/>
              </a:buClr>
              <a:buSzPct val="100000"/>
              <a:buFont typeface="Wingdings" panose="05000000000000000000" pitchFamily="2" charset="2"/>
              <a:buChar char="q"/>
            </a:pPr>
            <a:r>
              <a:rPr lang="en-US" altLang="en-US" sz="2400" dirty="0" smtClean="0"/>
              <a:t>Describe </a:t>
            </a:r>
            <a:r>
              <a:rPr lang="en-US" altLang="en-US" sz="2400" b="1" dirty="0" smtClean="0"/>
              <a:t>NAF 5yr Plan Program Requirements </a:t>
            </a:r>
            <a:r>
              <a:rPr lang="en-US" altLang="en-US" sz="2400" dirty="0" smtClean="0"/>
              <a:t>and apply to inclusion in the AOB</a:t>
            </a:r>
          </a:p>
        </p:txBody>
      </p:sp>
      <p:sp>
        <p:nvSpPr>
          <p:cNvPr id="3" name="Title 2"/>
          <p:cNvSpPr>
            <a:spLocks noGrp="1"/>
          </p:cNvSpPr>
          <p:nvPr>
            <p:ph type="title"/>
          </p:nvPr>
        </p:nvSpPr>
        <p:spPr>
          <a:xfrm>
            <a:off x="488950" y="544513"/>
            <a:ext cx="8229600" cy="1143000"/>
          </a:xfrm>
        </p:spPr>
        <p:txBody>
          <a:bodyPr>
            <a:normAutofit/>
          </a:bodyPr>
          <a:lstStyle/>
          <a:p>
            <a:pPr eaLnBrk="1" fontAlgn="auto" hangingPunct="1">
              <a:spcAft>
                <a:spcPts val="0"/>
              </a:spcAft>
              <a:defRPr/>
            </a:pPr>
            <a:r>
              <a:rPr lang="en-US" sz="3750" dirty="0" smtClean="0"/>
              <a:t>Objectives</a:t>
            </a:r>
            <a:endParaRPr lang="en-US" sz="3750" dirty="0"/>
          </a:p>
        </p:txBody>
      </p:sp>
    </p:spTree>
    <p:extLst>
      <p:ext uri="{BB962C8B-B14F-4D97-AF65-F5344CB8AC3E}">
        <p14:creationId xmlns:p14="http://schemas.microsoft.com/office/powerpoint/2010/main" val="1775967527"/>
      </p:ext>
    </p:extLst>
  </p:cSld>
  <p:clrMapOvr>
    <a:masterClrMapping/>
  </p:clrMapOvr>
  <p:transition spd="med">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63724" y="2486452"/>
            <a:ext cx="7275915" cy="1371600"/>
          </a:xfrm>
          <a:extLst/>
        </p:spPr>
        <p:txBody>
          <a:bodyPr/>
          <a:lstStyle/>
          <a:p>
            <a:pPr eaLnBrk="1" fontAlgn="auto" hangingPunct="1">
              <a:spcAft>
                <a:spcPts val="0"/>
              </a:spcAft>
              <a:defRPr/>
            </a:pPr>
            <a:r>
              <a:rPr lang="en-US" dirty="0" smtClean="0"/>
              <a:t>Module 5</a:t>
            </a:r>
            <a:br>
              <a:rPr lang="en-US" dirty="0" smtClean="0"/>
            </a:br>
            <a:r>
              <a:rPr lang="en-US" sz="3200" dirty="0" smtClean="0"/>
              <a:t>Annual Operating Budget (AOB)</a:t>
            </a:r>
            <a:endParaRPr lang="en-US" dirty="0"/>
          </a:p>
        </p:txBody>
      </p:sp>
    </p:spTree>
    <p:extLst>
      <p:ext uri="{BB962C8B-B14F-4D97-AF65-F5344CB8AC3E}">
        <p14:creationId xmlns:p14="http://schemas.microsoft.com/office/powerpoint/2010/main" val="1607940563"/>
      </p:ext>
    </p:extLst>
  </p:cSld>
  <p:clrMapOvr>
    <a:masterClrMapping/>
  </p:clrMapOvr>
  <p:transition spd="med">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Objectives</a:t>
            </a:r>
            <a:endParaRPr lang="en-US" dirty="0"/>
          </a:p>
        </p:txBody>
      </p:sp>
      <p:sp>
        <p:nvSpPr>
          <p:cNvPr id="2" name="Rectangle 1"/>
          <p:cNvSpPr/>
          <p:nvPr/>
        </p:nvSpPr>
        <p:spPr>
          <a:xfrm>
            <a:off x="544407" y="1965379"/>
            <a:ext cx="8131386" cy="4892621"/>
          </a:xfrm>
          <a:prstGeom prst="rect">
            <a:avLst/>
          </a:prstGeom>
        </p:spPr>
        <p:txBody>
          <a:bodyPr wrap="square">
            <a:spAutoFit/>
          </a:bodyPr>
          <a:lstStyle/>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2400" dirty="0">
                <a:latin typeface="Arial" panose="020B0604020202020204" pitchFamily="34" charset="0"/>
                <a:ea typeface="Calibri" panose="020F0502020204030204" pitchFamily="34" charset="0"/>
                <a:cs typeface="Arial" panose="020B0604020202020204" pitchFamily="34" charset="0"/>
              </a:rPr>
              <a:t>G</a:t>
            </a:r>
            <a:r>
              <a:rPr lang="en-US" sz="2400" dirty="0" smtClean="0">
                <a:latin typeface="Arial" panose="020B0604020202020204" pitchFamily="34" charset="0"/>
                <a:ea typeface="Calibri" panose="020F0502020204030204" pitchFamily="34" charset="0"/>
                <a:cs typeface="Arial" panose="020B0604020202020204" pitchFamily="34" charset="0"/>
              </a:rPr>
              <a:t>iven </a:t>
            </a:r>
            <a:r>
              <a:rPr lang="en-US" sz="2400" dirty="0">
                <a:latin typeface="Arial" panose="020B0604020202020204" pitchFamily="34" charset="0"/>
                <a:ea typeface="Calibri" panose="020F0502020204030204" pitchFamily="34" charset="0"/>
                <a:cs typeface="Arial" panose="020B0604020202020204" pitchFamily="34" charset="0"/>
              </a:rPr>
              <a:t>a scenario, apply the 5-Steps of the NAF Annual Operating Budget Process.  Learners will:</a:t>
            </a:r>
          </a:p>
          <a:p>
            <a:pPr marL="800100" lvl="1" indent="-342900">
              <a:lnSpc>
                <a:spcPct val="115000"/>
              </a:lnSpc>
              <a:buSzPts val="1200"/>
              <a:buFont typeface="+mj-lt"/>
              <a:buAutoNum type="arabicPeriod"/>
              <a:tabLst>
                <a:tab pos="685800" algn="l"/>
              </a:tabLst>
            </a:pPr>
            <a:r>
              <a:rPr lang="en-US" sz="2400" dirty="0">
                <a:latin typeface="Arial" panose="020B0604020202020204" pitchFamily="34" charset="0"/>
                <a:ea typeface="Calibri" panose="020F0502020204030204" pitchFamily="34" charset="0"/>
                <a:cs typeface="Arial" panose="020B0604020202020204" pitchFamily="34" charset="0"/>
              </a:rPr>
              <a:t>Compile Historical Data</a:t>
            </a:r>
          </a:p>
          <a:p>
            <a:pPr marL="800100" lvl="1" indent="-342900">
              <a:lnSpc>
                <a:spcPct val="115000"/>
              </a:lnSpc>
              <a:buSzPts val="1200"/>
              <a:buFont typeface="+mj-lt"/>
              <a:buAutoNum type="arabicPeriod"/>
              <a:tabLst>
                <a:tab pos="685800" algn="l"/>
              </a:tabLst>
            </a:pPr>
            <a:r>
              <a:rPr lang="en-US" sz="2400" dirty="0">
                <a:latin typeface="Arial" panose="020B0604020202020204" pitchFamily="34" charset="0"/>
                <a:ea typeface="Calibri" panose="020F0502020204030204" pitchFamily="34" charset="0"/>
                <a:cs typeface="Arial" panose="020B0604020202020204" pitchFamily="34" charset="0"/>
              </a:rPr>
              <a:t>Apply a Trend Analysis</a:t>
            </a:r>
          </a:p>
          <a:p>
            <a:pPr marL="800100" lvl="1" indent="-342900">
              <a:lnSpc>
                <a:spcPct val="115000"/>
              </a:lnSpc>
              <a:buSzPts val="1200"/>
              <a:buFont typeface="+mj-lt"/>
              <a:buAutoNum type="arabicPeriod"/>
              <a:tabLst>
                <a:tab pos="685800" algn="l"/>
              </a:tabLst>
            </a:pPr>
            <a:r>
              <a:rPr lang="en-US" sz="2400" dirty="0">
                <a:latin typeface="Arial" panose="020B0604020202020204" pitchFamily="34" charset="0"/>
                <a:ea typeface="Calibri" panose="020F0502020204030204" pitchFamily="34" charset="0"/>
                <a:cs typeface="Arial" panose="020B0604020202020204" pitchFamily="34" charset="0"/>
              </a:rPr>
              <a:t>Determine factors that will impact the future</a:t>
            </a:r>
          </a:p>
          <a:p>
            <a:pPr marL="800100" lvl="1" indent="-342900">
              <a:lnSpc>
                <a:spcPct val="115000"/>
              </a:lnSpc>
              <a:buSzPts val="1200"/>
              <a:buFont typeface="+mj-lt"/>
              <a:buAutoNum type="arabicPeriod"/>
              <a:tabLst>
                <a:tab pos="685800" algn="l"/>
              </a:tabLst>
            </a:pPr>
            <a:r>
              <a:rPr lang="en-US" sz="2400" dirty="0" smtClean="0">
                <a:latin typeface="Arial" panose="020B0604020202020204" pitchFamily="34" charset="0"/>
                <a:ea typeface="Calibri" panose="020F0502020204030204" pitchFamily="34" charset="0"/>
                <a:cs typeface="Arial" panose="020B0604020202020204" pitchFamily="34" charset="0"/>
              </a:rPr>
              <a:t>Forecast </a:t>
            </a:r>
            <a:r>
              <a:rPr lang="en-US" sz="2400" dirty="0">
                <a:latin typeface="Arial" panose="020B0604020202020204" pitchFamily="34" charset="0"/>
                <a:ea typeface="Calibri" panose="020F0502020204030204" pitchFamily="34" charset="0"/>
                <a:cs typeface="Arial" panose="020B0604020202020204" pitchFamily="34" charset="0"/>
              </a:rPr>
              <a:t>Performance and determine requirements</a:t>
            </a:r>
          </a:p>
          <a:p>
            <a:pPr marL="800100" lvl="1" indent="-342900">
              <a:lnSpc>
                <a:spcPct val="115000"/>
              </a:lnSpc>
              <a:buSzPts val="1200"/>
              <a:buFont typeface="+mj-lt"/>
              <a:buAutoNum type="arabicPeriod"/>
              <a:tabLst>
                <a:tab pos="685800" algn="l"/>
              </a:tabLst>
            </a:pPr>
            <a:r>
              <a:rPr lang="en-US" sz="2400" dirty="0">
                <a:latin typeface="Arial" panose="020B0604020202020204" pitchFamily="34" charset="0"/>
                <a:ea typeface="Calibri" panose="020F0502020204030204" pitchFamily="34" charset="0"/>
                <a:cs typeface="Arial" panose="020B0604020202020204" pitchFamily="34" charset="0"/>
              </a:rPr>
              <a:t>Review Big </a:t>
            </a:r>
            <a:r>
              <a:rPr lang="en-US" sz="2400" dirty="0" smtClean="0">
                <a:latin typeface="Arial" panose="020B0604020202020204" pitchFamily="34" charset="0"/>
                <a:ea typeface="Calibri" panose="020F0502020204030204" pitchFamily="34" charset="0"/>
                <a:cs typeface="Arial" panose="020B0604020202020204" pitchFamily="34" charset="0"/>
              </a:rPr>
              <a:t>Picture</a:t>
            </a:r>
            <a:endParaRPr lang="en-US" sz="2400" dirty="0">
              <a:latin typeface="Arial" panose="020B0604020202020204" pitchFamily="34" charset="0"/>
              <a:ea typeface="Calibri" panose="020F0502020204030204" pitchFamily="34" charset="0"/>
              <a:cs typeface="Arial" panose="020B0604020202020204" pitchFamily="34" charset="0"/>
            </a:endParaRPr>
          </a:p>
          <a:p>
            <a:pPr marL="0" lvl="1">
              <a:lnSpc>
                <a:spcPct val="115000"/>
              </a:lnSpc>
              <a:buSzPts val="1200"/>
              <a:tabLst>
                <a:tab pos="685800" algn="l"/>
              </a:tabLst>
            </a:pPr>
            <a:endParaRPr lang="en-US" sz="2400" dirty="0">
              <a:latin typeface="Arial" panose="020B0604020202020204" pitchFamily="34" charset="0"/>
              <a:ea typeface="Calibri" panose="020F0502020204030204" pitchFamily="34" charset="0"/>
              <a:cs typeface="Arial" panose="020B0604020202020204" pitchFamily="34" charset="0"/>
            </a:endParaRPr>
          </a:p>
          <a:p>
            <a:pPr marL="342900" lvl="1" indent="-342900">
              <a:lnSpc>
                <a:spcPct val="115000"/>
              </a:lnSpc>
              <a:buSzPts val="1200"/>
              <a:buFont typeface="Arial" panose="020B0604020202020204" pitchFamily="34" charset="0"/>
              <a:buChar char="•"/>
              <a:tabLst>
                <a:tab pos="685800" algn="l"/>
              </a:tabLst>
            </a:pPr>
            <a:r>
              <a:rPr lang="en-US" altLang="en-US" sz="2400" dirty="0" smtClean="0">
                <a:latin typeface="Arial" panose="020B0604020202020204" pitchFamily="34" charset="0"/>
                <a:cs typeface="Arial" panose="020B0604020202020204" pitchFamily="34" charset="0"/>
              </a:rPr>
              <a:t>Define </a:t>
            </a:r>
            <a:r>
              <a:rPr lang="en-US" altLang="en-US" sz="2400" dirty="0">
                <a:latin typeface="Arial" panose="020B0604020202020204" pitchFamily="34" charset="0"/>
                <a:cs typeface="Arial" panose="020B0604020202020204" pitchFamily="34" charset="0"/>
              </a:rPr>
              <a:t>components of the </a:t>
            </a:r>
            <a:r>
              <a:rPr lang="en-US" altLang="en-US" sz="2400" b="1" dirty="0">
                <a:latin typeface="Arial" panose="020B0604020202020204" pitchFamily="34" charset="0"/>
                <a:cs typeface="Arial" panose="020B0604020202020204" pitchFamily="34" charset="0"/>
              </a:rPr>
              <a:t>Manager’s Narrative </a:t>
            </a:r>
            <a:r>
              <a:rPr lang="en-US" altLang="en-US" sz="2400" dirty="0">
                <a:latin typeface="Arial" panose="020B0604020202020204" pitchFamily="34" charset="0"/>
                <a:cs typeface="Arial" panose="020B0604020202020204" pitchFamily="34" charset="0"/>
              </a:rPr>
              <a:t>in the NAF AOB and relate to budget and planning process</a:t>
            </a:r>
          </a:p>
          <a:p>
            <a:pPr marL="0" lvl="1">
              <a:lnSpc>
                <a:spcPct val="115000"/>
              </a:lnSpc>
              <a:buSzPts val="1200"/>
              <a:tabLst>
                <a:tab pos="685800" algn="l"/>
              </a:tabLst>
            </a:pPr>
            <a:endParaRPr lang="en-US" sz="2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5657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NAFAOBProcess.png"/>
          <p:cNvPicPr>
            <a:picLocks noGrp="1" noChangeAspect="1"/>
          </p:cNvPicPr>
          <p:nvPr>
            <p:ph idx="1"/>
          </p:nvPr>
        </p:nvPicPr>
        <p:blipFill>
          <a:blip r:embed="rId3" cstate="print"/>
          <a:srcRect r="7722"/>
          <a:stretch>
            <a:fillRect/>
          </a:stretch>
        </p:blipFill>
        <p:spPr>
          <a:xfrm>
            <a:off x="560439" y="2085234"/>
            <a:ext cx="7642302" cy="3674336"/>
          </a:xfrm>
        </p:spPr>
      </p:pic>
      <p:sp>
        <p:nvSpPr>
          <p:cNvPr id="6" name="Title 5"/>
          <p:cNvSpPr>
            <a:spLocks noGrp="1"/>
          </p:cNvSpPr>
          <p:nvPr>
            <p:ph type="title"/>
          </p:nvPr>
        </p:nvSpPr>
        <p:spPr>
          <a:xfrm>
            <a:off x="781665" y="631203"/>
            <a:ext cx="8229600" cy="857250"/>
          </a:xfrm>
        </p:spPr>
        <p:txBody>
          <a:bodyPr>
            <a:normAutofit/>
          </a:bodyPr>
          <a:lstStyle/>
          <a:p>
            <a:r>
              <a:rPr lang="en-US" dirty="0" smtClean="0"/>
              <a:t>NAF AOB Process ~ 5 Steps</a:t>
            </a:r>
            <a:endParaRPr lang="en-US" dirty="0"/>
          </a:p>
        </p:txBody>
      </p:sp>
    </p:spTree>
    <p:extLst>
      <p:ext uri="{BB962C8B-B14F-4D97-AF65-F5344CB8AC3E}">
        <p14:creationId xmlns:p14="http://schemas.microsoft.com/office/powerpoint/2010/main" val="245431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a:xfrm>
            <a:off x="457200" y="1135063"/>
            <a:ext cx="8229600" cy="857250"/>
          </a:xfrm>
        </p:spPr>
        <p:txBody>
          <a:bodyPr/>
          <a:lstStyle/>
          <a:p>
            <a:pPr eaLnBrk="1" hangingPunct="1"/>
            <a:r>
              <a:rPr lang="en-US" altLang="en-US" sz="3300" dirty="0" smtClean="0"/>
              <a:t>What do you know? </a:t>
            </a:r>
            <a:br>
              <a:rPr lang="en-US" altLang="en-US" sz="3300" dirty="0" smtClean="0"/>
            </a:br>
            <a:r>
              <a:rPr lang="en-US" altLang="en-US" sz="3300" dirty="0" smtClean="0"/>
              <a:t>– Funding Categories</a:t>
            </a:r>
          </a:p>
        </p:txBody>
      </p:sp>
      <p:sp>
        <p:nvSpPr>
          <p:cNvPr id="14" name="TextBox 13"/>
          <p:cNvSpPr txBox="1"/>
          <p:nvPr/>
        </p:nvSpPr>
        <p:spPr>
          <a:xfrm>
            <a:off x="905020" y="2569784"/>
            <a:ext cx="7333959" cy="3916457"/>
          </a:xfrm>
          <a:prstGeom prst="rect">
            <a:avLst/>
          </a:prstGeom>
          <a:noFill/>
          <a:ln>
            <a:noFill/>
          </a:ln>
        </p:spPr>
        <p:txBody>
          <a:bodyPr wrap="square">
            <a:spAutoFit/>
          </a:bodyPr>
          <a:lstStyle/>
          <a:p>
            <a:pPr eaLnBrk="1" fontAlgn="auto" hangingPunct="1">
              <a:spcBef>
                <a:spcPts val="0"/>
              </a:spcBef>
              <a:spcAft>
                <a:spcPts val="0"/>
              </a:spcAft>
              <a:defRPr/>
            </a:pPr>
            <a:r>
              <a:rPr lang="en-US" sz="2800" dirty="0">
                <a:solidFill>
                  <a:schemeClr val="accent2">
                    <a:lumMod val="50000"/>
                  </a:schemeClr>
                </a:solidFill>
                <a:latin typeface="Arial" panose="020B0604020202020204" pitchFamily="34" charset="0"/>
                <a:cs typeface="Arial" panose="020B0604020202020204" pitchFamily="34" charset="0"/>
              </a:rPr>
              <a:t>1. Which of the following are the basis for categorization of Family and MWR activities? </a:t>
            </a:r>
            <a:r>
              <a:rPr lang="en-US" sz="2800" dirty="0" smtClean="0">
                <a:solidFill>
                  <a:schemeClr val="accent2">
                    <a:lumMod val="50000"/>
                  </a:schemeClr>
                </a:solidFill>
                <a:latin typeface="Arial" panose="020B0604020202020204" pitchFamily="34" charset="0"/>
                <a:cs typeface="Arial" panose="020B0604020202020204" pitchFamily="34" charset="0"/>
              </a:rPr>
              <a:t>  (</a:t>
            </a:r>
            <a:r>
              <a:rPr lang="en-US" sz="2800" dirty="0">
                <a:solidFill>
                  <a:schemeClr val="accent2">
                    <a:lumMod val="50000"/>
                  </a:schemeClr>
                </a:solidFill>
                <a:latin typeface="Arial" panose="020B0604020202020204" pitchFamily="34" charset="0"/>
                <a:cs typeface="Arial" panose="020B0604020202020204" pitchFamily="34" charset="0"/>
              </a:rPr>
              <a:t>Select all that apply)</a:t>
            </a: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eaLnBrk="1" fontAlgn="auto" hangingPunct="1">
              <a:spcBef>
                <a:spcPts val="0"/>
              </a:spcBef>
              <a:spcAft>
                <a:spcPts val="450"/>
              </a:spcAft>
              <a:buFont typeface="Wingdings" pitchFamily="2" charset="2"/>
              <a:buChar char="q"/>
              <a:defRPr/>
            </a:pPr>
            <a:r>
              <a:rPr lang="en-US" sz="2800" dirty="0">
                <a:latin typeface="Arial" panose="020B0604020202020204" pitchFamily="34" charset="0"/>
                <a:cs typeface="Arial" panose="020B0604020202020204" pitchFamily="34" charset="0"/>
              </a:rPr>
              <a:t>  The relationship of the activity to readiness &amp; retention</a:t>
            </a:r>
          </a:p>
          <a:p>
            <a:pPr eaLnBrk="1" fontAlgn="auto" hangingPunct="1">
              <a:spcBef>
                <a:spcPts val="0"/>
              </a:spcBef>
              <a:spcAft>
                <a:spcPts val="450"/>
              </a:spcAft>
              <a:buFont typeface="Wingdings" pitchFamily="2" charset="2"/>
              <a:buChar char="q"/>
              <a:defRPr/>
            </a:pPr>
            <a:r>
              <a:rPr lang="en-US" sz="2800" dirty="0">
                <a:latin typeface="Arial" panose="020B0604020202020204" pitchFamily="34" charset="0"/>
                <a:cs typeface="Arial" panose="020B0604020202020204" pitchFamily="34" charset="0"/>
              </a:rPr>
              <a:t>  The size of the installation</a:t>
            </a:r>
          </a:p>
          <a:p>
            <a:pPr eaLnBrk="1" fontAlgn="auto" hangingPunct="1">
              <a:spcBef>
                <a:spcPts val="0"/>
              </a:spcBef>
              <a:spcAft>
                <a:spcPts val="450"/>
              </a:spcAft>
              <a:buFont typeface="Wingdings" pitchFamily="2" charset="2"/>
              <a:buChar char="q"/>
              <a:defRPr/>
            </a:pPr>
            <a:r>
              <a:rPr lang="en-US" sz="2800" dirty="0">
                <a:latin typeface="Arial" panose="020B0604020202020204" pitchFamily="34" charset="0"/>
                <a:cs typeface="Arial" panose="020B0604020202020204" pitchFamily="34" charset="0"/>
              </a:rPr>
              <a:t>  The activity's ability to generate revenue</a:t>
            </a:r>
          </a:p>
          <a:p>
            <a:pPr eaLnBrk="1" fontAlgn="auto" hangingPunct="1">
              <a:spcBef>
                <a:spcPts val="0"/>
              </a:spcBef>
              <a:spcAft>
                <a:spcPts val="450"/>
              </a:spcAft>
              <a:buFont typeface="Wingdings" pitchFamily="2" charset="2"/>
              <a:buChar char="q"/>
              <a:defRPr/>
            </a:pPr>
            <a:r>
              <a:rPr lang="en-US" sz="2800" dirty="0">
                <a:latin typeface="Arial" panose="020B0604020202020204" pitchFamily="34" charset="0"/>
                <a:cs typeface="Arial" panose="020B0604020202020204" pitchFamily="34" charset="0"/>
              </a:rPr>
              <a:t>  Availability for corporate sponsorship</a:t>
            </a:r>
            <a:endParaRPr lang="en-US" sz="2800" b="1" dirty="0">
              <a:latin typeface="Arial" panose="020B0604020202020204" pitchFamily="34" charset="0"/>
              <a:cs typeface="Arial" panose="020B0604020202020204" pitchFamily="34" charset="0"/>
            </a:endParaRPr>
          </a:p>
        </p:txBody>
      </p:sp>
      <p:sp>
        <p:nvSpPr>
          <p:cNvPr id="3" name="5-Point Star 2"/>
          <p:cNvSpPr/>
          <p:nvPr/>
        </p:nvSpPr>
        <p:spPr>
          <a:xfrm>
            <a:off x="958830" y="5517324"/>
            <a:ext cx="316872" cy="353085"/>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5-Point Star 10"/>
          <p:cNvSpPr/>
          <p:nvPr/>
        </p:nvSpPr>
        <p:spPr>
          <a:xfrm>
            <a:off x="958830" y="4067432"/>
            <a:ext cx="316872" cy="353085"/>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5 Steps to Preparing a NAF AOB</a:t>
            </a:r>
            <a:endParaRPr lang="en-US" dirty="0"/>
          </a:p>
        </p:txBody>
      </p:sp>
      <p:sp>
        <p:nvSpPr>
          <p:cNvPr id="11" name="Content Placeholder 8"/>
          <p:cNvSpPr>
            <a:spLocks noGrp="1"/>
          </p:cNvSpPr>
          <p:nvPr>
            <p:ph sz="half" idx="4294967295"/>
          </p:nvPr>
        </p:nvSpPr>
        <p:spPr>
          <a:xfrm>
            <a:off x="4802188" y="2322513"/>
            <a:ext cx="3960812" cy="2652713"/>
          </a:xfrm>
        </p:spPr>
        <p:txBody>
          <a:bodyPr>
            <a:normAutofit/>
          </a:bodyPr>
          <a:lstStyle/>
          <a:p>
            <a:pPr marL="40481" indent="-40481">
              <a:lnSpc>
                <a:spcPts val="2100"/>
              </a:lnSpc>
              <a:spcBef>
                <a:spcPts val="450"/>
              </a:spcBef>
              <a:buNone/>
            </a:pPr>
            <a:r>
              <a:rPr lang="en-US" sz="2100" dirty="0">
                <a:solidFill>
                  <a:schemeClr val="accent5"/>
                </a:solidFill>
                <a:latin typeface="Arial" panose="020B0604020202020204" pitchFamily="34" charset="0"/>
                <a:cs typeface="Arial" panose="020B0604020202020204" pitchFamily="34" charset="0"/>
              </a:rPr>
              <a:t>3. Determine Factors that will impact the Future</a:t>
            </a:r>
          </a:p>
          <a:p>
            <a:pPr marL="470297" lvl="1" indent="-175022">
              <a:lnSpc>
                <a:spcPts val="1650"/>
              </a:lnSpc>
              <a:spcBef>
                <a:spcPts val="450"/>
              </a:spcBef>
            </a:pPr>
            <a:r>
              <a:rPr lang="en-US" sz="1650" dirty="0">
                <a:latin typeface="Arial" panose="020B0604020202020204" pitchFamily="34" charset="0"/>
                <a:cs typeface="Arial" panose="020B0604020202020204" pitchFamily="34" charset="0"/>
              </a:rPr>
              <a:t>Budget reductions and revisions</a:t>
            </a:r>
          </a:p>
          <a:p>
            <a:pPr marL="470297" lvl="1" indent="-175022">
              <a:lnSpc>
                <a:spcPts val="1650"/>
              </a:lnSpc>
              <a:spcBef>
                <a:spcPts val="450"/>
              </a:spcBef>
            </a:pPr>
            <a:r>
              <a:rPr lang="en-US" sz="1650" dirty="0">
                <a:latin typeface="Arial" panose="020B0604020202020204" pitchFamily="34" charset="0"/>
                <a:cs typeface="Arial" panose="020B0604020202020204" pitchFamily="34" charset="0"/>
              </a:rPr>
              <a:t>Policy, Command changes</a:t>
            </a:r>
          </a:p>
          <a:p>
            <a:pPr marL="171450" indent="-171450">
              <a:spcBef>
                <a:spcPct val="50000"/>
              </a:spcBef>
              <a:buNone/>
            </a:pPr>
            <a:r>
              <a:rPr lang="en-US" sz="2100" dirty="0">
                <a:solidFill>
                  <a:schemeClr val="accent5"/>
                </a:solidFill>
                <a:latin typeface="Arial" panose="020B0604020202020204" pitchFamily="34" charset="0"/>
                <a:cs typeface="Arial" panose="020B0604020202020204" pitchFamily="34" charset="0"/>
              </a:rPr>
              <a:t>4. Forecast Performance</a:t>
            </a:r>
          </a:p>
          <a:p>
            <a:pPr marL="470297" lvl="1" indent="-175022">
              <a:lnSpc>
                <a:spcPts val="1650"/>
              </a:lnSpc>
              <a:spcBef>
                <a:spcPts val="450"/>
              </a:spcBef>
            </a:pPr>
            <a:r>
              <a:rPr lang="en-US" sz="1650" dirty="0">
                <a:latin typeface="Arial" panose="020B0604020202020204" pitchFamily="34" charset="0"/>
                <a:cs typeface="Arial" panose="020B0604020202020204" pitchFamily="34" charset="0"/>
              </a:rPr>
              <a:t>Should I be making a profit?</a:t>
            </a:r>
          </a:p>
          <a:p>
            <a:pPr marL="470297" lvl="1" indent="-175022">
              <a:lnSpc>
                <a:spcPts val="1650"/>
              </a:lnSpc>
              <a:spcBef>
                <a:spcPts val="450"/>
              </a:spcBef>
            </a:pPr>
            <a:r>
              <a:rPr lang="en-US" sz="1650" dirty="0">
                <a:latin typeface="Arial" panose="020B0604020202020204" pitchFamily="34" charset="0"/>
                <a:cs typeface="Arial" panose="020B0604020202020204" pitchFamily="34" charset="0"/>
              </a:rPr>
              <a:t>Should I be applying break-even analysis?</a:t>
            </a:r>
          </a:p>
          <a:p>
            <a:pPr marL="470297" lvl="1" indent="-175022">
              <a:lnSpc>
                <a:spcPct val="50000"/>
              </a:lnSpc>
              <a:spcBef>
                <a:spcPct val="50000"/>
              </a:spcBef>
              <a:buNone/>
            </a:pPr>
            <a:endParaRPr lang="en-US" dirty="0" smtClean="0">
              <a:latin typeface="Arial" panose="020B0604020202020204" pitchFamily="34" charset="0"/>
              <a:cs typeface="Arial" panose="020B0604020202020204" pitchFamily="34" charset="0"/>
            </a:endParaRPr>
          </a:p>
        </p:txBody>
      </p:sp>
      <p:sp>
        <p:nvSpPr>
          <p:cNvPr id="9" name="Content Placeholder 8"/>
          <p:cNvSpPr>
            <a:spLocks noGrp="1"/>
          </p:cNvSpPr>
          <p:nvPr>
            <p:ph sz="half" idx="4294967295"/>
          </p:nvPr>
        </p:nvSpPr>
        <p:spPr>
          <a:xfrm>
            <a:off x="457200" y="2322513"/>
            <a:ext cx="3960813" cy="2592387"/>
          </a:xfrm>
        </p:spPr>
        <p:txBody>
          <a:bodyPr>
            <a:normAutofit/>
          </a:bodyPr>
          <a:lstStyle/>
          <a:p>
            <a:pPr>
              <a:spcBef>
                <a:spcPct val="50000"/>
              </a:spcBef>
              <a:buNone/>
            </a:pPr>
            <a:r>
              <a:rPr lang="en-US" sz="2100" dirty="0">
                <a:solidFill>
                  <a:schemeClr val="accent5"/>
                </a:solidFill>
                <a:latin typeface="Arial" panose="020B0604020202020204" pitchFamily="34" charset="0"/>
                <a:cs typeface="Arial" panose="020B0604020202020204" pitchFamily="34" charset="0"/>
              </a:rPr>
              <a:t>1. Compile Historical Data</a:t>
            </a:r>
          </a:p>
          <a:p>
            <a:pPr marL="470297" lvl="1" indent="-175022">
              <a:lnSpc>
                <a:spcPts val="900"/>
              </a:lnSpc>
              <a:spcBef>
                <a:spcPct val="50000"/>
              </a:spcBef>
            </a:pPr>
            <a:r>
              <a:rPr lang="en-US" dirty="0" smtClean="0">
                <a:latin typeface="Arial" panose="020B0604020202020204" pitchFamily="34" charset="0"/>
                <a:cs typeface="Arial" panose="020B0604020202020204" pitchFamily="34" charset="0"/>
              </a:rPr>
              <a:t>Calendars</a:t>
            </a:r>
          </a:p>
          <a:p>
            <a:pPr lvl="1">
              <a:lnSpc>
                <a:spcPts val="900"/>
              </a:lnSpc>
              <a:spcBef>
                <a:spcPct val="50000"/>
              </a:spcBef>
            </a:pPr>
            <a:r>
              <a:rPr lang="en-US" dirty="0" smtClean="0">
                <a:latin typeface="Arial" panose="020B0604020202020204" pitchFamily="34" charset="0"/>
                <a:cs typeface="Arial" panose="020B0604020202020204" pitchFamily="34" charset="0"/>
              </a:rPr>
              <a:t>Financial</a:t>
            </a:r>
          </a:p>
          <a:p>
            <a:pPr lvl="1">
              <a:lnSpc>
                <a:spcPts val="900"/>
              </a:lnSpc>
              <a:spcBef>
                <a:spcPct val="50000"/>
              </a:spcBef>
            </a:pPr>
            <a:r>
              <a:rPr lang="en-US" dirty="0" smtClean="0">
                <a:latin typeface="Arial" panose="020B0604020202020204" pitchFamily="34" charset="0"/>
                <a:cs typeface="Arial" panose="020B0604020202020204" pitchFamily="34" charset="0"/>
              </a:rPr>
              <a:t>Non-Financial</a:t>
            </a:r>
          </a:p>
          <a:p>
            <a:pPr>
              <a:spcBef>
                <a:spcPct val="50000"/>
              </a:spcBef>
              <a:buNone/>
            </a:pPr>
            <a:r>
              <a:rPr lang="en-US" sz="2100" dirty="0">
                <a:solidFill>
                  <a:schemeClr val="accent5"/>
                </a:solidFill>
                <a:latin typeface="Arial" panose="020B0604020202020204" pitchFamily="34" charset="0"/>
                <a:cs typeface="Arial" panose="020B0604020202020204" pitchFamily="34" charset="0"/>
              </a:rPr>
              <a:t>2. Apply Trend Analysis</a:t>
            </a:r>
          </a:p>
          <a:p>
            <a:pPr marL="470297" lvl="1" indent="-175022">
              <a:lnSpc>
                <a:spcPts val="1800"/>
              </a:lnSpc>
              <a:spcBef>
                <a:spcPts val="450"/>
              </a:spcBef>
            </a:pPr>
            <a:r>
              <a:rPr lang="en-US" sz="1650" dirty="0">
                <a:latin typeface="Arial" panose="020B0604020202020204" pitchFamily="34" charset="0"/>
                <a:cs typeface="Arial" panose="020B0604020202020204" pitchFamily="34" charset="0"/>
              </a:rPr>
              <a:t>5 Key Financial Trends </a:t>
            </a:r>
          </a:p>
          <a:p>
            <a:pPr marL="470297" lvl="1" indent="-175022">
              <a:lnSpc>
                <a:spcPts val="1800"/>
              </a:lnSpc>
              <a:spcBef>
                <a:spcPts val="450"/>
              </a:spcBef>
            </a:pPr>
            <a:r>
              <a:rPr lang="en-US" sz="1650" dirty="0">
                <a:latin typeface="Arial" panose="020B0604020202020204" pitchFamily="34" charset="0"/>
                <a:cs typeface="Arial" panose="020B0604020202020204" pitchFamily="34" charset="0"/>
              </a:rPr>
              <a:t>How has my program performed over the last 3-5 yrs?</a:t>
            </a:r>
          </a:p>
          <a:p>
            <a:pPr marL="195977" indent="-175022">
              <a:lnSpc>
                <a:spcPts val="1800"/>
              </a:lnSpc>
              <a:spcBef>
                <a:spcPts val="450"/>
              </a:spcBef>
              <a:buClr>
                <a:schemeClr val="bg2">
                  <a:lumMod val="50000"/>
                </a:schemeClr>
              </a:buClr>
              <a:buNone/>
            </a:pPr>
            <a:endParaRPr lang="en-US" dirty="0" smtClean="0">
              <a:latin typeface="Arial" panose="020B0604020202020204" pitchFamily="34" charset="0"/>
              <a:cs typeface="Arial" panose="020B0604020202020204" pitchFamily="34" charset="0"/>
            </a:endParaRPr>
          </a:p>
          <a:p>
            <a:pPr>
              <a:spcBef>
                <a:spcPct val="50000"/>
              </a:spcBef>
              <a:buNone/>
            </a:pPr>
            <a:endParaRPr lang="en-US" dirty="0" smtClean="0">
              <a:latin typeface="Arial" panose="020B0604020202020204" pitchFamily="34" charset="0"/>
              <a:cs typeface="Arial" panose="020B0604020202020204" pitchFamily="34" charset="0"/>
            </a:endParaRPr>
          </a:p>
        </p:txBody>
      </p:sp>
      <p:sp>
        <p:nvSpPr>
          <p:cNvPr id="16" name="Rectangle 15"/>
          <p:cNvSpPr/>
          <p:nvPr/>
        </p:nvSpPr>
        <p:spPr>
          <a:xfrm>
            <a:off x="2667002" y="5230813"/>
            <a:ext cx="3886196" cy="1005403"/>
          </a:xfrm>
          <a:prstGeom prst="rect">
            <a:avLst/>
          </a:prstGeom>
        </p:spPr>
        <p:txBody>
          <a:bodyPr wrap="square">
            <a:spAutoFit/>
          </a:bodyPr>
          <a:lstStyle/>
          <a:p>
            <a:pPr marL="171450" indent="-171450">
              <a:spcBef>
                <a:spcPct val="50000"/>
              </a:spcBef>
            </a:pPr>
            <a:r>
              <a:rPr lang="en-US" sz="2100" dirty="0">
                <a:solidFill>
                  <a:schemeClr val="accent5"/>
                </a:solidFill>
                <a:latin typeface="Arial" panose="020B0604020202020204" pitchFamily="34" charset="0"/>
                <a:cs typeface="Arial" panose="020B0604020202020204" pitchFamily="34" charset="0"/>
              </a:rPr>
              <a:t>5. Review the “Big Picture”</a:t>
            </a:r>
            <a:endParaRPr lang="en-US" dirty="0">
              <a:solidFill>
                <a:schemeClr val="accent5"/>
              </a:solidFill>
              <a:latin typeface="Arial" panose="020B0604020202020204" pitchFamily="34" charset="0"/>
              <a:cs typeface="Arial" panose="020B0604020202020204" pitchFamily="34" charset="0"/>
            </a:endParaRPr>
          </a:p>
          <a:p>
            <a:pPr marL="470297" lvl="1" indent="-175022">
              <a:lnSpc>
                <a:spcPts val="1800"/>
              </a:lnSpc>
              <a:spcBef>
                <a:spcPts val="450"/>
              </a:spcBef>
              <a:buClr>
                <a:schemeClr val="accent1"/>
              </a:buClr>
              <a:buFont typeface="Arial" pitchFamily="34" charset="0"/>
              <a:buChar char="•"/>
            </a:pPr>
            <a:r>
              <a:rPr lang="en-US" dirty="0">
                <a:latin typeface="Arial" panose="020B0604020202020204" pitchFamily="34" charset="0"/>
                <a:cs typeface="Arial" panose="020B0604020202020204" pitchFamily="34" charset="0"/>
              </a:rPr>
              <a:t>Does my data make sense?</a:t>
            </a:r>
          </a:p>
          <a:p>
            <a:pPr marL="470297" lvl="1" indent="-175022">
              <a:lnSpc>
                <a:spcPts val="1800"/>
              </a:lnSpc>
              <a:spcBef>
                <a:spcPts val="450"/>
              </a:spcBef>
              <a:buClr>
                <a:schemeClr val="accent1"/>
              </a:buClr>
              <a:buFont typeface="Arial" pitchFamily="34" charset="0"/>
              <a:buChar char="•"/>
            </a:pPr>
            <a:r>
              <a:rPr lang="en-US" dirty="0">
                <a:latin typeface="Arial" panose="020B0604020202020204" pitchFamily="34" charset="0"/>
                <a:cs typeface="Arial" panose="020B0604020202020204" pitchFamily="34" charset="0"/>
              </a:rPr>
              <a:t>Can I live up to my projections</a:t>
            </a:r>
          </a:p>
        </p:txBody>
      </p:sp>
    </p:spTree>
    <p:extLst>
      <p:ext uri="{BB962C8B-B14F-4D97-AF65-F5344CB8AC3E}">
        <p14:creationId xmlns:p14="http://schemas.microsoft.com/office/powerpoint/2010/main" val="83568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2"/>
          <p:cNvPicPr>
            <a:picLocks noGrp="1" noChangeAspect="1" noChangeArrowheads="1"/>
          </p:cNvPicPr>
          <p:nvPr>
            <p:ph type="pic" idx="1"/>
          </p:nvPr>
        </p:nvPicPr>
        <p:blipFill>
          <a:blip r:embed="rId3" cstate="print"/>
          <a:srcRect l="17996" r="17996"/>
          <a:stretch>
            <a:fillRect/>
          </a:stretch>
        </p:blipFill>
        <p:spPr bwMode="auto">
          <a:xfrm rot="405050">
            <a:off x="4265086" y="2344283"/>
            <a:ext cx="4369264" cy="250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3"/>
          <p:cNvSpPr>
            <a:spLocks noGrp="1"/>
          </p:cNvSpPr>
          <p:nvPr>
            <p:ph type="title"/>
          </p:nvPr>
        </p:nvSpPr>
        <p:spPr>
          <a:xfrm>
            <a:off x="348018" y="456732"/>
            <a:ext cx="2829639" cy="818867"/>
          </a:xfrm>
        </p:spPr>
        <p:txBody>
          <a:bodyPr anchor="ctr">
            <a:normAutofit/>
          </a:bodyPr>
          <a:lstStyle/>
          <a:p>
            <a:r>
              <a:rPr lang="en-US" sz="4050" b="0" dirty="0">
                <a:solidFill>
                  <a:srgbClr val="853B5B"/>
                </a:solidFill>
                <a:effectLst>
                  <a:outerShdw blurRad="38100" dist="38100" dir="2700000" algn="tl">
                    <a:srgbClr val="000000">
                      <a:alpha val="43137"/>
                    </a:srgbClr>
                  </a:outerShdw>
                </a:effectLst>
              </a:rPr>
              <a:t>Scenario</a:t>
            </a:r>
          </a:p>
        </p:txBody>
      </p:sp>
      <p:sp>
        <p:nvSpPr>
          <p:cNvPr id="8" name="TextBox 7"/>
          <p:cNvSpPr txBox="1"/>
          <p:nvPr/>
        </p:nvSpPr>
        <p:spPr>
          <a:xfrm>
            <a:off x="242818" y="1917043"/>
            <a:ext cx="3742328" cy="3993401"/>
          </a:xfrm>
          <a:prstGeom prst="rect">
            <a:avLst/>
          </a:prstGeom>
          <a:noFill/>
          <a:ln>
            <a:noFill/>
          </a:ln>
        </p:spPr>
        <p:txBody>
          <a:bodyPr wrap="square" rtlCol="0">
            <a:spAutoFit/>
          </a:bodyPr>
          <a:lstStyle/>
          <a:p>
            <a:r>
              <a:rPr lang="en-US" sz="1600" dirty="0">
                <a:latin typeface="Arial" panose="020B0604020202020204" pitchFamily="34" charset="0"/>
                <a:cs typeface="Arial" panose="020B0604020202020204" pitchFamily="34" charset="0"/>
              </a:rPr>
              <a:t>You are the Program Manager for an Outdoor Recreation Program (ODR) at Ft. Perfect, USA. The Director of F</a:t>
            </a:r>
            <a:r>
              <a:rPr lang="en-US" sz="1600" dirty="0" smtClean="0">
                <a:latin typeface="Arial" panose="020B0604020202020204" pitchFamily="34" charset="0"/>
                <a:cs typeface="Arial" panose="020B0604020202020204" pitchFamily="34" charset="0"/>
              </a:rPr>
              <a:t>MWR </a:t>
            </a:r>
            <a:r>
              <a:rPr lang="en-US" sz="1600" dirty="0">
                <a:latin typeface="Arial" panose="020B0604020202020204" pitchFamily="34" charset="0"/>
                <a:cs typeface="Arial" panose="020B0604020202020204" pitchFamily="34" charset="0"/>
              </a:rPr>
              <a:t>has informed you that the lake will be open next summer and to reopen the snack bar in anticipation that the swim season and lake recreational activities will bring in hungry patrons.</a:t>
            </a:r>
          </a:p>
          <a:p>
            <a:endParaRPr lang="en-US" sz="1600" dirty="0">
              <a:latin typeface="Arial" panose="020B0604020202020204" pitchFamily="34" charset="0"/>
              <a:cs typeface="Arial" panose="020B0604020202020204" pitchFamily="34" charset="0"/>
            </a:endParaRPr>
          </a:p>
          <a:p>
            <a:r>
              <a:rPr lang="en-US" sz="1600" b="1" dirty="0" smtClean="0">
                <a:latin typeface="Arial" panose="020B0604020202020204" pitchFamily="34" charset="0"/>
                <a:cs typeface="Arial" panose="020B0604020202020204" pitchFamily="34" charset="0"/>
              </a:rPr>
              <a:t>Given </a:t>
            </a:r>
            <a:r>
              <a:rPr lang="en-US" sz="1600" b="1" dirty="0">
                <a:latin typeface="Arial" panose="020B0604020202020204" pitchFamily="34" charset="0"/>
                <a:cs typeface="Arial" panose="020B0604020202020204" pitchFamily="34" charset="0"/>
              </a:rPr>
              <a:t>the </a:t>
            </a:r>
            <a:r>
              <a:rPr lang="en-US" sz="1600" b="1" dirty="0" smtClean="0">
                <a:latin typeface="Arial" panose="020B0604020202020204" pitchFamily="34" charset="0"/>
                <a:cs typeface="Arial" panose="020B0604020202020204" pitchFamily="34" charset="0"/>
              </a:rPr>
              <a:t>scenario (in the participant guide)</a:t>
            </a:r>
            <a:r>
              <a:rPr lang="en-US" sz="1600" dirty="0" smtClean="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complete the NAF AOB process in order to prepare to open the West Beach Snack Bar next summer.</a:t>
            </a:r>
            <a:endParaRPr lang="en-US" sz="160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960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549815" y="858857"/>
            <a:ext cx="8178395" cy="818867"/>
          </a:xfrm>
          <a:prstGeom prst="rect">
            <a:avLst/>
          </a:prstGeom>
        </p:spPr>
        <p:txBody>
          <a:bodyPr anchor="ctr">
            <a:normAutofit/>
          </a:bodyPr>
          <a:lstStyle/>
          <a:p>
            <a:pPr defTabSz="685800">
              <a:spcBef>
                <a:spcPct val="0"/>
              </a:spcBef>
              <a:defRPr/>
            </a:pPr>
            <a:r>
              <a:rPr lang="en-US" sz="4050" dirty="0" smtClean="0">
                <a:solidFill>
                  <a:srgbClr val="853B5B"/>
                </a:solidFill>
                <a:effectLst>
                  <a:outerShdw blurRad="38100" dist="38100" dir="2700000" algn="tl">
                    <a:srgbClr val="000000">
                      <a:alpha val="43137"/>
                    </a:srgbClr>
                  </a:outerShdw>
                </a:effectLst>
                <a:latin typeface="+mj-lt"/>
                <a:ea typeface="+mj-ea"/>
                <a:cs typeface="+mj-cs"/>
              </a:rPr>
              <a:t>Group Instructions</a:t>
            </a:r>
            <a:endParaRPr lang="en-US" sz="4050" dirty="0">
              <a:solidFill>
                <a:srgbClr val="853B5B"/>
              </a:solidFill>
              <a:effectLst>
                <a:outerShdw blurRad="38100" dist="38100" dir="2700000" algn="tl">
                  <a:srgbClr val="000000">
                    <a:alpha val="43137"/>
                  </a:srgbClr>
                </a:outerShdw>
              </a:effectLst>
              <a:latin typeface="+mj-lt"/>
              <a:ea typeface="+mj-ea"/>
              <a:cs typeface="+mj-cs"/>
            </a:endParaRPr>
          </a:p>
        </p:txBody>
      </p:sp>
      <p:sp>
        <p:nvSpPr>
          <p:cNvPr id="7" name="TextBox 6"/>
          <p:cNvSpPr txBox="1"/>
          <p:nvPr/>
        </p:nvSpPr>
        <p:spPr>
          <a:xfrm>
            <a:off x="557212" y="2090488"/>
            <a:ext cx="8267951" cy="4108817"/>
          </a:xfrm>
          <a:prstGeom prst="rect">
            <a:avLst/>
          </a:prstGeom>
          <a:noFill/>
          <a:ln>
            <a:noFill/>
          </a:ln>
        </p:spPr>
        <p:txBody>
          <a:bodyPr wrap="square" rtlCol="0">
            <a:spAutoFit/>
          </a:bodyPr>
          <a:lstStyle/>
          <a:p>
            <a:pPr marL="257175" indent="-257175">
              <a:buFont typeface="+mj-lt"/>
              <a:buAutoNum type="arabicPeriod"/>
            </a:pPr>
            <a:r>
              <a:rPr lang="en-US" sz="2400" dirty="0" smtClean="0">
                <a:latin typeface="Arial" panose="020B0604020202020204" pitchFamily="34" charset="0"/>
                <a:cs typeface="Arial" panose="020B0604020202020204" pitchFamily="34" charset="0"/>
              </a:rPr>
              <a:t> Brainstorm </a:t>
            </a:r>
            <a:r>
              <a:rPr lang="en-US" sz="2400" dirty="0">
                <a:latin typeface="Arial" panose="020B0604020202020204" pitchFamily="34" charset="0"/>
                <a:cs typeface="Arial" panose="020B0604020202020204" pitchFamily="34" charset="0"/>
              </a:rPr>
              <a:t>what you need to do as a Manager given the scenario and the 5 Steps to preparing your NAF AOB. </a:t>
            </a:r>
            <a:endParaRPr lang="en-US" sz="2400" dirty="0" smtClean="0">
              <a:latin typeface="Arial" panose="020B0604020202020204" pitchFamily="34" charset="0"/>
              <a:cs typeface="Arial" panose="020B0604020202020204" pitchFamily="34" charset="0"/>
            </a:endParaRPr>
          </a:p>
          <a:p>
            <a:pPr marL="257175" indent="-257175">
              <a:buFont typeface="+mj-lt"/>
              <a:buAutoNum type="arabicPeriod"/>
            </a:pPr>
            <a:endParaRPr lang="en-US" sz="2400" dirty="0">
              <a:latin typeface="Arial" panose="020B0604020202020204" pitchFamily="34" charset="0"/>
              <a:cs typeface="Arial" panose="020B0604020202020204" pitchFamily="34" charset="0"/>
            </a:endParaRPr>
          </a:p>
          <a:p>
            <a:pPr marL="257175" indent="-257175">
              <a:buFont typeface="+mj-lt"/>
              <a:buAutoNum type="arabicPeriod"/>
            </a:pPr>
            <a:r>
              <a:rPr lang="en-US" sz="2400" dirty="0" smtClean="0">
                <a:latin typeface="Arial" panose="020B0604020202020204" pitchFamily="34" charset="0"/>
                <a:cs typeface="Arial" panose="020B0604020202020204" pitchFamily="34" charset="0"/>
              </a:rPr>
              <a:t> You will have 10 minutes to complete each step.</a:t>
            </a: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We will do 1 step at a time.</a:t>
            </a:r>
          </a:p>
          <a:p>
            <a:pPr marL="257175" indent="-257175">
              <a:buFont typeface="+mj-lt"/>
              <a:buAutoNum type="arabicPeriod"/>
            </a:pPr>
            <a:endParaRPr lang="en-US" sz="2400" dirty="0">
              <a:latin typeface="Arial" panose="020B0604020202020204" pitchFamily="34" charset="0"/>
              <a:cs typeface="Arial" panose="020B0604020202020204" pitchFamily="34" charset="0"/>
            </a:endParaRPr>
          </a:p>
          <a:p>
            <a:pPr marL="257175" indent="-257175">
              <a:buFont typeface="+mj-lt"/>
              <a:buAutoNum type="arabicPeriod"/>
            </a:pPr>
            <a:r>
              <a:rPr lang="en-US" sz="2400" dirty="0" smtClean="0">
                <a:latin typeface="Arial" panose="020B0604020202020204" pitchFamily="34" charset="0"/>
                <a:cs typeface="Arial" panose="020B0604020202020204" pitchFamily="34" charset="0"/>
              </a:rPr>
              <a:t> Chart </a:t>
            </a:r>
            <a:r>
              <a:rPr lang="en-US" sz="2400" dirty="0">
                <a:latin typeface="Arial" panose="020B0604020202020204" pitchFamily="34" charset="0"/>
                <a:cs typeface="Arial" panose="020B0604020202020204" pitchFamily="34" charset="0"/>
              </a:rPr>
              <a:t>your responses on your Chart Paper.</a:t>
            </a:r>
          </a:p>
          <a:p>
            <a:pPr marL="257175" indent="-257175">
              <a:buFont typeface="+mj-lt"/>
              <a:buAutoNum type="arabicPeriod"/>
            </a:pPr>
            <a:endParaRPr lang="en-US" sz="2400" dirty="0" smtClean="0">
              <a:latin typeface="Arial" panose="020B0604020202020204" pitchFamily="34" charset="0"/>
              <a:cs typeface="Arial" panose="020B0604020202020204" pitchFamily="34" charset="0"/>
            </a:endParaRPr>
          </a:p>
          <a:p>
            <a:pPr marL="257175" indent="-257175">
              <a:buFont typeface="+mj-lt"/>
              <a:buAutoNum type="arabicPeriod"/>
            </a:pPr>
            <a:r>
              <a:rPr lang="en-US" sz="2400" dirty="0" smtClean="0">
                <a:latin typeface="Arial" panose="020B0604020202020204" pitchFamily="34" charset="0"/>
                <a:cs typeface="Arial" panose="020B0604020202020204" pitchFamily="34" charset="0"/>
              </a:rPr>
              <a:t> Select </a:t>
            </a:r>
            <a:r>
              <a:rPr lang="en-US" sz="2400" dirty="0">
                <a:latin typeface="Arial" panose="020B0604020202020204" pitchFamily="34" charset="0"/>
                <a:cs typeface="Arial" panose="020B0604020202020204" pitchFamily="34" charset="0"/>
              </a:rPr>
              <a:t>a spokesperson to brief </a:t>
            </a: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main group. </a:t>
            </a:r>
          </a:p>
          <a:p>
            <a:pPr marL="457200" indent="-457200">
              <a:buAutoNum type="arabicPeriod" startAt="2"/>
            </a:pPr>
            <a:endParaRPr lang="en-US" sz="2250" dirty="0" smtClean="0">
              <a:latin typeface="Arial" panose="020B0604020202020204" pitchFamily="34" charset="0"/>
              <a:cs typeface="Arial" panose="020B0604020202020204" pitchFamily="34" charset="0"/>
            </a:endParaRPr>
          </a:p>
          <a:p>
            <a:pPr marL="385763" indent="-385763"/>
            <a:endParaRPr lang="en-US" sz="22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5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662643" y="2997400"/>
            <a:ext cx="7782252" cy="3474838"/>
          </a:xfrm>
        </p:spPr>
        <p:txBody>
          <a:bodyPr>
            <a:normAutofit/>
          </a:bodyPr>
          <a:lstStyle/>
          <a:p>
            <a:pPr>
              <a:spcBef>
                <a:spcPct val="50000"/>
              </a:spcBef>
              <a:buNone/>
            </a:pPr>
            <a:r>
              <a:rPr lang="en-US" sz="2400" u="sng" dirty="0">
                <a:latin typeface="Arial" panose="020B0604020202020204" pitchFamily="34" charset="0"/>
                <a:cs typeface="Arial" panose="020B0604020202020204" pitchFamily="34" charset="0"/>
              </a:rPr>
              <a:t>Compile Historical Data</a:t>
            </a:r>
          </a:p>
          <a:p>
            <a:pPr marL="470297" lvl="1" indent="-175022">
              <a:spcBef>
                <a:spcPct val="50000"/>
              </a:spcBef>
            </a:pPr>
            <a:r>
              <a:rPr lang="en-US" sz="2000" dirty="0" smtClean="0">
                <a:latin typeface="Arial" panose="020B0604020202020204" pitchFamily="34" charset="0"/>
                <a:cs typeface="Arial" panose="020B0604020202020204" pitchFamily="34" charset="0"/>
              </a:rPr>
              <a:t>Calendars</a:t>
            </a:r>
          </a:p>
          <a:p>
            <a:pPr lvl="2">
              <a:spcBef>
                <a:spcPct val="50000"/>
              </a:spcBef>
            </a:pPr>
            <a:r>
              <a:rPr lang="en-US" sz="1600" dirty="0" smtClean="0">
                <a:latin typeface="Arial" panose="020B0604020202020204" pitchFamily="34" charset="0"/>
                <a:cs typeface="Arial" panose="020B0604020202020204" pitchFamily="34" charset="0"/>
              </a:rPr>
              <a:t>Activity, FMWR, Garrison, Local Economy, etc.</a:t>
            </a:r>
          </a:p>
          <a:p>
            <a:pPr lvl="1">
              <a:spcBef>
                <a:spcPct val="50000"/>
              </a:spcBef>
            </a:pPr>
            <a:r>
              <a:rPr lang="en-US" sz="2000" dirty="0" smtClean="0">
                <a:latin typeface="Arial" panose="020B0604020202020204" pitchFamily="34" charset="0"/>
                <a:cs typeface="Arial" panose="020B0604020202020204" pitchFamily="34" charset="0"/>
              </a:rPr>
              <a:t>Financial</a:t>
            </a:r>
          </a:p>
          <a:p>
            <a:pPr lvl="2">
              <a:spcBef>
                <a:spcPct val="50000"/>
              </a:spcBef>
            </a:pPr>
            <a:r>
              <a:rPr lang="en-US" sz="1600" dirty="0" smtClean="0">
                <a:latin typeface="Arial" panose="020B0604020202020204" pitchFamily="34" charset="0"/>
                <a:cs typeface="Arial" panose="020B0604020202020204" pitchFamily="34" charset="0"/>
              </a:rPr>
              <a:t>Monthly Income Statements, DARs, Deposits, Variance Reports, etc.</a:t>
            </a:r>
          </a:p>
          <a:p>
            <a:pPr lvl="1">
              <a:spcBef>
                <a:spcPct val="50000"/>
              </a:spcBef>
            </a:pPr>
            <a:r>
              <a:rPr lang="en-US" sz="2000" dirty="0" smtClean="0">
                <a:latin typeface="Arial" panose="020B0604020202020204" pitchFamily="34" charset="0"/>
                <a:cs typeface="Arial" panose="020B0604020202020204" pitchFamily="34" charset="0"/>
              </a:rPr>
              <a:t>Non-Financial</a:t>
            </a:r>
          </a:p>
          <a:p>
            <a:pPr lvl="2">
              <a:spcBef>
                <a:spcPct val="50000"/>
              </a:spcBef>
            </a:pPr>
            <a:r>
              <a:rPr lang="en-US" sz="1600" dirty="0" smtClean="0">
                <a:latin typeface="Arial" panose="020B0604020202020204" pitchFamily="34" charset="0"/>
                <a:cs typeface="Arial" panose="020B0604020202020204" pitchFamily="34" charset="0"/>
              </a:rPr>
              <a:t>AARs, Marketing Plan, Participation #s, Customer Feedback, Command Changes, Competition, Lifestyle Trends, Regulation and regulation change</a:t>
            </a:r>
            <a:endParaRPr lang="en-US" sz="1600" dirty="0">
              <a:latin typeface="Arial" panose="020B0604020202020204" pitchFamily="34" charset="0"/>
              <a:cs typeface="Arial" panose="020B0604020202020204" pitchFamily="34" charset="0"/>
            </a:endParaRPr>
          </a:p>
        </p:txBody>
      </p:sp>
      <p:sp>
        <p:nvSpPr>
          <p:cNvPr id="6" name="Title 5"/>
          <p:cNvSpPr>
            <a:spLocks noGrp="1"/>
          </p:cNvSpPr>
          <p:nvPr>
            <p:ph type="title"/>
          </p:nvPr>
        </p:nvSpPr>
        <p:spPr>
          <a:xfrm>
            <a:off x="662644" y="360393"/>
            <a:ext cx="8229600" cy="1143000"/>
          </a:xfrm>
        </p:spPr>
        <p:txBody>
          <a:bodyPr>
            <a:normAutofit/>
          </a:bodyPr>
          <a:lstStyle/>
          <a:p>
            <a:r>
              <a:rPr lang="en-US" dirty="0" smtClean="0"/>
              <a:t>5 Steps to Preparing a NAF AOB</a:t>
            </a:r>
            <a:endParaRPr lang="en-US" sz="2325" dirty="0"/>
          </a:p>
        </p:txBody>
      </p:sp>
      <p:pic>
        <p:nvPicPr>
          <p:cNvPr id="5" name="Content Placeholder 9" descr="NAFAOBex.png"/>
          <p:cNvPicPr>
            <a:picLocks noGrp="1" noChangeAspect="1"/>
          </p:cNvPicPr>
          <p:nvPr>
            <p:ph idx="1"/>
          </p:nvPr>
        </p:nvPicPr>
        <p:blipFill>
          <a:blip r:embed="rId3" cstate="print"/>
          <a:srcRect r="46725" b="81597"/>
          <a:stretch>
            <a:fillRect/>
          </a:stretch>
        </p:blipFill>
        <p:spPr>
          <a:xfrm>
            <a:off x="2361597" y="1818084"/>
            <a:ext cx="4384343" cy="8646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5557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445" y="335378"/>
            <a:ext cx="8229600" cy="1143000"/>
          </a:xfrm>
        </p:spPr>
        <p:txBody>
          <a:bodyPr>
            <a:normAutofit/>
          </a:bodyPr>
          <a:lstStyle/>
          <a:p>
            <a:r>
              <a:rPr lang="en-US" dirty="0" smtClean="0"/>
              <a:t>5 Steps to Preparing a NAF AOB</a:t>
            </a:r>
            <a:endParaRPr lang="en-US" sz="2325" dirty="0"/>
          </a:p>
        </p:txBody>
      </p:sp>
      <p:sp>
        <p:nvSpPr>
          <p:cNvPr id="7" name="Rectangle 6"/>
          <p:cNvSpPr/>
          <p:nvPr/>
        </p:nvSpPr>
        <p:spPr>
          <a:xfrm>
            <a:off x="453677" y="3081679"/>
            <a:ext cx="8033098" cy="2726900"/>
          </a:xfrm>
          <a:prstGeom prst="rect">
            <a:avLst/>
          </a:prstGeom>
        </p:spPr>
        <p:txBody>
          <a:bodyPr wrap="square">
            <a:spAutoFit/>
          </a:bodyPr>
          <a:lstStyle/>
          <a:p>
            <a:pPr>
              <a:spcBef>
                <a:spcPct val="50000"/>
              </a:spcBef>
            </a:pPr>
            <a:r>
              <a:rPr lang="en-US" sz="2000" dirty="0">
                <a:latin typeface="Arial" panose="020B0604020202020204" pitchFamily="34" charset="0"/>
                <a:cs typeface="Arial" panose="020B0604020202020204" pitchFamily="34" charset="0"/>
              </a:rPr>
              <a:t>Apply Trend Analysis</a:t>
            </a:r>
          </a:p>
          <a:p>
            <a:pPr marL="470297" lvl="1" indent="-175022">
              <a:lnSpc>
                <a:spcPct val="90000"/>
              </a:lnSpc>
              <a:spcBef>
                <a:spcPct val="50000"/>
              </a:spcBef>
              <a:buClr>
                <a:schemeClr val="accent1"/>
              </a:buClr>
              <a:buSzPct val="85000"/>
              <a:buFont typeface="Wingdings 2"/>
              <a:buChar char=""/>
            </a:pPr>
            <a:r>
              <a:rPr lang="en-US" dirty="0">
                <a:latin typeface="Arial" panose="020B0604020202020204" pitchFamily="34" charset="0"/>
                <a:cs typeface="Arial" panose="020B0604020202020204" pitchFamily="34" charset="0"/>
              </a:rPr>
              <a:t>5 Key Financial Trends </a:t>
            </a:r>
          </a:p>
          <a:p>
            <a:pPr marL="470297" lvl="1" indent="-175022">
              <a:lnSpc>
                <a:spcPct val="90000"/>
              </a:lnSpc>
              <a:spcBef>
                <a:spcPct val="50000"/>
              </a:spcBef>
              <a:buClr>
                <a:schemeClr val="accent1"/>
              </a:buClr>
              <a:buSzPct val="85000"/>
              <a:buFont typeface="Wingdings 2"/>
              <a:buChar char=""/>
            </a:pPr>
            <a:r>
              <a:rPr lang="en-US" dirty="0">
                <a:latin typeface="Arial" panose="020B0604020202020204" pitchFamily="34" charset="0"/>
                <a:cs typeface="Arial" panose="020B0604020202020204" pitchFamily="34" charset="0"/>
              </a:rPr>
              <a:t>How has my program performed over the last 3-5 yrs?</a:t>
            </a:r>
          </a:p>
          <a:p>
            <a:pPr marL="470297" lvl="1" indent="-175022">
              <a:lnSpc>
                <a:spcPct val="90000"/>
              </a:lnSpc>
              <a:spcBef>
                <a:spcPct val="50000"/>
              </a:spcBef>
              <a:buClr>
                <a:schemeClr val="accent1"/>
              </a:buClr>
              <a:buSzPct val="85000"/>
              <a:buFont typeface="Wingdings 2"/>
              <a:buChar char=""/>
            </a:pPr>
            <a:r>
              <a:rPr lang="en-US" dirty="0">
                <a:latin typeface="Arial" panose="020B0604020202020204" pitchFamily="34" charset="0"/>
                <a:cs typeface="Arial" panose="020B0604020202020204" pitchFamily="34" charset="0"/>
              </a:rPr>
              <a:t>Did I execute my program to budget last year?</a:t>
            </a:r>
          </a:p>
          <a:p>
            <a:pPr marL="470297" lvl="1" indent="-175022">
              <a:lnSpc>
                <a:spcPct val="90000"/>
              </a:lnSpc>
              <a:spcBef>
                <a:spcPct val="50000"/>
              </a:spcBef>
              <a:buClr>
                <a:schemeClr val="accent1"/>
              </a:buClr>
              <a:buSzPct val="85000"/>
              <a:buFont typeface="Wingdings 2"/>
              <a:buChar char=""/>
            </a:pPr>
            <a:r>
              <a:rPr lang="en-US" dirty="0">
                <a:latin typeface="Arial" panose="020B0604020202020204" pitchFamily="34" charset="0"/>
                <a:cs typeface="Arial" panose="020B0604020202020204" pitchFamily="34" charset="0"/>
              </a:rPr>
              <a:t>What months were better than others?</a:t>
            </a:r>
          </a:p>
          <a:p>
            <a:pPr marL="470297" lvl="1" indent="-175022">
              <a:lnSpc>
                <a:spcPct val="90000"/>
              </a:lnSpc>
              <a:spcBef>
                <a:spcPct val="50000"/>
              </a:spcBef>
              <a:buClr>
                <a:schemeClr val="accent1"/>
              </a:buClr>
              <a:buSzPct val="85000"/>
              <a:buFont typeface="Wingdings 2"/>
              <a:buChar char=""/>
            </a:pPr>
            <a:r>
              <a:rPr lang="en-US" dirty="0">
                <a:latin typeface="Arial" panose="020B0604020202020204" pitchFamily="34" charset="0"/>
                <a:cs typeface="Arial" panose="020B0604020202020204" pitchFamily="34" charset="0"/>
              </a:rPr>
              <a:t>What programs, activities, initiatives did better than others?</a:t>
            </a:r>
          </a:p>
          <a:p>
            <a:pPr marL="470297" lvl="1" indent="-175022">
              <a:lnSpc>
                <a:spcPct val="90000"/>
              </a:lnSpc>
              <a:spcBef>
                <a:spcPct val="50000"/>
              </a:spcBef>
              <a:buClr>
                <a:schemeClr val="accent1"/>
              </a:buClr>
              <a:buSzPct val="85000"/>
              <a:buFont typeface="Wingdings 2"/>
              <a:buChar char=""/>
            </a:pPr>
            <a:r>
              <a:rPr lang="en-US" dirty="0">
                <a:latin typeface="Arial" panose="020B0604020202020204" pitchFamily="34" charset="0"/>
                <a:cs typeface="Arial" panose="020B0604020202020204" pitchFamily="34" charset="0"/>
              </a:rPr>
              <a:t>Was participation up or down?</a:t>
            </a:r>
          </a:p>
        </p:txBody>
      </p:sp>
      <p:pic>
        <p:nvPicPr>
          <p:cNvPr id="5" name="Content Placeholder 9" descr="NAFAOBex.png"/>
          <p:cNvPicPr>
            <a:picLocks noChangeAspect="1"/>
          </p:cNvPicPr>
          <p:nvPr/>
        </p:nvPicPr>
        <p:blipFill>
          <a:blip r:embed="rId3" cstate="print"/>
          <a:srcRect t="22756" r="46227" b="61386"/>
          <a:stretch>
            <a:fillRect/>
          </a:stretch>
        </p:blipFill>
        <p:spPr>
          <a:xfrm>
            <a:off x="2403601" y="1895435"/>
            <a:ext cx="4425287" cy="7691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451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5 Steps to Preparing a NAF AOB</a:t>
            </a:r>
            <a:endParaRPr lang="en-US" sz="2325" dirty="0"/>
          </a:p>
        </p:txBody>
      </p:sp>
      <p:sp>
        <p:nvSpPr>
          <p:cNvPr id="7" name="Rectangle 6"/>
          <p:cNvSpPr/>
          <p:nvPr/>
        </p:nvSpPr>
        <p:spPr>
          <a:xfrm>
            <a:off x="478630" y="3208691"/>
            <a:ext cx="8186737" cy="3039294"/>
          </a:xfrm>
          <a:prstGeom prst="rect">
            <a:avLst/>
          </a:prstGeom>
        </p:spPr>
        <p:txBody>
          <a:bodyPr wrap="square" numCol="2">
            <a:spAutoFit/>
          </a:bodyPr>
          <a:lstStyle/>
          <a:p>
            <a:pPr>
              <a:spcBef>
                <a:spcPct val="50000"/>
              </a:spcBef>
            </a:pPr>
            <a:r>
              <a:rPr lang="en-US" sz="2000" dirty="0">
                <a:latin typeface="Arial" panose="020B0604020202020204" pitchFamily="34" charset="0"/>
                <a:cs typeface="Arial" panose="020B0604020202020204" pitchFamily="34" charset="0"/>
              </a:rPr>
              <a:t>Determine Factors that will impact Future</a:t>
            </a:r>
          </a:p>
          <a:p>
            <a:pPr marL="470297" lvl="1" indent="-175022">
              <a:lnSpc>
                <a:spcPct val="50000"/>
              </a:lnSpc>
              <a:spcBef>
                <a:spcPct val="50000"/>
              </a:spcBef>
              <a:buClr>
                <a:schemeClr val="accent1"/>
              </a:buClr>
              <a:buSzPct val="85000"/>
              <a:buFont typeface="Wingdings 2"/>
              <a:buChar char=""/>
            </a:pPr>
            <a:r>
              <a:rPr lang="en-US"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Fluctuations in Income</a:t>
            </a:r>
          </a:p>
          <a:p>
            <a:pPr marL="470297" lvl="1" indent="-175022">
              <a:lnSpc>
                <a:spcPct val="50000"/>
              </a:lnSpc>
              <a:spcBef>
                <a:spcPct val="50000"/>
              </a:spcBef>
              <a:buClr>
                <a:schemeClr val="accent1"/>
              </a:buClr>
              <a:buSzPct val="85000"/>
              <a:buFont typeface="Wingdings 2"/>
              <a:buChar char=""/>
            </a:pPr>
            <a:r>
              <a:rPr lang="en-US" sz="1600" dirty="0">
                <a:latin typeface="Arial" panose="020B0604020202020204" pitchFamily="34" charset="0"/>
                <a:cs typeface="Arial" panose="020B0604020202020204" pitchFamily="34" charset="0"/>
              </a:rPr>
              <a:t>	Budget reductions and revisions</a:t>
            </a:r>
          </a:p>
          <a:p>
            <a:pPr marL="470297" lvl="1" indent="-175022">
              <a:lnSpc>
                <a:spcPct val="50000"/>
              </a:lnSpc>
              <a:spcBef>
                <a:spcPct val="50000"/>
              </a:spcBef>
              <a:buClr>
                <a:schemeClr val="accent1"/>
              </a:buClr>
              <a:buSzPct val="85000"/>
              <a:buFont typeface="Wingdings 2"/>
              <a:buChar char=""/>
            </a:pPr>
            <a:r>
              <a:rPr lang="en-US" sz="1600" dirty="0">
                <a:latin typeface="Arial" panose="020B0604020202020204" pitchFamily="34" charset="0"/>
                <a:cs typeface="Arial" panose="020B0604020202020204" pitchFamily="34" charset="0"/>
              </a:rPr>
              <a:t>	Funding cuts/efficiencies</a:t>
            </a:r>
          </a:p>
          <a:p>
            <a:pPr marL="470297" lvl="1" indent="-175022">
              <a:lnSpc>
                <a:spcPct val="50000"/>
              </a:lnSpc>
              <a:spcBef>
                <a:spcPct val="50000"/>
              </a:spcBef>
              <a:buClr>
                <a:schemeClr val="accent1"/>
              </a:buClr>
              <a:buSzPct val="85000"/>
              <a:buFont typeface="Wingdings 2"/>
              <a:buChar char=""/>
            </a:pPr>
            <a:r>
              <a:rPr lang="en-US" sz="1600" dirty="0">
                <a:latin typeface="Arial" panose="020B0604020202020204" pitchFamily="34" charset="0"/>
                <a:cs typeface="Arial" panose="020B0604020202020204" pitchFamily="34" charset="0"/>
              </a:rPr>
              <a:t>	Govt/Politics – drawdown or up?</a:t>
            </a:r>
          </a:p>
          <a:p>
            <a:pPr marL="470297" lvl="1" indent="-175022">
              <a:lnSpc>
                <a:spcPct val="50000"/>
              </a:lnSpc>
              <a:spcBef>
                <a:spcPct val="50000"/>
              </a:spcBef>
              <a:buClr>
                <a:schemeClr val="accent1"/>
              </a:buClr>
              <a:buSzPct val="85000"/>
              <a:buFont typeface="Wingdings 2"/>
              <a:buChar char=""/>
            </a:pPr>
            <a:r>
              <a:rPr lang="en-US" sz="1600" dirty="0">
                <a:latin typeface="Arial" panose="020B0604020202020204" pitchFamily="34" charset="0"/>
                <a:cs typeface="Arial" panose="020B0604020202020204" pitchFamily="34" charset="0"/>
              </a:rPr>
              <a:t>	Policy changes</a:t>
            </a:r>
          </a:p>
          <a:p>
            <a:pPr marL="470297" lvl="1" indent="-175022">
              <a:lnSpc>
                <a:spcPct val="50000"/>
              </a:lnSpc>
              <a:spcBef>
                <a:spcPct val="50000"/>
              </a:spcBef>
              <a:buClr>
                <a:schemeClr val="accent1"/>
              </a:buClr>
              <a:buSzPct val="85000"/>
              <a:buFont typeface="Wingdings 2"/>
              <a:buChar char=""/>
            </a:pPr>
            <a:r>
              <a:rPr lang="en-US" sz="1600" dirty="0">
                <a:latin typeface="Arial" panose="020B0604020202020204" pitchFamily="34" charset="0"/>
                <a:cs typeface="Arial" panose="020B0604020202020204" pitchFamily="34" charset="0"/>
              </a:rPr>
              <a:t>	Command changes</a:t>
            </a:r>
          </a:p>
          <a:p>
            <a:pPr marL="470297" lvl="1" indent="-175022">
              <a:lnSpc>
                <a:spcPct val="50000"/>
              </a:lnSpc>
              <a:spcBef>
                <a:spcPct val="50000"/>
              </a:spcBef>
              <a:buClr>
                <a:schemeClr val="accent1"/>
              </a:buClr>
              <a:buSzPct val="85000"/>
              <a:buFont typeface="Wingdings 2"/>
              <a:buChar char=""/>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Strategic </a:t>
            </a:r>
            <a:r>
              <a:rPr lang="en-US" sz="1600" dirty="0">
                <a:latin typeface="Arial" panose="020B0604020202020204" pitchFamily="34" charset="0"/>
                <a:cs typeface="Arial" panose="020B0604020202020204" pitchFamily="34" charset="0"/>
              </a:rPr>
              <a:t>Plans/Guidance</a:t>
            </a:r>
          </a:p>
          <a:p>
            <a:pPr marL="470297" lvl="1" indent="-175022">
              <a:lnSpc>
                <a:spcPct val="50000"/>
              </a:lnSpc>
              <a:spcBef>
                <a:spcPct val="50000"/>
              </a:spcBef>
              <a:buClr>
                <a:schemeClr val="accent1"/>
              </a:buClr>
              <a:buSzPct val="85000"/>
              <a:buFont typeface="Wingdings 2"/>
              <a:buChar char=""/>
            </a:pPr>
            <a:r>
              <a:rPr lang="en-US" sz="1600" dirty="0">
                <a:latin typeface="Arial" panose="020B0604020202020204" pitchFamily="34" charset="0"/>
                <a:cs typeface="Arial" panose="020B0604020202020204" pitchFamily="34" charset="0"/>
              </a:rPr>
              <a:t>	Operating guidance</a:t>
            </a:r>
          </a:p>
          <a:p>
            <a:pPr marL="470297" lvl="1" indent="-175022">
              <a:lnSpc>
                <a:spcPct val="50000"/>
              </a:lnSpc>
              <a:spcBef>
                <a:spcPct val="50000"/>
              </a:spcBef>
              <a:buClr>
                <a:schemeClr val="accent1"/>
              </a:buClr>
              <a:buSzPct val="85000"/>
              <a:buFont typeface="Wingdings 2"/>
              <a:buChar char=""/>
            </a:pPr>
            <a:endParaRPr lang="en-US" sz="1600" dirty="0" smtClean="0">
              <a:latin typeface="Arial" panose="020B0604020202020204" pitchFamily="34" charset="0"/>
              <a:cs typeface="Arial" panose="020B0604020202020204" pitchFamily="34" charset="0"/>
            </a:endParaRPr>
          </a:p>
          <a:p>
            <a:pPr marL="470297" lvl="1" indent="-175022">
              <a:lnSpc>
                <a:spcPct val="50000"/>
              </a:lnSpc>
              <a:spcBef>
                <a:spcPct val="50000"/>
              </a:spcBef>
              <a:buClr>
                <a:schemeClr val="accent1"/>
              </a:buClr>
              <a:buSzPct val="85000"/>
              <a:buFont typeface="Wingdings 2"/>
              <a:buChar char=""/>
            </a:pPr>
            <a:endParaRPr lang="en-US" sz="1600" dirty="0">
              <a:latin typeface="Arial" panose="020B0604020202020204" pitchFamily="34" charset="0"/>
              <a:cs typeface="Arial" panose="020B0604020202020204" pitchFamily="34" charset="0"/>
            </a:endParaRPr>
          </a:p>
          <a:p>
            <a:pPr marL="470297" lvl="1" indent="-175022">
              <a:lnSpc>
                <a:spcPct val="50000"/>
              </a:lnSpc>
              <a:spcBef>
                <a:spcPct val="50000"/>
              </a:spcBef>
              <a:buClr>
                <a:schemeClr val="accent1"/>
              </a:buClr>
              <a:buSzPct val="85000"/>
              <a:buFont typeface="Wingdings 2"/>
              <a:buChar char=""/>
            </a:pPr>
            <a:endParaRPr lang="en-US" sz="1600" dirty="0" smtClean="0">
              <a:latin typeface="Arial" panose="020B0604020202020204" pitchFamily="34" charset="0"/>
              <a:cs typeface="Arial" panose="020B0604020202020204" pitchFamily="34" charset="0"/>
            </a:endParaRPr>
          </a:p>
          <a:p>
            <a:pPr marL="470297" lvl="1" indent="-175022">
              <a:lnSpc>
                <a:spcPct val="50000"/>
              </a:lnSpc>
              <a:spcBef>
                <a:spcPct val="50000"/>
              </a:spcBef>
              <a:buClr>
                <a:schemeClr val="accent1"/>
              </a:buClr>
              <a:buSzPct val="85000"/>
              <a:buFont typeface="Wingdings 2"/>
              <a:buChar char=""/>
            </a:pPr>
            <a:endParaRPr lang="en-US" sz="1600" dirty="0">
              <a:latin typeface="Arial" panose="020B0604020202020204" pitchFamily="34" charset="0"/>
              <a:cs typeface="Arial" panose="020B0604020202020204" pitchFamily="34" charset="0"/>
            </a:endParaRPr>
          </a:p>
          <a:p>
            <a:pPr marL="470297" lvl="1" indent="-175022">
              <a:lnSpc>
                <a:spcPct val="50000"/>
              </a:lnSpc>
              <a:spcBef>
                <a:spcPct val="50000"/>
              </a:spcBef>
              <a:buClr>
                <a:schemeClr val="accent1"/>
              </a:buClr>
              <a:buSzPct val="85000"/>
              <a:buFont typeface="Wingdings 2"/>
              <a:buChar char=""/>
            </a:pPr>
            <a:r>
              <a:rPr lang="en-US" sz="1600" dirty="0">
                <a:latin typeface="Arial" panose="020B0604020202020204" pitchFamily="34" charset="0"/>
                <a:cs typeface="Arial" panose="020B0604020202020204" pitchFamily="34" charset="0"/>
              </a:rPr>
              <a:t>	World and US economies</a:t>
            </a:r>
          </a:p>
          <a:p>
            <a:pPr marL="470297" lvl="1" indent="-175022">
              <a:lnSpc>
                <a:spcPct val="50000"/>
              </a:lnSpc>
              <a:spcBef>
                <a:spcPct val="50000"/>
              </a:spcBef>
              <a:buClr>
                <a:schemeClr val="accent1"/>
              </a:buClr>
              <a:buSzPct val="85000"/>
              <a:buFont typeface="Wingdings 2"/>
              <a:buChar char=""/>
            </a:pPr>
            <a:r>
              <a:rPr lang="en-US" sz="1600" dirty="0">
                <a:latin typeface="Arial" panose="020B0604020202020204" pitchFamily="34" charset="0"/>
                <a:cs typeface="Arial" panose="020B0604020202020204" pitchFamily="34" charset="0"/>
              </a:rPr>
              <a:t>	Laws</a:t>
            </a:r>
          </a:p>
          <a:p>
            <a:pPr marL="470297" lvl="1" indent="-175022">
              <a:lnSpc>
                <a:spcPct val="50000"/>
              </a:lnSpc>
              <a:spcBef>
                <a:spcPct val="50000"/>
              </a:spcBef>
              <a:buClr>
                <a:schemeClr val="accent1"/>
              </a:buClr>
              <a:buSzPct val="85000"/>
              <a:buFont typeface="Wingdings 2"/>
              <a:buChar char=""/>
            </a:pPr>
            <a:r>
              <a:rPr lang="en-US" sz="1600" dirty="0">
                <a:latin typeface="Arial" panose="020B0604020202020204" pitchFamily="34" charset="0"/>
                <a:cs typeface="Arial" panose="020B0604020202020204" pitchFamily="34" charset="0"/>
              </a:rPr>
              <a:t>	Currency changes (OCONUS)</a:t>
            </a:r>
          </a:p>
          <a:p>
            <a:pPr marL="470297" lvl="1" indent="-175022">
              <a:lnSpc>
                <a:spcPct val="50000"/>
              </a:lnSpc>
              <a:spcBef>
                <a:spcPct val="50000"/>
              </a:spcBef>
              <a:buClr>
                <a:schemeClr val="accent1"/>
              </a:buClr>
              <a:buSzPct val="85000"/>
              <a:buFont typeface="Wingdings 2"/>
              <a:buChar char=""/>
            </a:pPr>
            <a:r>
              <a:rPr lang="en-US" sz="1600" dirty="0">
                <a:latin typeface="Arial" panose="020B0604020202020204" pitchFamily="34" charset="0"/>
                <a:cs typeface="Arial" panose="020B0604020202020204" pitchFamily="34" charset="0"/>
              </a:rPr>
              <a:t>	Weather</a:t>
            </a:r>
          </a:p>
          <a:p>
            <a:pPr marL="470297" lvl="1" indent="-175022">
              <a:lnSpc>
                <a:spcPct val="50000"/>
              </a:lnSpc>
              <a:spcBef>
                <a:spcPct val="50000"/>
              </a:spcBef>
              <a:buClr>
                <a:schemeClr val="accent1"/>
              </a:buClr>
              <a:buSzPct val="85000"/>
              <a:buFont typeface="Wingdings 2"/>
              <a:buChar char=""/>
            </a:pPr>
            <a:r>
              <a:rPr lang="en-US" sz="1600" dirty="0">
                <a:latin typeface="Arial" panose="020B0604020202020204" pitchFamily="34" charset="0"/>
                <a:cs typeface="Arial" panose="020B0604020202020204" pitchFamily="34" charset="0"/>
              </a:rPr>
              <a:t>	Environment/sustainability</a:t>
            </a:r>
          </a:p>
        </p:txBody>
      </p:sp>
      <p:pic>
        <p:nvPicPr>
          <p:cNvPr id="8" name="Content Placeholder 9" descr="NAFAOBex.png"/>
          <p:cNvPicPr>
            <a:picLocks noChangeAspect="1"/>
          </p:cNvPicPr>
          <p:nvPr/>
        </p:nvPicPr>
        <p:blipFill>
          <a:blip r:embed="rId3" cstate="print"/>
          <a:srcRect t="42035" r="46227" b="43351"/>
          <a:stretch>
            <a:fillRect/>
          </a:stretch>
        </p:blipFill>
        <p:spPr>
          <a:xfrm>
            <a:off x="2359356" y="2096349"/>
            <a:ext cx="4425287" cy="6692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362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5 Steps to Preparing a NAF AOB</a:t>
            </a:r>
            <a:endParaRPr lang="en-US" sz="2325" dirty="0"/>
          </a:p>
        </p:txBody>
      </p:sp>
      <p:sp>
        <p:nvSpPr>
          <p:cNvPr id="7" name="Rectangle 6"/>
          <p:cNvSpPr/>
          <p:nvPr/>
        </p:nvSpPr>
        <p:spPr>
          <a:xfrm>
            <a:off x="784747" y="3727762"/>
            <a:ext cx="7007487" cy="2369880"/>
          </a:xfrm>
          <a:prstGeom prst="rect">
            <a:avLst/>
          </a:prstGeom>
        </p:spPr>
        <p:txBody>
          <a:bodyPr wrap="square">
            <a:spAutoFit/>
          </a:bodyPr>
          <a:lstStyle/>
          <a:p>
            <a:pPr marL="171450" indent="-171450">
              <a:spcBef>
                <a:spcPct val="50000"/>
              </a:spcBef>
            </a:pPr>
            <a:r>
              <a:rPr lang="en-US" sz="2800" dirty="0">
                <a:latin typeface="Arial" panose="020B0604020202020204" pitchFamily="34" charset="0"/>
                <a:cs typeface="Arial" panose="020B0604020202020204" pitchFamily="34" charset="0"/>
              </a:rPr>
              <a:t>Forecast Performance</a:t>
            </a:r>
          </a:p>
          <a:p>
            <a:pPr marL="470297" lvl="1" indent="-175022">
              <a:spcBef>
                <a:spcPct val="50000"/>
              </a:spcBef>
              <a:buClr>
                <a:schemeClr val="accent1"/>
              </a:buClr>
              <a:buSzPct val="85000"/>
              <a:buFont typeface="Wingdings 2"/>
              <a:buChar char=""/>
            </a:pPr>
            <a:r>
              <a:rPr lang="en-US" sz="2000" dirty="0">
                <a:latin typeface="Arial" panose="020B0604020202020204" pitchFamily="34" charset="0"/>
                <a:cs typeface="Arial" panose="020B0604020202020204" pitchFamily="34" charset="0"/>
              </a:rPr>
              <a:t>By event or program</a:t>
            </a:r>
          </a:p>
          <a:p>
            <a:pPr marL="470297" lvl="1" indent="-175022">
              <a:spcBef>
                <a:spcPct val="50000"/>
              </a:spcBef>
              <a:buClr>
                <a:schemeClr val="accent1"/>
              </a:buClr>
              <a:buSzPct val="85000"/>
              <a:buFont typeface="Wingdings 2"/>
              <a:buChar char=""/>
            </a:pPr>
            <a:r>
              <a:rPr lang="en-US" sz="2000" dirty="0">
                <a:latin typeface="Arial" panose="020B0604020202020204" pitchFamily="34" charset="0"/>
                <a:cs typeface="Arial" panose="020B0604020202020204" pitchFamily="34" charset="0"/>
              </a:rPr>
              <a:t>Participation</a:t>
            </a:r>
          </a:p>
          <a:p>
            <a:pPr marL="470297" lvl="1" indent="-175022">
              <a:spcBef>
                <a:spcPct val="50000"/>
              </a:spcBef>
              <a:buClr>
                <a:schemeClr val="accent1"/>
              </a:buClr>
              <a:buSzPct val="85000"/>
              <a:buFont typeface="Wingdings 2"/>
              <a:buChar char=""/>
            </a:pPr>
            <a:r>
              <a:rPr lang="en-US" sz="2000" dirty="0">
                <a:latin typeface="Arial" panose="020B0604020202020204" pitchFamily="34" charset="0"/>
                <a:cs typeface="Arial" panose="020B0604020202020204" pitchFamily="34" charset="0"/>
              </a:rPr>
              <a:t>Should I be making a profit?</a:t>
            </a:r>
          </a:p>
          <a:p>
            <a:pPr marL="470297" lvl="1" indent="-175022">
              <a:spcBef>
                <a:spcPct val="50000"/>
              </a:spcBef>
              <a:buClr>
                <a:schemeClr val="accent1"/>
              </a:buClr>
              <a:buSzPct val="85000"/>
              <a:buFont typeface="Wingdings 2"/>
              <a:buChar char=""/>
            </a:pPr>
            <a:r>
              <a:rPr lang="en-US" sz="2000" dirty="0">
                <a:latin typeface="Arial" panose="020B0604020202020204" pitchFamily="34" charset="0"/>
                <a:cs typeface="Arial" panose="020B0604020202020204" pitchFamily="34" charset="0"/>
              </a:rPr>
              <a:t>Should I be applying break-even analysis?</a:t>
            </a:r>
          </a:p>
        </p:txBody>
      </p:sp>
      <p:pic>
        <p:nvPicPr>
          <p:cNvPr id="5" name="Content Placeholder 9" descr="NAFAOBex.png"/>
          <p:cNvPicPr>
            <a:picLocks noChangeAspect="1"/>
          </p:cNvPicPr>
          <p:nvPr/>
        </p:nvPicPr>
        <p:blipFill>
          <a:blip r:embed="rId3" cstate="print"/>
          <a:srcRect t="61313" r="46600" b="23451"/>
          <a:stretch>
            <a:fillRect/>
          </a:stretch>
        </p:blipFill>
        <p:spPr>
          <a:xfrm>
            <a:off x="2374710" y="2343848"/>
            <a:ext cx="4394579" cy="8871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20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5 Steps to Preparing a NAF AOB</a:t>
            </a:r>
            <a:endParaRPr lang="en-US" sz="2325" dirty="0"/>
          </a:p>
        </p:txBody>
      </p:sp>
      <p:sp>
        <p:nvSpPr>
          <p:cNvPr id="7" name="Rectangle 6"/>
          <p:cNvSpPr/>
          <p:nvPr/>
        </p:nvSpPr>
        <p:spPr>
          <a:xfrm>
            <a:off x="457200" y="3274835"/>
            <a:ext cx="8107408" cy="2396041"/>
          </a:xfrm>
          <a:prstGeom prst="rect">
            <a:avLst/>
          </a:prstGeom>
        </p:spPr>
        <p:txBody>
          <a:bodyPr wrap="square">
            <a:spAutoFit/>
          </a:bodyPr>
          <a:lstStyle/>
          <a:p>
            <a:pPr marL="171450" indent="-171450">
              <a:spcBef>
                <a:spcPct val="50000"/>
              </a:spcBef>
            </a:pPr>
            <a:r>
              <a:rPr lang="en-US" sz="2100" dirty="0">
                <a:latin typeface="Arial" panose="020B0604020202020204" pitchFamily="34" charset="0"/>
                <a:cs typeface="Arial" panose="020B0604020202020204" pitchFamily="34" charset="0"/>
              </a:rPr>
              <a:t>Review the “BIG PICTURE”</a:t>
            </a:r>
          </a:p>
          <a:p>
            <a:pPr marL="470297" lvl="1" indent="-175022">
              <a:lnSpc>
                <a:spcPct val="80000"/>
              </a:lnSpc>
              <a:spcBef>
                <a:spcPct val="50000"/>
              </a:spcBef>
              <a:buClr>
                <a:schemeClr val="accent1"/>
              </a:buClr>
              <a:buSzPct val="85000"/>
              <a:buFont typeface="Wingdings 2"/>
              <a:buChar char=""/>
            </a:pPr>
            <a:r>
              <a:rPr lang="en-US" sz="1650" dirty="0">
                <a:latin typeface="Arial" panose="020B0604020202020204" pitchFamily="34" charset="0"/>
                <a:cs typeface="Arial" panose="020B0604020202020204" pitchFamily="34" charset="0"/>
              </a:rPr>
              <a:t>Does my data make sense?</a:t>
            </a:r>
          </a:p>
          <a:p>
            <a:pPr marL="470297" lvl="1" indent="-175022">
              <a:lnSpc>
                <a:spcPct val="80000"/>
              </a:lnSpc>
              <a:spcBef>
                <a:spcPct val="50000"/>
              </a:spcBef>
              <a:buClr>
                <a:schemeClr val="accent1"/>
              </a:buClr>
              <a:buSzPct val="85000"/>
              <a:buFont typeface="Wingdings 2"/>
              <a:buChar char=""/>
            </a:pPr>
            <a:r>
              <a:rPr lang="en-US" sz="1650" dirty="0">
                <a:latin typeface="Arial" panose="020B0604020202020204" pitchFamily="34" charset="0"/>
                <a:cs typeface="Arial" panose="020B0604020202020204" pitchFamily="34" charset="0"/>
              </a:rPr>
              <a:t>Do my numbers and dollars appear reasonable?</a:t>
            </a:r>
          </a:p>
          <a:p>
            <a:pPr marL="470297" lvl="1" indent="-175022">
              <a:lnSpc>
                <a:spcPct val="80000"/>
              </a:lnSpc>
              <a:spcBef>
                <a:spcPct val="50000"/>
              </a:spcBef>
              <a:buClr>
                <a:schemeClr val="accent1"/>
              </a:buClr>
              <a:buSzPct val="85000"/>
              <a:buFont typeface="Wingdings 2"/>
              <a:buChar char=""/>
            </a:pPr>
            <a:r>
              <a:rPr lang="en-US" sz="1650" dirty="0">
                <a:latin typeface="Arial" panose="020B0604020202020204" pitchFamily="34" charset="0"/>
                <a:cs typeface="Arial" panose="020B0604020202020204" pitchFamily="34" charset="0"/>
              </a:rPr>
              <a:t>Am I providing my customers with the services they want?</a:t>
            </a:r>
          </a:p>
          <a:p>
            <a:pPr marL="470297" lvl="1" indent="-175022">
              <a:lnSpc>
                <a:spcPct val="80000"/>
              </a:lnSpc>
              <a:spcBef>
                <a:spcPct val="50000"/>
              </a:spcBef>
              <a:buClr>
                <a:schemeClr val="accent1"/>
              </a:buClr>
              <a:buSzPct val="85000"/>
              <a:buFont typeface="Wingdings 2"/>
              <a:buChar char=""/>
            </a:pPr>
            <a:r>
              <a:rPr lang="en-US" sz="1650" dirty="0">
                <a:latin typeface="Arial" panose="020B0604020202020204" pitchFamily="34" charset="0"/>
                <a:cs typeface="Arial" panose="020B0604020202020204" pitchFamily="34" charset="0"/>
              </a:rPr>
              <a:t>Am I providing my customers with the level of service(s) they want and deserve?</a:t>
            </a:r>
          </a:p>
          <a:p>
            <a:pPr marL="470297" lvl="1" indent="-175022">
              <a:lnSpc>
                <a:spcPct val="80000"/>
              </a:lnSpc>
              <a:spcBef>
                <a:spcPct val="50000"/>
              </a:spcBef>
              <a:buClr>
                <a:schemeClr val="accent1"/>
              </a:buClr>
              <a:buSzPct val="85000"/>
              <a:buFont typeface="Wingdings 2"/>
              <a:buChar char=""/>
            </a:pPr>
            <a:r>
              <a:rPr lang="en-US" sz="1650" dirty="0">
                <a:latin typeface="Arial" panose="020B0604020202020204" pitchFamily="34" charset="0"/>
                <a:cs typeface="Arial" panose="020B0604020202020204" pitchFamily="34" charset="0"/>
              </a:rPr>
              <a:t>Are my assumptions based on data and are they reasonable?</a:t>
            </a:r>
          </a:p>
          <a:p>
            <a:pPr marL="470297" lvl="1" indent="-175022">
              <a:lnSpc>
                <a:spcPct val="80000"/>
              </a:lnSpc>
              <a:spcBef>
                <a:spcPct val="50000"/>
              </a:spcBef>
              <a:buClr>
                <a:schemeClr val="accent1"/>
              </a:buClr>
              <a:buSzPct val="85000"/>
              <a:buFont typeface="Wingdings 2"/>
              <a:buChar char=""/>
            </a:pPr>
            <a:r>
              <a:rPr lang="en-US" sz="1650" dirty="0">
                <a:latin typeface="Arial" panose="020B0604020202020204" pitchFamily="34" charset="0"/>
                <a:cs typeface="Arial" panose="020B0604020202020204" pitchFamily="34" charset="0"/>
              </a:rPr>
              <a:t>Can I live up to my projections?</a:t>
            </a:r>
          </a:p>
        </p:txBody>
      </p:sp>
      <p:pic>
        <p:nvPicPr>
          <p:cNvPr id="5" name="Content Placeholder 9" descr="NAFAOBex.png"/>
          <p:cNvPicPr>
            <a:picLocks noChangeAspect="1"/>
          </p:cNvPicPr>
          <p:nvPr/>
        </p:nvPicPr>
        <p:blipFill>
          <a:blip r:embed="rId3" cstate="print"/>
          <a:srcRect t="81214" r="46725" b="-181"/>
          <a:stretch>
            <a:fillRect/>
          </a:stretch>
        </p:blipFill>
        <p:spPr>
          <a:xfrm>
            <a:off x="2379828" y="2092846"/>
            <a:ext cx="4384343" cy="9362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442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92088" y="2032000"/>
            <a:ext cx="4038600" cy="4106863"/>
          </a:xfrm>
        </p:spPr>
        <p:txBody>
          <a:bodyPr>
            <a:noAutofit/>
          </a:bodyPr>
          <a:lstStyle/>
          <a:p>
            <a:pPr marL="205740" indent="-205740" eaLnBrk="1" fontAlgn="auto" hangingPunct="1">
              <a:spcAft>
                <a:spcPts val="0"/>
              </a:spcAft>
              <a:buClr>
                <a:schemeClr val="accent3"/>
              </a:buClr>
              <a:buFont typeface="Wingdings 2"/>
              <a:buChar char=""/>
              <a:defRPr/>
            </a:pPr>
            <a:r>
              <a:rPr lang="en-US" sz="2000" dirty="0" smtClean="0">
                <a:latin typeface="Arial" panose="020B0604020202020204" pitchFamily="34" charset="0"/>
                <a:cs typeface="Arial" panose="020B0604020202020204" pitchFamily="34" charset="0"/>
              </a:rPr>
              <a:t>Describes	</a:t>
            </a:r>
          </a:p>
          <a:p>
            <a:pPr marL="480060" lvl="1" indent="-185166" eaLnBrk="1" fontAlgn="auto" hangingPunct="1">
              <a:spcAft>
                <a:spcPts val="0"/>
              </a:spcAft>
              <a:buFont typeface="Wingdings 2"/>
              <a:buChar char=""/>
              <a:defRPr/>
            </a:pPr>
            <a:r>
              <a:rPr lang="en-US" sz="2000" dirty="0" smtClean="0">
                <a:latin typeface="Arial" panose="020B0604020202020204" pitchFamily="34" charset="0"/>
                <a:cs typeface="Arial" panose="020B0604020202020204" pitchFamily="34" charset="0"/>
              </a:rPr>
              <a:t>Current program</a:t>
            </a:r>
          </a:p>
          <a:p>
            <a:pPr marL="480060" lvl="1" indent="-185166" eaLnBrk="1" fontAlgn="auto" hangingPunct="1">
              <a:spcAft>
                <a:spcPts val="0"/>
              </a:spcAft>
              <a:buFont typeface="Wingdings 2"/>
              <a:buChar char=""/>
              <a:defRPr/>
            </a:pPr>
            <a:r>
              <a:rPr lang="en-US" sz="2000" dirty="0" smtClean="0">
                <a:latin typeface="Arial" panose="020B0604020202020204" pitchFamily="34" charset="0"/>
                <a:cs typeface="Arial" panose="020B0604020202020204" pitchFamily="34" charset="0"/>
              </a:rPr>
              <a:t>Out-years</a:t>
            </a:r>
            <a:endParaRPr lang="en-US" sz="2000" dirty="0">
              <a:latin typeface="Arial" panose="020B0604020202020204" pitchFamily="34" charset="0"/>
              <a:cs typeface="Arial" panose="020B0604020202020204" pitchFamily="34" charset="0"/>
            </a:endParaRPr>
          </a:p>
          <a:p>
            <a:pPr marL="205740" indent="-205740" eaLnBrk="1" fontAlgn="auto" hangingPunct="1">
              <a:spcAft>
                <a:spcPts val="0"/>
              </a:spcAft>
              <a:buClr>
                <a:schemeClr val="accent3"/>
              </a:buClr>
              <a:buFont typeface="Wingdings 2"/>
              <a:buChar char=""/>
              <a:defRPr/>
            </a:pPr>
            <a:r>
              <a:rPr lang="en-US" sz="2000" dirty="0" smtClean="0">
                <a:latin typeface="Arial" panose="020B0604020202020204" pitchFamily="34" charset="0"/>
                <a:cs typeface="Arial" panose="020B0604020202020204" pitchFamily="34" charset="0"/>
              </a:rPr>
              <a:t>Includes</a:t>
            </a:r>
          </a:p>
          <a:p>
            <a:pPr marL="480060" lvl="1" indent="-185166" eaLnBrk="1" fontAlgn="auto" hangingPunct="1">
              <a:spcAft>
                <a:spcPts val="0"/>
              </a:spcAft>
              <a:buFont typeface="Wingdings 2"/>
              <a:buChar char=""/>
              <a:defRPr/>
            </a:pPr>
            <a:r>
              <a:rPr lang="en-US" sz="2000" dirty="0" smtClean="0">
                <a:latin typeface="Arial" panose="020B0604020202020204" pitchFamily="34" charset="0"/>
                <a:cs typeface="Arial" panose="020B0604020202020204" pitchFamily="34" charset="0"/>
              </a:rPr>
              <a:t>Needed construction, personnel adjustments, program changes, revenue generators, equipment, etc.</a:t>
            </a:r>
          </a:p>
          <a:p>
            <a:pPr marL="480060" lvl="1" indent="-185166" eaLnBrk="1" fontAlgn="auto" hangingPunct="1">
              <a:spcAft>
                <a:spcPts val="0"/>
              </a:spcAft>
              <a:buFont typeface="Wingdings 2"/>
              <a:buChar char=""/>
              <a:defRPr/>
            </a:pPr>
            <a:r>
              <a:rPr lang="en-US" sz="2000" dirty="0" smtClean="0">
                <a:latin typeface="Arial" panose="020B0604020202020204" pitchFamily="34" charset="0"/>
                <a:cs typeface="Arial" panose="020B0604020202020204" pitchFamily="34" charset="0"/>
              </a:rPr>
              <a:t>Planned changes or improvements</a:t>
            </a:r>
          </a:p>
          <a:p>
            <a:pPr marL="480060" lvl="1" indent="-185166" eaLnBrk="1" fontAlgn="auto" hangingPunct="1">
              <a:spcAft>
                <a:spcPts val="0"/>
              </a:spcAft>
              <a:buFont typeface="Wingdings 2"/>
              <a:buChar char=""/>
              <a:defRPr/>
            </a:pPr>
            <a:r>
              <a:rPr lang="en-US" sz="2000" b="1" dirty="0" smtClean="0">
                <a:latin typeface="Arial" panose="020B0604020202020204" pitchFamily="34" charset="0"/>
                <a:cs typeface="Arial" panose="020B0604020202020204" pitchFamily="34" charset="0"/>
              </a:rPr>
              <a:t>HOW</a:t>
            </a:r>
            <a:r>
              <a:rPr lang="en-US" sz="2000" dirty="0" smtClean="0">
                <a:latin typeface="Arial" panose="020B0604020202020204" pitchFamily="34" charset="0"/>
                <a:cs typeface="Arial" panose="020B0604020202020204" pitchFamily="34" charset="0"/>
              </a:rPr>
              <a:t> and </a:t>
            </a:r>
            <a:r>
              <a:rPr lang="en-US" sz="2000" b="1" dirty="0" smtClean="0">
                <a:latin typeface="Arial" panose="020B0604020202020204" pitchFamily="34" charset="0"/>
                <a:cs typeface="Arial" panose="020B0604020202020204" pitchFamily="34" charset="0"/>
              </a:rPr>
              <a:t>WHY</a:t>
            </a:r>
            <a:r>
              <a:rPr lang="en-US" sz="2000" dirty="0" smtClean="0">
                <a:latin typeface="Arial" panose="020B0604020202020204" pitchFamily="34" charset="0"/>
                <a:cs typeface="Arial" panose="020B0604020202020204" pitchFamily="34" charset="0"/>
              </a:rPr>
              <a:t> there is a variance between actual and budget</a:t>
            </a:r>
          </a:p>
        </p:txBody>
      </p:sp>
      <p:sp>
        <p:nvSpPr>
          <p:cNvPr id="3" name="Title 2"/>
          <p:cNvSpPr>
            <a:spLocks noGrp="1"/>
          </p:cNvSpPr>
          <p:nvPr>
            <p:ph type="title"/>
          </p:nvPr>
        </p:nvSpPr>
        <p:spPr>
          <a:xfrm>
            <a:off x="428625" y="573965"/>
            <a:ext cx="8229600" cy="1143000"/>
          </a:xfrm>
        </p:spPr>
        <p:txBody>
          <a:bodyPr>
            <a:noAutofit/>
          </a:bodyPr>
          <a:lstStyle/>
          <a:p>
            <a:pPr eaLnBrk="1" fontAlgn="auto" hangingPunct="1">
              <a:spcAft>
                <a:spcPts val="0"/>
              </a:spcAft>
              <a:defRPr/>
            </a:pPr>
            <a:r>
              <a:rPr lang="en-US" sz="4000" dirty="0" smtClean="0"/>
              <a:t/>
            </a:r>
            <a:br>
              <a:rPr lang="en-US" sz="4000" dirty="0" smtClean="0"/>
            </a:br>
            <a:r>
              <a:rPr lang="en-US" sz="4000" dirty="0" smtClean="0"/>
              <a:t/>
            </a:r>
            <a:br>
              <a:rPr lang="en-US" sz="4000" dirty="0" smtClean="0"/>
            </a:br>
            <a:r>
              <a:rPr lang="en-US" sz="4000" dirty="0" smtClean="0"/>
              <a:t>Manager’s Narrative</a:t>
            </a:r>
            <a:endParaRPr lang="en-US" sz="4000" dirty="0"/>
          </a:p>
        </p:txBody>
      </p:sp>
      <p:pic>
        <p:nvPicPr>
          <p:cNvPr id="5122" name="Picture 2"/>
          <p:cNvPicPr>
            <a:picLocks noGrp="1" noChangeAspect="1" noChangeArrowheads="1"/>
          </p:cNvPicPr>
          <p:nvPr>
            <p:ph sz="half" idx="2"/>
          </p:nvPr>
        </p:nvPicPr>
        <p:blipFill>
          <a:blip r:embed="rId3" cstate="print"/>
          <a:srcRect/>
          <a:stretch>
            <a:fillRect/>
          </a:stretch>
        </p:blipFill>
        <p:spPr>
          <a:xfrm>
            <a:off x="4396900" y="3802185"/>
            <a:ext cx="4231532" cy="2923029"/>
          </a:xfrm>
          <a:effectLst>
            <a:outerShdw blurRad="292100" dist="139700" dir="2700000" algn="tl" rotWithShape="0">
              <a:srgbClr val="333333">
                <a:alpha val="65000"/>
              </a:srgbClr>
            </a:outerShdw>
          </a:effectLst>
        </p:spPr>
      </p:pic>
      <p:sp>
        <p:nvSpPr>
          <p:cNvPr id="6" name="Content Placeholder 4"/>
          <p:cNvSpPr txBox="1">
            <a:spLocks/>
          </p:cNvSpPr>
          <p:nvPr/>
        </p:nvSpPr>
        <p:spPr>
          <a:xfrm>
            <a:off x="4543425" y="2000250"/>
            <a:ext cx="4038600" cy="3473450"/>
          </a:xfrm>
          <a:prstGeom prst="rect">
            <a:avLst/>
          </a:prstGeom>
        </p:spPr>
        <p:txBody>
          <a:bodyPr>
            <a:normAutofit/>
          </a:bodyPr>
          <a:lstStyle/>
          <a:p>
            <a:pPr marL="205740" indent="-205740" eaLnBrk="1" fontAlgn="auto" hangingPunct="1">
              <a:spcBef>
                <a:spcPct val="20000"/>
              </a:spcBef>
              <a:spcAft>
                <a:spcPts val="0"/>
              </a:spcAft>
              <a:buClr>
                <a:schemeClr val="accent3"/>
              </a:buClr>
              <a:buSzPct val="95000"/>
              <a:buFont typeface="Wingdings 2"/>
              <a:buChar char=""/>
              <a:defRPr/>
            </a:pPr>
            <a:r>
              <a:rPr lang="en-US" sz="2000" dirty="0">
                <a:latin typeface="Arial" panose="020B0604020202020204" pitchFamily="34" charset="0"/>
                <a:cs typeface="Arial" panose="020B0604020202020204" pitchFamily="34" charset="0"/>
              </a:rPr>
              <a:t>Incorporates manager’s decisions &amp; ideas into long-range plan</a:t>
            </a:r>
          </a:p>
          <a:p>
            <a:pPr marL="205740" indent="-205740" eaLnBrk="1" fontAlgn="auto" hangingPunct="1">
              <a:spcBef>
                <a:spcPct val="20000"/>
              </a:spcBef>
              <a:spcAft>
                <a:spcPts val="0"/>
              </a:spcAft>
              <a:buClr>
                <a:schemeClr val="accent3"/>
              </a:buClr>
              <a:buSzPct val="95000"/>
              <a:buFont typeface="Wingdings 2"/>
              <a:buChar char=""/>
              <a:defRPr/>
            </a:pPr>
            <a:r>
              <a:rPr lang="en-US" sz="2000" dirty="0">
                <a:latin typeface="Arial" panose="020B0604020202020204" pitchFamily="34" charset="0"/>
                <a:cs typeface="Arial" panose="020B0604020202020204" pitchFamily="34" charset="0"/>
              </a:rPr>
              <a:t>Covers the budget year &amp; the next four years </a:t>
            </a:r>
          </a:p>
          <a:p>
            <a:pPr marL="205740" indent="-205740" eaLnBrk="1" fontAlgn="auto" hangingPunct="1">
              <a:spcBef>
                <a:spcPct val="20000"/>
              </a:spcBef>
              <a:spcAft>
                <a:spcPts val="0"/>
              </a:spcAft>
              <a:buClr>
                <a:schemeClr val="accent3"/>
              </a:buClr>
              <a:buSzPct val="95000"/>
              <a:buFont typeface="Wingdings 2"/>
              <a:buChar char=""/>
              <a:defRP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9477620"/>
      </p:ext>
    </p:extLst>
  </p:cSld>
  <p:clrMapOvr>
    <a:masterClrMapping/>
  </p:clrMapOvr>
  <p:transition spd="med">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8950" y="1039813"/>
            <a:ext cx="8229600" cy="857250"/>
          </a:xfrm>
        </p:spPr>
        <p:txBody>
          <a:bodyPr>
            <a:normAutofit/>
          </a:bodyPr>
          <a:lstStyle/>
          <a:p>
            <a:pPr eaLnBrk="1" fontAlgn="auto" hangingPunct="1">
              <a:spcAft>
                <a:spcPts val="0"/>
              </a:spcAft>
              <a:defRPr/>
            </a:pPr>
            <a:r>
              <a:rPr lang="en-US" sz="3750" dirty="0" smtClean="0"/>
              <a:t>Manager’s Narrative</a:t>
            </a:r>
            <a:endParaRPr lang="en-US" sz="3750" dirty="0"/>
          </a:p>
        </p:txBody>
      </p:sp>
      <p:pic>
        <p:nvPicPr>
          <p:cNvPr id="5939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50" y="2270125"/>
            <a:ext cx="86868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8569989"/>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a:xfrm>
            <a:off x="457200" y="1135063"/>
            <a:ext cx="8229600" cy="857250"/>
          </a:xfrm>
        </p:spPr>
        <p:txBody>
          <a:bodyPr/>
          <a:lstStyle/>
          <a:p>
            <a:pPr eaLnBrk="1" hangingPunct="1"/>
            <a:r>
              <a:rPr lang="en-US" altLang="en-US" sz="3300" dirty="0" smtClean="0"/>
              <a:t>What do you know?</a:t>
            </a:r>
            <a:br>
              <a:rPr lang="en-US" altLang="en-US" sz="3300" dirty="0" smtClean="0"/>
            </a:br>
            <a:r>
              <a:rPr lang="en-US" altLang="en-US" sz="3300" dirty="0" smtClean="0"/>
              <a:t>– Funding Categories</a:t>
            </a:r>
          </a:p>
        </p:txBody>
      </p:sp>
      <p:sp>
        <p:nvSpPr>
          <p:cNvPr id="10" name="TextBox 9"/>
          <p:cNvSpPr txBox="1"/>
          <p:nvPr/>
        </p:nvSpPr>
        <p:spPr>
          <a:xfrm>
            <a:off x="1063782" y="2696535"/>
            <a:ext cx="7016436" cy="2987997"/>
          </a:xfrm>
          <a:prstGeom prst="rect">
            <a:avLst/>
          </a:prstGeom>
          <a:noFill/>
          <a:ln>
            <a:noFill/>
          </a:ln>
        </p:spPr>
        <p:txBody>
          <a:bodyPr wrap="square">
            <a:spAutoFit/>
          </a:bodyPr>
          <a:lstStyle/>
          <a:p>
            <a:pPr eaLnBrk="1" fontAlgn="auto" hangingPunct="1">
              <a:spcBef>
                <a:spcPts val="0"/>
              </a:spcBef>
              <a:spcAft>
                <a:spcPts val="0"/>
              </a:spcAft>
              <a:defRPr/>
            </a:pPr>
            <a:r>
              <a:rPr lang="en-US" sz="3200" dirty="0">
                <a:solidFill>
                  <a:schemeClr val="accent2">
                    <a:lumMod val="50000"/>
                  </a:schemeClr>
                </a:solidFill>
                <a:latin typeface="Arial" panose="020B0604020202020204" pitchFamily="34" charset="0"/>
                <a:cs typeface="Arial" panose="020B0604020202020204" pitchFamily="34" charset="0"/>
              </a:rPr>
              <a:t>2. Category C activities are never </a:t>
            </a:r>
            <a:r>
              <a:rPr lang="en-US" sz="3200" dirty="0" smtClean="0">
                <a:solidFill>
                  <a:schemeClr val="accent2">
                    <a:lumMod val="50000"/>
                  </a:schemeClr>
                </a:solidFill>
                <a:latin typeface="Arial" panose="020B0604020202020204" pitchFamily="34" charset="0"/>
                <a:cs typeface="Arial" panose="020B0604020202020204" pitchFamily="34" charset="0"/>
              </a:rPr>
              <a:t>authorized to </a:t>
            </a:r>
            <a:r>
              <a:rPr lang="en-US" sz="3200" dirty="0">
                <a:solidFill>
                  <a:schemeClr val="accent2">
                    <a:lumMod val="50000"/>
                  </a:schemeClr>
                </a:solidFill>
                <a:latin typeface="Arial" panose="020B0604020202020204" pitchFamily="34" charset="0"/>
                <a:cs typeface="Arial" panose="020B0604020202020204" pitchFamily="34" charset="0"/>
              </a:rPr>
              <a:t>use APFs.</a:t>
            </a:r>
          </a:p>
          <a:p>
            <a:pPr eaLnBrk="1" fontAlgn="auto" hangingPunct="1">
              <a:spcBef>
                <a:spcPts val="0"/>
              </a:spcBef>
              <a:spcAft>
                <a:spcPts val="0"/>
              </a:spcAft>
              <a:defRPr/>
            </a:pPr>
            <a:r>
              <a:rPr lang="en-US" sz="2400" dirty="0">
                <a:latin typeface="Arial" panose="020B0604020202020204" pitchFamily="34" charset="0"/>
                <a:cs typeface="Arial" panose="020B0604020202020204" pitchFamily="34" charset="0"/>
              </a:rPr>
              <a:t> </a:t>
            </a:r>
          </a:p>
          <a:p>
            <a:pPr eaLnBrk="1" fontAlgn="auto" hangingPunct="1">
              <a:spcBef>
                <a:spcPts val="0"/>
              </a:spcBef>
              <a:spcAft>
                <a:spcPts val="450"/>
              </a:spcAft>
              <a:buFont typeface="Wingdings" pitchFamily="2" charset="2"/>
              <a:buChar char="q"/>
              <a:defRPr/>
            </a:pPr>
            <a:r>
              <a:rPr lang="en-US" sz="3200" dirty="0">
                <a:latin typeface="Arial" panose="020B0604020202020204" pitchFamily="34" charset="0"/>
                <a:cs typeface="Arial" panose="020B0604020202020204" pitchFamily="34" charset="0"/>
              </a:rPr>
              <a:t> True</a:t>
            </a:r>
          </a:p>
          <a:p>
            <a:pPr eaLnBrk="1" fontAlgn="auto" hangingPunct="1">
              <a:spcBef>
                <a:spcPts val="0"/>
              </a:spcBef>
              <a:spcAft>
                <a:spcPts val="450"/>
              </a:spcAft>
              <a:buFont typeface="Wingdings" pitchFamily="2" charset="2"/>
              <a:buChar char="q"/>
              <a:defRPr/>
            </a:pPr>
            <a:r>
              <a:rPr lang="en-US" sz="3200" dirty="0">
                <a:latin typeface="Arial" panose="020B0604020202020204" pitchFamily="34" charset="0"/>
                <a:cs typeface="Arial" panose="020B0604020202020204" pitchFamily="34" charset="0"/>
              </a:rPr>
              <a:t> False</a:t>
            </a:r>
            <a:br>
              <a:rPr lang="en-US" sz="3200" dirty="0">
                <a:latin typeface="Arial" panose="020B0604020202020204" pitchFamily="34" charset="0"/>
                <a:cs typeface="Arial" panose="020B0604020202020204" pitchFamily="34" charset="0"/>
              </a:rPr>
            </a:br>
            <a:endParaRPr lang="en-US" sz="3200" b="1" dirty="0">
              <a:latin typeface="Arial" panose="020B0604020202020204" pitchFamily="34" charset="0"/>
              <a:cs typeface="Arial" panose="020B0604020202020204" pitchFamily="34" charset="0"/>
            </a:endParaRPr>
          </a:p>
        </p:txBody>
      </p:sp>
      <p:sp>
        <p:nvSpPr>
          <p:cNvPr id="3" name="5-Point Star 2"/>
          <p:cNvSpPr/>
          <p:nvPr/>
        </p:nvSpPr>
        <p:spPr>
          <a:xfrm>
            <a:off x="1063782" y="4617381"/>
            <a:ext cx="466254" cy="49794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955005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90700"/>
            <a:ext cx="8229600" cy="5305425"/>
          </a:xfrm>
        </p:spPr>
        <p:txBody>
          <a:bodyPr/>
          <a:lstStyle/>
          <a:p>
            <a:pPr marL="457200" indent="-457200">
              <a:buFont typeface="+mj-lt"/>
              <a:buAutoNum type="arabicPeriod"/>
            </a:pPr>
            <a:r>
              <a:rPr lang="en-US" u="sng" dirty="0" smtClean="0"/>
              <a:t>Installation Name &amp; Activity or Program Code</a:t>
            </a:r>
          </a:p>
          <a:p>
            <a:pPr marL="457200" indent="-457200">
              <a:buFont typeface="+mj-lt"/>
              <a:buAutoNum type="arabicPeriod"/>
            </a:pPr>
            <a:r>
              <a:rPr lang="en-US" u="sng" dirty="0" smtClean="0"/>
              <a:t>Goals &amp; Objectives</a:t>
            </a:r>
          </a:p>
          <a:p>
            <a:pPr marL="457200" indent="-457200">
              <a:buFont typeface="+mj-lt"/>
              <a:buAutoNum type="arabicPeriod"/>
            </a:pPr>
            <a:r>
              <a:rPr lang="en-US" u="sng" dirty="0" smtClean="0"/>
              <a:t>Current Programs</a:t>
            </a:r>
          </a:p>
          <a:p>
            <a:pPr lvl="2"/>
            <a:r>
              <a:rPr lang="en-US" dirty="0"/>
              <a:t>Serves as the baseline for developing the costs and direction.</a:t>
            </a:r>
            <a:endParaRPr lang="en-US" u="sng" dirty="0"/>
          </a:p>
          <a:p>
            <a:pPr marL="457200" indent="-457200">
              <a:buFont typeface="+mj-lt"/>
              <a:buAutoNum type="arabicPeriod"/>
            </a:pPr>
            <a:r>
              <a:rPr lang="en-US" u="sng" dirty="0" smtClean="0"/>
              <a:t>Significant Changes</a:t>
            </a:r>
          </a:p>
          <a:p>
            <a:pPr lvl="2"/>
            <a:r>
              <a:rPr lang="en-US" dirty="0"/>
              <a:t>Description of what has changed since last year such as population changes or new programs.</a:t>
            </a:r>
          </a:p>
          <a:p>
            <a:pPr marL="457200" indent="-457200">
              <a:buFont typeface="+mj-lt"/>
              <a:buAutoNum type="arabicPeriod"/>
            </a:pPr>
            <a:r>
              <a:rPr lang="en-US" u="sng" dirty="0" smtClean="0"/>
              <a:t>Planned Changes</a:t>
            </a:r>
          </a:p>
          <a:p>
            <a:pPr lvl="2"/>
            <a:r>
              <a:rPr lang="en-US" dirty="0"/>
              <a:t>Documentation of decisions for changes or improvements, itemizing requirements by fiscal year.</a:t>
            </a:r>
          </a:p>
          <a:p>
            <a:pPr marL="457200" indent="-457200">
              <a:buFont typeface="+mj-lt"/>
              <a:buAutoNum type="arabicPeriod"/>
            </a:pPr>
            <a:r>
              <a:rPr lang="en-US" u="sng" dirty="0" smtClean="0"/>
              <a:t>Program Status</a:t>
            </a:r>
          </a:p>
          <a:p>
            <a:pPr lvl="2"/>
            <a:r>
              <a:rPr lang="en-US" dirty="0"/>
              <a:t>Requires use of assessment tools such as program-specific evaluations and rating scales</a:t>
            </a:r>
            <a:r>
              <a:rPr lang="en-US" dirty="0" smtClean="0"/>
              <a:t>.</a:t>
            </a:r>
          </a:p>
          <a:p>
            <a:pPr marL="457200" indent="-457200">
              <a:buFont typeface="+mj-lt"/>
              <a:buAutoNum type="arabicPeriod"/>
            </a:pPr>
            <a:r>
              <a:rPr lang="en-US" u="sng" dirty="0" smtClean="0"/>
              <a:t>Resource Requirements</a:t>
            </a:r>
          </a:p>
          <a:p>
            <a:pPr lvl="2"/>
            <a:r>
              <a:rPr lang="en-US" dirty="0"/>
              <a:t>For all activities and programs, a description of what is needed to meet goals.</a:t>
            </a:r>
          </a:p>
          <a:p>
            <a:pPr marL="0" indent="0">
              <a:buNone/>
            </a:pPr>
            <a:endParaRPr lang="en-US" dirty="0"/>
          </a:p>
        </p:txBody>
      </p:sp>
      <p:sp>
        <p:nvSpPr>
          <p:cNvPr id="3" name="Title 2"/>
          <p:cNvSpPr>
            <a:spLocks noGrp="1"/>
          </p:cNvSpPr>
          <p:nvPr>
            <p:ph type="title"/>
          </p:nvPr>
        </p:nvSpPr>
        <p:spPr>
          <a:xfrm>
            <a:off x="457200" y="323850"/>
            <a:ext cx="8229600" cy="1143000"/>
          </a:xfrm>
        </p:spPr>
        <p:txBody>
          <a:bodyPr>
            <a:normAutofit/>
          </a:bodyPr>
          <a:lstStyle/>
          <a:p>
            <a:pPr eaLnBrk="1" fontAlgn="auto" hangingPunct="1">
              <a:spcAft>
                <a:spcPts val="0"/>
              </a:spcAft>
              <a:defRPr/>
            </a:pPr>
            <a:r>
              <a:rPr lang="en-US" sz="3750" dirty="0" smtClean="0"/>
              <a:t>Manager’s Narrative</a:t>
            </a:r>
            <a:endParaRPr lang="en-US" sz="3750" dirty="0"/>
          </a:p>
        </p:txBody>
      </p:sp>
    </p:spTree>
    <p:extLst>
      <p:ext uri="{BB962C8B-B14F-4D97-AF65-F5344CB8AC3E}">
        <p14:creationId xmlns:p14="http://schemas.microsoft.com/office/powerpoint/2010/main" val="3073251022"/>
      </p:ext>
    </p:extLst>
  </p:cSld>
  <p:clrMapOvr>
    <a:masterClrMapping/>
  </p:clrMapOvr>
  <p:transition spd="med">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quarter" idx="4"/>
          </p:nvPr>
        </p:nvSpPr>
        <p:spPr>
          <a:xfrm>
            <a:off x="376238" y="1695454"/>
            <a:ext cx="4332287" cy="4668833"/>
          </a:xfrm>
        </p:spPr>
        <p:txBody>
          <a:bodyPr>
            <a:noAutofit/>
          </a:bodyPr>
          <a:lstStyle/>
          <a:p>
            <a:pPr marL="205740" indent="-205740" eaLnBrk="1" fontAlgn="auto" hangingPunct="1">
              <a:spcAft>
                <a:spcPts val="0"/>
              </a:spcAft>
              <a:buClr>
                <a:schemeClr val="accent3"/>
              </a:buClr>
              <a:buFont typeface="Wingdings 2"/>
              <a:buNone/>
              <a:defRPr/>
            </a:pPr>
            <a:r>
              <a:rPr lang="en-US" sz="1600" u="sng" dirty="0" smtClean="0">
                <a:latin typeface="Arial" panose="020B0604020202020204" pitchFamily="34" charset="0"/>
                <a:cs typeface="Arial" panose="020B0604020202020204" pitchFamily="34" charset="0"/>
              </a:rPr>
              <a:t>Description</a:t>
            </a:r>
          </a:p>
          <a:p>
            <a:pPr marL="205740" indent="-205740" eaLnBrk="1" fontAlgn="auto" hangingPunct="1">
              <a:spcAft>
                <a:spcPts val="0"/>
              </a:spcAft>
              <a:buClr>
                <a:schemeClr val="accent3"/>
              </a:buClr>
              <a:buFont typeface="Wingdings 2"/>
              <a:buNone/>
              <a:defRPr/>
            </a:pPr>
            <a:endParaRPr lang="en-US" sz="1000" u="sng" dirty="0">
              <a:latin typeface="Arial" panose="020B0604020202020204" pitchFamily="34" charset="0"/>
              <a:cs typeface="Arial" panose="020B0604020202020204" pitchFamily="34" charset="0"/>
            </a:endParaRPr>
          </a:p>
          <a:p>
            <a:pPr marL="342900" indent="-342900" eaLnBrk="1" fontAlgn="auto" hangingPunct="1">
              <a:lnSpc>
                <a:spcPct val="120000"/>
              </a:lnSpc>
              <a:spcAft>
                <a:spcPts val="0"/>
              </a:spcAft>
              <a:buClr>
                <a:schemeClr val="accent3"/>
              </a:buClr>
              <a:buFont typeface="+mj-lt"/>
              <a:buAutoNum type="arabicPeriod"/>
              <a:defRPr/>
            </a:pPr>
            <a:r>
              <a:rPr lang="en-US" sz="1600" dirty="0" smtClean="0">
                <a:latin typeface="Arial" panose="020B0604020202020204" pitchFamily="34" charset="0"/>
                <a:cs typeface="Arial" panose="020B0604020202020204" pitchFamily="34" charset="0"/>
              </a:rPr>
              <a:t>Requires </a:t>
            </a:r>
            <a:r>
              <a:rPr lang="en-US" sz="1600" dirty="0">
                <a:latin typeface="Arial" panose="020B0604020202020204" pitchFamily="34" charset="0"/>
                <a:cs typeface="Arial" panose="020B0604020202020204" pitchFamily="34" charset="0"/>
              </a:rPr>
              <a:t>use of assessment tools such as program-specific evaluations and rating </a:t>
            </a:r>
            <a:r>
              <a:rPr lang="en-US" sz="1600" dirty="0" smtClean="0">
                <a:latin typeface="Arial" panose="020B0604020202020204" pitchFamily="34" charset="0"/>
                <a:cs typeface="Arial" panose="020B0604020202020204" pitchFamily="34" charset="0"/>
              </a:rPr>
              <a:t>scales.</a:t>
            </a:r>
          </a:p>
          <a:p>
            <a:pPr marL="342900" indent="-342900" eaLnBrk="1" fontAlgn="auto" hangingPunct="1">
              <a:lnSpc>
                <a:spcPct val="120000"/>
              </a:lnSpc>
              <a:spcAft>
                <a:spcPts val="0"/>
              </a:spcAft>
              <a:buClr>
                <a:schemeClr val="accent3"/>
              </a:buClr>
              <a:buFont typeface="+mj-lt"/>
              <a:buAutoNum type="arabicPeriod"/>
              <a:defRPr/>
            </a:pPr>
            <a:r>
              <a:rPr lang="en-US" sz="1600" dirty="0" smtClean="0">
                <a:latin typeface="Arial" panose="020B0604020202020204" pitchFamily="34" charset="0"/>
                <a:cs typeface="Arial" panose="020B0604020202020204" pitchFamily="34" charset="0"/>
              </a:rPr>
              <a:t>Documentation </a:t>
            </a:r>
            <a:r>
              <a:rPr lang="en-US" sz="1600" dirty="0">
                <a:latin typeface="Arial" panose="020B0604020202020204" pitchFamily="34" charset="0"/>
                <a:cs typeface="Arial" panose="020B0604020202020204" pitchFamily="34" charset="0"/>
              </a:rPr>
              <a:t>of decisions for changes or improvements, itemizing requirements by fiscal </a:t>
            </a:r>
            <a:r>
              <a:rPr lang="en-US" sz="1600" dirty="0" smtClean="0">
                <a:latin typeface="Arial" panose="020B0604020202020204" pitchFamily="34" charset="0"/>
                <a:cs typeface="Arial" panose="020B0604020202020204" pitchFamily="34" charset="0"/>
              </a:rPr>
              <a:t>year.</a:t>
            </a:r>
          </a:p>
          <a:p>
            <a:pPr marL="342900" indent="-342900" eaLnBrk="1" fontAlgn="auto" hangingPunct="1">
              <a:lnSpc>
                <a:spcPct val="120000"/>
              </a:lnSpc>
              <a:spcAft>
                <a:spcPts val="0"/>
              </a:spcAft>
              <a:buClr>
                <a:schemeClr val="accent3"/>
              </a:buClr>
              <a:buFont typeface="+mj-lt"/>
              <a:buAutoNum type="arabicPeriod"/>
              <a:defRPr/>
            </a:pPr>
            <a:r>
              <a:rPr lang="en-US" sz="1600" dirty="0" smtClean="0">
                <a:latin typeface="Arial" panose="020B0604020202020204" pitchFamily="34" charset="0"/>
                <a:cs typeface="Arial" panose="020B0604020202020204" pitchFamily="34" charset="0"/>
              </a:rPr>
              <a:t>Description </a:t>
            </a:r>
            <a:r>
              <a:rPr lang="en-US" sz="1600" dirty="0">
                <a:latin typeface="Arial" panose="020B0604020202020204" pitchFamily="34" charset="0"/>
                <a:cs typeface="Arial" panose="020B0604020202020204" pitchFamily="34" charset="0"/>
              </a:rPr>
              <a:t>of what has changed since last year such as population changes or new </a:t>
            </a:r>
            <a:r>
              <a:rPr lang="en-US" sz="1600" dirty="0" smtClean="0">
                <a:latin typeface="Arial" panose="020B0604020202020204" pitchFamily="34" charset="0"/>
                <a:cs typeface="Arial" panose="020B0604020202020204" pitchFamily="34" charset="0"/>
              </a:rPr>
              <a:t>programs.</a:t>
            </a:r>
            <a:endParaRPr lang="en-US" sz="1600" dirty="0">
              <a:latin typeface="Arial" panose="020B0604020202020204" pitchFamily="34" charset="0"/>
              <a:cs typeface="Arial" panose="020B0604020202020204" pitchFamily="34" charset="0"/>
            </a:endParaRPr>
          </a:p>
          <a:p>
            <a:pPr marL="342900" indent="-342900" eaLnBrk="1" fontAlgn="auto" hangingPunct="1">
              <a:lnSpc>
                <a:spcPct val="120000"/>
              </a:lnSpc>
              <a:spcAft>
                <a:spcPts val="0"/>
              </a:spcAft>
              <a:buClr>
                <a:schemeClr val="accent3"/>
              </a:buClr>
              <a:buFont typeface="+mj-lt"/>
              <a:buAutoNum type="arabicPeriod"/>
              <a:defRPr/>
            </a:pPr>
            <a:r>
              <a:rPr lang="en-US" sz="1600" dirty="0" smtClean="0">
                <a:latin typeface="Arial" panose="020B0604020202020204" pitchFamily="34" charset="0"/>
                <a:cs typeface="Arial" panose="020B0604020202020204" pitchFamily="34" charset="0"/>
              </a:rPr>
              <a:t>For </a:t>
            </a:r>
            <a:r>
              <a:rPr lang="en-US" sz="1600" dirty="0">
                <a:latin typeface="Arial" panose="020B0604020202020204" pitchFamily="34" charset="0"/>
                <a:cs typeface="Arial" panose="020B0604020202020204" pitchFamily="34" charset="0"/>
              </a:rPr>
              <a:t>all activities and programs, a description of what is needed to meet </a:t>
            </a:r>
            <a:r>
              <a:rPr lang="en-US" sz="1600" dirty="0" smtClean="0">
                <a:latin typeface="Arial" panose="020B0604020202020204" pitchFamily="34" charset="0"/>
                <a:cs typeface="Arial" panose="020B0604020202020204" pitchFamily="34" charset="0"/>
              </a:rPr>
              <a:t>goals.</a:t>
            </a:r>
          </a:p>
          <a:p>
            <a:pPr marL="342900" indent="-342900" eaLnBrk="1" fontAlgn="auto" hangingPunct="1">
              <a:lnSpc>
                <a:spcPct val="120000"/>
              </a:lnSpc>
              <a:spcAft>
                <a:spcPts val="0"/>
              </a:spcAft>
              <a:buClr>
                <a:schemeClr val="accent3"/>
              </a:buClr>
              <a:buFont typeface="+mj-lt"/>
              <a:buAutoNum type="arabicPeriod"/>
              <a:defRPr/>
            </a:pPr>
            <a:r>
              <a:rPr lang="en-US" sz="1600" dirty="0" smtClean="0">
                <a:latin typeface="Arial" panose="020B0604020202020204" pitchFamily="34" charset="0"/>
                <a:cs typeface="Arial" panose="020B0604020202020204" pitchFamily="34" charset="0"/>
              </a:rPr>
              <a:t>Serves </a:t>
            </a:r>
            <a:r>
              <a:rPr lang="en-US" sz="1600" dirty="0">
                <a:latin typeface="Arial" panose="020B0604020202020204" pitchFamily="34" charset="0"/>
                <a:cs typeface="Arial" panose="020B0604020202020204" pitchFamily="34" charset="0"/>
              </a:rPr>
              <a:t>as the baseline for developing the costs and </a:t>
            </a:r>
            <a:r>
              <a:rPr lang="en-US" sz="1600" dirty="0" smtClean="0">
                <a:latin typeface="Arial" panose="020B0604020202020204" pitchFamily="34" charset="0"/>
                <a:cs typeface="Arial" panose="020B0604020202020204" pitchFamily="34" charset="0"/>
              </a:rPr>
              <a:t>direction.</a:t>
            </a:r>
            <a:endParaRPr lang="en-US" sz="1600" u="sng" dirty="0">
              <a:latin typeface="Arial" panose="020B0604020202020204" pitchFamily="34" charset="0"/>
              <a:cs typeface="Arial" panose="020B0604020202020204" pitchFamily="34" charset="0"/>
            </a:endParaRPr>
          </a:p>
        </p:txBody>
      </p:sp>
      <p:sp>
        <p:nvSpPr>
          <p:cNvPr id="61445" name="Text Placeholder 19"/>
          <p:cNvSpPr>
            <a:spLocks noGrp="1"/>
          </p:cNvSpPr>
          <p:nvPr>
            <p:ph type="body" idx="1"/>
          </p:nvPr>
        </p:nvSpPr>
        <p:spPr>
          <a:xfrm>
            <a:off x="392907" y="1171781"/>
            <a:ext cx="7980362" cy="493712"/>
          </a:xfrm>
        </p:spPr>
        <p:txBody>
          <a:bodyPr/>
          <a:lstStyle/>
          <a:p>
            <a:pPr eaLnBrk="1" hangingPunct="1"/>
            <a:r>
              <a:rPr lang="en-US" altLang="en-US" dirty="0" smtClean="0"/>
              <a:t>Match each part of the Manager's Narrative with its description</a:t>
            </a:r>
          </a:p>
        </p:txBody>
      </p:sp>
      <p:sp>
        <p:nvSpPr>
          <p:cNvPr id="3" name="Title 2"/>
          <p:cNvSpPr>
            <a:spLocks noGrp="1"/>
          </p:cNvSpPr>
          <p:nvPr>
            <p:ph type="title"/>
          </p:nvPr>
        </p:nvSpPr>
        <p:spPr>
          <a:xfrm>
            <a:off x="392907" y="758629"/>
            <a:ext cx="8229600" cy="544513"/>
          </a:xfrm>
        </p:spPr>
        <p:txBody>
          <a:bodyPr>
            <a:normAutofit fontScale="90000"/>
          </a:bodyPr>
          <a:lstStyle/>
          <a:p>
            <a:pPr eaLnBrk="1" fontAlgn="auto" hangingPunct="1">
              <a:spcAft>
                <a:spcPts val="0"/>
              </a:spcAft>
              <a:defRPr/>
            </a:pPr>
            <a:r>
              <a:rPr lang="en-US" sz="3750" dirty="0" smtClean="0"/>
              <a:t>Manager’s Narrative</a:t>
            </a:r>
            <a:endParaRPr lang="en-US" sz="3750" dirty="0"/>
          </a:p>
        </p:txBody>
      </p:sp>
      <p:sp>
        <p:nvSpPr>
          <p:cNvPr id="23" name="Rectangle 22"/>
          <p:cNvSpPr/>
          <p:nvPr/>
        </p:nvSpPr>
        <p:spPr>
          <a:xfrm>
            <a:off x="4905375" y="1484514"/>
            <a:ext cx="4048125" cy="4124206"/>
          </a:xfrm>
          <a:prstGeom prst="rect">
            <a:avLst/>
          </a:prstGeom>
        </p:spPr>
        <p:txBody>
          <a:bodyPr>
            <a:spAutoFit/>
          </a:bodyPr>
          <a:lstStyle/>
          <a:p>
            <a:pPr eaLnBrk="1" fontAlgn="auto" hangingPunct="1">
              <a:lnSpc>
                <a:spcPct val="250000"/>
              </a:lnSpc>
              <a:spcBef>
                <a:spcPts val="0"/>
              </a:spcBef>
              <a:spcAft>
                <a:spcPts val="0"/>
              </a:spcAft>
              <a:defRPr/>
            </a:pPr>
            <a:r>
              <a:rPr lang="en-US" sz="1600" u="sng" dirty="0">
                <a:latin typeface="Arial" panose="020B0604020202020204" pitchFamily="34" charset="0"/>
                <a:cs typeface="Arial" panose="020B0604020202020204" pitchFamily="34" charset="0"/>
              </a:rPr>
              <a:t>Manager's Narrative </a:t>
            </a:r>
            <a:r>
              <a:rPr lang="en-US" sz="1600" u="sng" dirty="0" smtClean="0">
                <a:latin typeface="Arial" panose="020B0604020202020204" pitchFamily="34" charset="0"/>
                <a:cs typeface="Arial" panose="020B0604020202020204" pitchFamily="34" charset="0"/>
              </a:rPr>
              <a:t>Part</a:t>
            </a:r>
          </a:p>
          <a:p>
            <a:pPr eaLnBrk="1" fontAlgn="auto" hangingPunct="1">
              <a:lnSpc>
                <a:spcPct val="250000"/>
              </a:lnSpc>
              <a:spcBef>
                <a:spcPts val="0"/>
              </a:spcBef>
              <a:spcAft>
                <a:spcPts val="900"/>
              </a:spcAft>
              <a:defRPr/>
            </a:pPr>
            <a:r>
              <a:rPr lang="en-US" sz="1600" dirty="0" smtClean="0">
                <a:latin typeface="Arial" panose="020B0604020202020204" pitchFamily="34" charset="0"/>
                <a:cs typeface="Arial" panose="020B0604020202020204" pitchFamily="34" charset="0"/>
              </a:rPr>
              <a:t>A</a:t>
            </a:r>
            <a:r>
              <a:rPr lang="en-US" sz="1600" dirty="0">
                <a:latin typeface="Arial" panose="020B0604020202020204" pitchFamily="34" charset="0"/>
                <a:cs typeface="Arial" panose="020B0604020202020204" pitchFamily="34" charset="0"/>
              </a:rPr>
              <a:t>. Description of current programs</a:t>
            </a:r>
          </a:p>
          <a:p>
            <a:pPr eaLnBrk="1" fontAlgn="auto" hangingPunct="1">
              <a:lnSpc>
                <a:spcPct val="250000"/>
              </a:lnSpc>
              <a:spcBef>
                <a:spcPts val="0"/>
              </a:spcBef>
              <a:spcAft>
                <a:spcPts val="900"/>
              </a:spcAft>
              <a:defRPr/>
            </a:pPr>
            <a:r>
              <a:rPr lang="en-US" sz="1600" dirty="0">
                <a:latin typeface="Arial" panose="020B0604020202020204" pitchFamily="34" charset="0"/>
                <a:cs typeface="Arial" panose="020B0604020202020204" pitchFamily="34" charset="0"/>
              </a:rPr>
              <a:t>B.  Description of significant changes</a:t>
            </a:r>
          </a:p>
          <a:p>
            <a:pPr eaLnBrk="1" fontAlgn="auto" hangingPunct="1">
              <a:lnSpc>
                <a:spcPct val="250000"/>
              </a:lnSpc>
              <a:spcBef>
                <a:spcPts val="0"/>
              </a:spcBef>
              <a:spcAft>
                <a:spcPts val="900"/>
              </a:spcAft>
              <a:defRPr/>
            </a:pPr>
            <a:r>
              <a:rPr lang="en-US" sz="1600" dirty="0">
                <a:latin typeface="Arial" panose="020B0604020202020204" pitchFamily="34" charset="0"/>
                <a:cs typeface="Arial" panose="020B0604020202020204" pitchFamily="34" charset="0"/>
              </a:rPr>
              <a:t>C.  Description of planned changes</a:t>
            </a:r>
          </a:p>
          <a:p>
            <a:pPr marL="304800" indent="-304800" eaLnBrk="1" fontAlgn="auto" hangingPunct="1">
              <a:spcBef>
                <a:spcPts val="0"/>
              </a:spcBef>
              <a:spcAft>
                <a:spcPts val="900"/>
              </a:spcAft>
              <a:defRPr/>
            </a:pPr>
            <a:r>
              <a:rPr lang="en-US" sz="1600" dirty="0">
                <a:latin typeface="Arial" panose="020B0604020202020204" pitchFamily="34" charset="0"/>
                <a:cs typeface="Arial" panose="020B0604020202020204" pitchFamily="34" charset="0"/>
              </a:rPr>
              <a:t>D.  Report on status of programs to designated standards</a:t>
            </a:r>
          </a:p>
          <a:p>
            <a:pPr eaLnBrk="1" fontAlgn="auto" hangingPunct="1">
              <a:lnSpc>
                <a:spcPct val="250000"/>
              </a:lnSpc>
              <a:spcBef>
                <a:spcPts val="0"/>
              </a:spcBef>
              <a:spcAft>
                <a:spcPts val="900"/>
              </a:spcAft>
              <a:defRPr/>
            </a:pPr>
            <a:r>
              <a:rPr lang="en-US" sz="1600" dirty="0">
                <a:latin typeface="Arial" panose="020B0604020202020204" pitchFamily="34" charset="0"/>
                <a:cs typeface="Arial" panose="020B0604020202020204" pitchFamily="34" charset="0"/>
              </a:rPr>
              <a:t>E.  Resource requirements</a:t>
            </a:r>
          </a:p>
        </p:txBody>
      </p:sp>
      <p:cxnSp>
        <p:nvCxnSpPr>
          <p:cNvPr id="4" name="Straight Arrow Connector 3"/>
          <p:cNvCxnSpPr/>
          <p:nvPr/>
        </p:nvCxnSpPr>
        <p:spPr>
          <a:xfrm>
            <a:off x="4133850" y="2409825"/>
            <a:ext cx="847725" cy="20088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383088" y="3400425"/>
            <a:ext cx="646112" cy="4962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410075" y="3362325"/>
            <a:ext cx="571500" cy="1000125"/>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133850" y="5276652"/>
            <a:ext cx="771525" cy="7991"/>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308474" y="2687782"/>
            <a:ext cx="673101" cy="324629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8044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anim calcmode="lin" valueType="num">
                                      <p:cBhvr>
                                        <p:cTn id="24" dur="2000" fill="hold"/>
                                        <p:tgtEl>
                                          <p:spTgt spid="10"/>
                                        </p:tgtEl>
                                        <p:attrNameLst>
                                          <p:attrName>ppt_w</p:attrName>
                                        </p:attrNameLst>
                                      </p:cBhvr>
                                      <p:tavLst>
                                        <p:tav tm="0" fmla="#ppt_w*sin(2.5*pi*$)">
                                          <p:val>
                                            <p:fltVal val="0"/>
                                          </p:val>
                                        </p:tav>
                                        <p:tav tm="100000">
                                          <p:val>
                                            <p:fltVal val="1"/>
                                          </p:val>
                                        </p:tav>
                                      </p:tavLst>
                                    </p:anim>
                                    <p:anim calcmode="lin" valueType="num">
                                      <p:cBhvr>
                                        <p:cTn id="25"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80">
                                          <p:stCondLst>
                                            <p:cond delay="0"/>
                                          </p:stCondLst>
                                        </p:cTn>
                                        <p:tgtEl>
                                          <p:spTgt spid="12"/>
                                        </p:tgtEl>
                                      </p:cBhvr>
                                    </p:animEffect>
                                    <p:anim calcmode="lin" valueType="num">
                                      <p:cBhvr>
                                        <p:cTn id="3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6" dur="26">
                                          <p:stCondLst>
                                            <p:cond delay="650"/>
                                          </p:stCondLst>
                                        </p:cTn>
                                        <p:tgtEl>
                                          <p:spTgt spid="12"/>
                                        </p:tgtEl>
                                      </p:cBhvr>
                                      <p:to x="100000" y="60000"/>
                                    </p:animScale>
                                    <p:animScale>
                                      <p:cBhvr>
                                        <p:cTn id="37" dur="166" decel="50000">
                                          <p:stCondLst>
                                            <p:cond delay="676"/>
                                          </p:stCondLst>
                                        </p:cTn>
                                        <p:tgtEl>
                                          <p:spTgt spid="12"/>
                                        </p:tgtEl>
                                      </p:cBhvr>
                                      <p:to x="100000" y="100000"/>
                                    </p:animScale>
                                    <p:animScale>
                                      <p:cBhvr>
                                        <p:cTn id="38" dur="26">
                                          <p:stCondLst>
                                            <p:cond delay="1312"/>
                                          </p:stCondLst>
                                        </p:cTn>
                                        <p:tgtEl>
                                          <p:spTgt spid="12"/>
                                        </p:tgtEl>
                                      </p:cBhvr>
                                      <p:to x="100000" y="80000"/>
                                    </p:animScale>
                                    <p:animScale>
                                      <p:cBhvr>
                                        <p:cTn id="39" dur="166" decel="50000">
                                          <p:stCondLst>
                                            <p:cond delay="1338"/>
                                          </p:stCondLst>
                                        </p:cTn>
                                        <p:tgtEl>
                                          <p:spTgt spid="12"/>
                                        </p:tgtEl>
                                      </p:cBhvr>
                                      <p:to x="100000" y="100000"/>
                                    </p:animScale>
                                    <p:animScale>
                                      <p:cBhvr>
                                        <p:cTn id="40" dur="26">
                                          <p:stCondLst>
                                            <p:cond delay="1642"/>
                                          </p:stCondLst>
                                        </p:cTn>
                                        <p:tgtEl>
                                          <p:spTgt spid="12"/>
                                        </p:tgtEl>
                                      </p:cBhvr>
                                      <p:to x="100000" y="90000"/>
                                    </p:animScale>
                                    <p:animScale>
                                      <p:cBhvr>
                                        <p:cTn id="41" dur="166" decel="50000">
                                          <p:stCondLst>
                                            <p:cond delay="1668"/>
                                          </p:stCondLst>
                                        </p:cTn>
                                        <p:tgtEl>
                                          <p:spTgt spid="12"/>
                                        </p:tgtEl>
                                      </p:cBhvr>
                                      <p:to x="100000" y="100000"/>
                                    </p:animScale>
                                    <p:animScale>
                                      <p:cBhvr>
                                        <p:cTn id="42" dur="26">
                                          <p:stCondLst>
                                            <p:cond delay="1808"/>
                                          </p:stCondLst>
                                        </p:cTn>
                                        <p:tgtEl>
                                          <p:spTgt spid="12"/>
                                        </p:tgtEl>
                                      </p:cBhvr>
                                      <p:to x="100000" y="95000"/>
                                    </p:animScale>
                                    <p:animScale>
                                      <p:cBhvr>
                                        <p:cTn id="43"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36729" y="1868830"/>
            <a:ext cx="4053384" cy="4308202"/>
          </a:xfrm>
        </p:spPr>
        <p:txBody>
          <a:bodyPr/>
          <a:lstStyle/>
          <a:p>
            <a:pPr algn="ctr">
              <a:spcAft>
                <a:spcPts val="450"/>
              </a:spcAft>
              <a:buFont typeface="Wingdings 2" pitchFamily="18" charset="2"/>
              <a:buChar char=""/>
            </a:pPr>
            <a:endParaRPr lang="en-US" sz="800" dirty="0">
              <a:latin typeface="Arial" panose="020B0604020202020204" pitchFamily="34" charset="0"/>
              <a:cs typeface="Arial" panose="020B0604020202020204" pitchFamily="34" charset="0"/>
            </a:endParaRPr>
          </a:p>
          <a:p>
            <a:pPr algn="ctr">
              <a:spcAft>
                <a:spcPts val="450"/>
              </a:spcAft>
            </a:pPr>
            <a:r>
              <a:rPr lang="en-US" sz="2400" b="1" i="1" dirty="0" smtClean="0">
                <a:latin typeface="Arial" panose="020B0604020202020204" pitchFamily="34" charset="0"/>
                <a:cs typeface="Arial" panose="020B0604020202020204" pitchFamily="34" charset="0"/>
              </a:rPr>
              <a:t>You</a:t>
            </a:r>
            <a:r>
              <a:rPr lang="en-US" sz="2400" dirty="0" smtClean="0">
                <a:latin typeface="Arial" panose="020B0604020202020204" pitchFamily="34" charset="0"/>
                <a:cs typeface="Arial" panose="020B0604020202020204" pitchFamily="34" charset="0"/>
              </a:rPr>
              <a:t>  are at the heart of this process and that of managing our facilities and programs</a:t>
            </a:r>
          </a:p>
          <a:p>
            <a:pPr algn="ctr">
              <a:spcAft>
                <a:spcPts val="450"/>
              </a:spcAft>
              <a:buNone/>
            </a:pPr>
            <a:endParaRPr lang="en-US" sz="1600" dirty="0">
              <a:latin typeface="Arial" panose="020B0604020202020204" pitchFamily="34" charset="0"/>
              <a:cs typeface="Arial" panose="020B0604020202020204" pitchFamily="34" charset="0"/>
            </a:endParaRPr>
          </a:p>
          <a:p>
            <a:pPr algn="ctr">
              <a:spcAft>
                <a:spcPts val="450"/>
              </a:spcAft>
            </a:pPr>
            <a:r>
              <a:rPr lang="en-US" sz="2400" dirty="0" smtClean="0">
                <a:latin typeface="Arial" panose="020B0604020202020204" pitchFamily="34" charset="0"/>
                <a:cs typeface="Arial" panose="020B0604020202020204" pitchFamily="34" charset="0"/>
              </a:rPr>
              <a:t>If </a:t>
            </a:r>
            <a:r>
              <a:rPr lang="en-US" sz="2400" i="1" dirty="0" smtClean="0">
                <a:latin typeface="Arial" panose="020B0604020202020204" pitchFamily="34" charset="0"/>
                <a:cs typeface="Arial" panose="020B0604020202020204" pitchFamily="34" charset="0"/>
              </a:rPr>
              <a:t>you</a:t>
            </a:r>
            <a:r>
              <a:rPr lang="en-US" sz="2400" dirty="0" smtClean="0">
                <a:latin typeface="Arial" panose="020B0604020202020204" pitchFamily="34" charset="0"/>
                <a:cs typeface="Arial" panose="020B0604020202020204" pitchFamily="34" charset="0"/>
              </a:rPr>
              <a:t> are not involved in this process…someone else is making all the decisions for </a:t>
            </a:r>
            <a:r>
              <a:rPr lang="en-US" sz="2400" i="1" dirty="0" smtClean="0">
                <a:latin typeface="Arial" panose="020B0604020202020204" pitchFamily="34" charset="0"/>
                <a:cs typeface="Arial" panose="020B0604020202020204" pitchFamily="34" charset="0"/>
              </a:rPr>
              <a:t>you</a:t>
            </a:r>
            <a:r>
              <a:rPr lang="en-US" sz="2400" dirty="0" smtClean="0">
                <a:latin typeface="Arial" panose="020B0604020202020204" pitchFamily="34" charset="0"/>
                <a:cs typeface="Arial" panose="020B0604020202020204" pitchFamily="34" charset="0"/>
              </a:rPr>
              <a:t> </a:t>
            </a:r>
          </a:p>
        </p:txBody>
      </p:sp>
      <p:sp>
        <p:nvSpPr>
          <p:cNvPr id="5" name="Title 4"/>
          <p:cNvSpPr>
            <a:spLocks noGrp="1"/>
          </p:cNvSpPr>
          <p:nvPr>
            <p:ph type="title"/>
          </p:nvPr>
        </p:nvSpPr>
        <p:spPr>
          <a:xfrm>
            <a:off x="914401" y="310299"/>
            <a:ext cx="8229600" cy="1143000"/>
          </a:xfrm>
        </p:spPr>
        <p:txBody>
          <a:bodyPr/>
          <a:lstStyle/>
          <a:p>
            <a:r>
              <a:rPr lang="en-US" dirty="0" smtClean="0"/>
              <a:t>Wrapping it up</a:t>
            </a:r>
            <a:endParaRPr lang="en-US" dirty="0"/>
          </a:p>
        </p:txBody>
      </p:sp>
      <p:pic>
        <p:nvPicPr>
          <p:cNvPr id="6" name="Picture 5" descr="wrapup.png"/>
          <p:cNvPicPr>
            <a:picLocks noChangeAspect="1"/>
          </p:cNvPicPr>
          <p:nvPr/>
        </p:nvPicPr>
        <p:blipFill>
          <a:blip r:embed="rId3" cstate="print"/>
          <a:stretch>
            <a:fillRect/>
          </a:stretch>
        </p:blipFill>
        <p:spPr>
          <a:xfrm>
            <a:off x="3960256" y="1165123"/>
            <a:ext cx="5670441" cy="4087195"/>
          </a:xfrm>
          <a:prstGeom prst="rect">
            <a:avLst/>
          </a:prstGeom>
        </p:spPr>
      </p:pic>
    </p:spTree>
    <p:extLst>
      <p:ext uri="{BB962C8B-B14F-4D97-AF65-F5344CB8AC3E}">
        <p14:creationId xmlns:p14="http://schemas.microsoft.com/office/powerpoint/2010/main" val="30951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Objectives</a:t>
            </a:r>
            <a:endParaRPr lang="en-US" dirty="0"/>
          </a:p>
        </p:txBody>
      </p:sp>
      <p:sp>
        <p:nvSpPr>
          <p:cNvPr id="5" name="Rectangle 4"/>
          <p:cNvSpPr/>
          <p:nvPr/>
        </p:nvSpPr>
        <p:spPr>
          <a:xfrm>
            <a:off x="631614" y="2278420"/>
            <a:ext cx="7943850" cy="3157531"/>
          </a:xfrm>
          <a:prstGeom prst="rect">
            <a:avLst/>
          </a:prstGeom>
        </p:spPr>
        <p:txBody>
          <a:bodyPr wrap="square">
            <a:spAutoFit/>
          </a:bodyPr>
          <a:lstStyle/>
          <a:p>
            <a:pPr marR="0" lvl="0">
              <a:lnSpc>
                <a:spcPct val="115000"/>
              </a:lnSpc>
              <a:spcBef>
                <a:spcPts val="0"/>
              </a:spcBef>
              <a:spcAft>
                <a:spcPts val="1000"/>
              </a:spcAft>
              <a:tabLst>
                <a:tab pos="457200" algn="l"/>
              </a:tabLst>
            </a:pPr>
            <a:r>
              <a:rPr lang="en-US" sz="2400" dirty="0">
                <a:latin typeface="Arial" panose="020B0604020202020204" pitchFamily="34" charset="0"/>
                <a:ea typeface="Calibri" panose="020F0502020204030204" pitchFamily="34" charset="0"/>
                <a:cs typeface="Arial" panose="020B0604020202020204" pitchFamily="34" charset="0"/>
              </a:rPr>
              <a:t>Given a scenario, apply the 5-Steps of the NAF Annual Operating Budget Process.  Learners will:</a:t>
            </a:r>
          </a:p>
          <a:p>
            <a:pPr marL="800100" lvl="1" indent="-342900">
              <a:lnSpc>
                <a:spcPct val="115000"/>
              </a:lnSpc>
              <a:buSzPts val="1200"/>
              <a:buFont typeface="+mj-lt"/>
              <a:buAutoNum type="arabicPeriod"/>
              <a:tabLst>
                <a:tab pos="685800" algn="l"/>
              </a:tabLst>
            </a:pPr>
            <a:r>
              <a:rPr lang="en-US" sz="2400" dirty="0">
                <a:latin typeface="Arial" panose="020B0604020202020204" pitchFamily="34" charset="0"/>
                <a:ea typeface="Calibri" panose="020F0502020204030204" pitchFamily="34" charset="0"/>
                <a:cs typeface="Arial" panose="020B0604020202020204" pitchFamily="34" charset="0"/>
              </a:rPr>
              <a:t>Compile Historical Data</a:t>
            </a:r>
          </a:p>
          <a:p>
            <a:pPr marL="800100" lvl="1" indent="-342900">
              <a:lnSpc>
                <a:spcPct val="115000"/>
              </a:lnSpc>
              <a:buSzPts val="1200"/>
              <a:buFont typeface="+mj-lt"/>
              <a:buAutoNum type="arabicPeriod"/>
              <a:tabLst>
                <a:tab pos="685800" algn="l"/>
              </a:tabLst>
            </a:pPr>
            <a:r>
              <a:rPr lang="en-US" sz="2400" dirty="0">
                <a:latin typeface="Arial" panose="020B0604020202020204" pitchFamily="34" charset="0"/>
                <a:ea typeface="Calibri" panose="020F0502020204030204" pitchFamily="34" charset="0"/>
                <a:cs typeface="Arial" panose="020B0604020202020204" pitchFamily="34" charset="0"/>
              </a:rPr>
              <a:t>Apply a Trend Analysis</a:t>
            </a:r>
          </a:p>
          <a:p>
            <a:pPr marL="800100" lvl="1" indent="-342900">
              <a:lnSpc>
                <a:spcPct val="115000"/>
              </a:lnSpc>
              <a:buSzPts val="1200"/>
              <a:buFont typeface="+mj-lt"/>
              <a:buAutoNum type="arabicPeriod"/>
              <a:tabLst>
                <a:tab pos="685800" algn="l"/>
              </a:tabLst>
            </a:pPr>
            <a:r>
              <a:rPr lang="en-US" sz="2400" dirty="0">
                <a:latin typeface="Arial" panose="020B0604020202020204" pitchFamily="34" charset="0"/>
                <a:ea typeface="Calibri" panose="020F0502020204030204" pitchFamily="34" charset="0"/>
                <a:cs typeface="Arial" panose="020B0604020202020204" pitchFamily="34" charset="0"/>
              </a:rPr>
              <a:t>Determine factors that will impact the future</a:t>
            </a:r>
          </a:p>
          <a:p>
            <a:pPr marL="800100" lvl="1" indent="-342900">
              <a:lnSpc>
                <a:spcPct val="115000"/>
              </a:lnSpc>
              <a:buSzPts val="1200"/>
              <a:buFont typeface="+mj-lt"/>
              <a:buAutoNum type="arabicPeriod"/>
              <a:tabLst>
                <a:tab pos="685800" algn="l"/>
              </a:tabLst>
            </a:pPr>
            <a:r>
              <a:rPr lang="en-US" sz="2400" dirty="0" smtClean="0">
                <a:latin typeface="Arial" panose="020B0604020202020204" pitchFamily="34" charset="0"/>
                <a:ea typeface="Calibri" panose="020F0502020204030204" pitchFamily="34" charset="0"/>
                <a:cs typeface="Arial" panose="020B0604020202020204" pitchFamily="34" charset="0"/>
              </a:rPr>
              <a:t>Forecast </a:t>
            </a:r>
            <a:r>
              <a:rPr lang="en-US" sz="2400" dirty="0">
                <a:latin typeface="Arial" panose="020B0604020202020204" pitchFamily="34" charset="0"/>
                <a:ea typeface="Calibri" panose="020F0502020204030204" pitchFamily="34" charset="0"/>
                <a:cs typeface="Arial" panose="020B0604020202020204" pitchFamily="34" charset="0"/>
              </a:rPr>
              <a:t>Performance and determine requirements</a:t>
            </a:r>
          </a:p>
          <a:p>
            <a:pPr marL="800100" lvl="1" indent="-342900">
              <a:lnSpc>
                <a:spcPct val="115000"/>
              </a:lnSpc>
              <a:buSzPts val="1200"/>
              <a:buFont typeface="+mj-lt"/>
              <a:buAutoNum type="arabicPeriod"/>
              <a:tabLst>
                <a:tab pos="685800" algn="l"/>
              </a:tabLst>
            </a:pPr>
            <a:r>
              <a:rPr lang="en-US" sz="2400" dirty="0">
                <a:latin typeface="Arial" panose="020B0604020202020204" pitchFamily="34" charset="0"/>
                <a:ea typeface="Calibri" panose="020F0502020204030204" pitchFamily="34" charset="0"/>
                <a:cs typeface="Arial" panose="020B0604020202020204" pitchFamily="34" charset="0"/>
              </a:rPr>
              <a:t>Review Big Picture</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5908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9716" y="2241071"/>
            <a:ext cx="8524568" cy="4389437"/>
          </a:xfrm>
        </p:spPr>
        <p:txBody>
          <a:bodyPr/>
          <a:lstStyle/>
          <a:p>
            <a:r>
              <a:rPr lang="en-US" sz="2400" dirty="0" smtClean="0"/>
              <a:t>Develop a Manager’s Narrative based on the given scenario</a:t>
            </a:r>
          </a:p>
          <a:p>
            <a:pPr lvl="1"/>
            <a:r>
              <a:rPr lang="en-US" sz="2000" dirty="0" smtClean="0"/>
              <a:t>Use the provided template</a:t>
            </a:r>
          </a:p>
          <a:p>
            <a:r>
              <a:rPr lang="en-US" sz="2400" dirty="0" smtClean="0"/>
              <a:t>Work as a group</a:t>
            </a:r>
          </a:p>
          <a:p>
            <a:pPr lvl="1"/>
            <a:r>
              <a:rPr lang="en-US" sz="2000" dirty="0" smtClean="0"/>
              <a:t>Complete all sections fully</a:t>
            </a:r>
          </a:p>
          <a:p>
            <a:pPr lvl="1"/>
            <a:r>
              <a:rPr lang="en-US" sz="2000" dirty="0" smtClean="0"/>
              <a:t>Use the information ascertained from the AOB group work</a:t>
            </a:r>
          </a:p>
          <a:p>
            <a:r>
              <a:rPr lang="en-US" sz="2100" dirty="0" smtClean="0"/>
              <a:t>Be prepared to share your Narrative with another table group</a:t>
            </a:r>
          </a:p>
          <a:p>
            <a:pPr lvl="1"/>
            <a:r>
              <a:rPr lang="en-US" sz="2000" dirty="0" smtClean="0"/>
              <a:t>Provide feedback</a:t>
            </a:r>
          </a:p>
          <a:p>
            <a:pPr lvl="1"/>
            <a:r>
              <a:rPr lang="en-US" sz="2000" dirty="0" smtClean="0"/>
              <a:t>Incorporate feedback into final submission</a:t>
            </a:r>
          </a:p>
          <a:p>
            <a:r>
              <a:rPr lang="en-US" sz="2400" dirty="0" smtClean="0"/>
              <a:t>Turn in your completed/updated manager’s narrative to the instructors</a:t>
            </a:r>
            <a:endParaRPr lang="en-US" sz="2400" dirty="0"/>
          </a:p>
        </p:txBody>
      </p:sp>
      <p:sp>
        <p:nvSpPr>
          <p:cNvPr id="3" name="Title 2"/>
          <p:cNvSpPr>
            <a:spLocks noGrp="1"/>
          </p:cNvSpPr>
          <p:nvPr>
            <p:ph type="title"/>
          </p:nvPr>
        </p:nvSpPr>
        <p:spPr>
          <a:xfrm>
            <a:off x="457200" y="819154"/>
            <a:ext cx="8229600" cy="1143000"/>
          </a:xfrm>
        </p:spPr>
        <p:txBody>
          <a:bodyPr/>
          <a:lstStyle/>
          <a:p>
            <a:r>
              <a:rPr lang="en-US" dirty="0" smtClean="0"/>
              <a:t>Assignment: </a:t>
            </a:r>
            <a:br>
              <a:rPr lang="en-US" dirty="0" smtClean="0"/>
            </a:br>
            <a:r>
              <a:rPr lang="en-US" sz="3200" dirty="0" smtClean="0"/>
              <a:t>Manager’s Narrative Exercise</a:t>
            </a:r>
            <a:endParaRPr lang="en-US" dirty="0"/>
          </a:p>
        </p:txBody>
      </p:sp>
    </p:spTree>
    <p:extLst>
      <p:ext uri="{BB962C8B-B14F-4D97-AF65-F5344CB8AC3E}">
        <p14:creationId xmlns:p14="http://schemas.microsoft.com/office/powerpoint/2010/main" val="1901481890"/>
      </p:ext>
    </p:extLst>
  </p:cSld>
  <p:clrMapOvr>
    <a:masterClrMapping/>
  </p:clrMapOvr>
  <p:transition spd="med">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63724" y="2486452"/>
            <a:ext cx="7275915" cy="1371600"/>
          </a:xfrm>
          <a:extLst/>
        </p:spPr>
        <p:txBody>
          <a:bodyPr/>
          <a:lstStyle/>
          <a:p>
            <a:pPr eaLnBrk="1" fontAlgn="auto" hangingPunct="1">
              <a:spcAft>
                <a:spcPts val="0"/>
              </a:spcAft>
              <a:defRPr/>
            </a:pPr>
            <a:r>
              <a:rPr lang="en-US" dirty="0" smtClean="0"/>
              <a:t>Module 6</a:t>
            </a:r>
            <a:br>
              <a:rPr lang="en-US" dirty="0" smtClean="0"/>
            </a:br>
            <a:r>
              <a:rPr lang="en-US" sz="3200" dirty="0" smtClean="0"/>
              <a:t>The CPMC Process</a:t>
            </a:r>
            <a:endParaRPr lang="en-US" dirty="0"/>
          </a:p>
        </p:txBody>
      </p:sp>
    </p:spTree>
    <p:extLst>
      <p:ext uri="{BB962C8B-B14F-4D97-AF65-F5344CB8AC3E}">
        <p14:creationId xmlns:p14="http://schemas.microsoft.com/office/powerpoint/2010/main" val="472961103"/>
      </p:ext>
    </p:extLst>
  </p:cSld>
  <p:clrMapOvr>
    <a:masterClrMapping/>
  </p:clrMapOvr>
  <p:transition spd="med">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51630"/>
            <a:ext cx="8229600" cy="3782138"/>
          </a:xfrm>
        </p:spPr>
        <p:txBody>
          <a:bodyPr>
            <a:noAutofit/>
          </a:bodyPr>
          <a:lstStyle/>
          <a:p>
            <a:pPr marL="511969" indent="-511969"/>
            <a:r>
              <a:rPr lang="en-US" sz="2400" dirty="0"/>
              <a:t>Define and describe the CPMC Process</a:t>
            </a:r>
          </a:p>
          <a:p>
            <a:endParaRPr lang="en-US" sz="1600" dirty="0"/>
          </a:p>
          <a:p>
            <a:pPr marL="511969" indent="-511969"/>
            <a:r>
              <a:rPr lang="en-US" sz="2400" dirty="0" smtClean="0"/>
              <a:t>Identify and apply the Capitalization and Depreciation procedures as they relate to the CPMC Process</a:t>
            </a:r>
          </a:p>
          <a:p>
            <a:pPr marL="511969" indent="-511969"/>
            <a:endParaRPr lang="en-US" sz="1600" dirty="0"/>
          </a:p>
          <a:p>
            <a:pPr marL="511969" indent="-511969"/>
            <a:r>
              <a:rPr lang="en-US" sz="2400" dirty="0" smtClean="0"/>
              <a:t>Identify and apply the Decision Matrix approach to ranking CPMC proposals</a:t>
            </a:r>
          </a:p>
          <a:p>
            <a:pPr marL="511969" indent="-511969"/>
            <a:endParaRPr lang="en-US" sz="1400" dirty="0"/>
          </a:p>
          <a:p>
            <a:pPr marL="511969" indent="-511969"/>
            <a:r>
              <a:rPr lang="en-US" sz="2400" dirty="0" smtClean="0"/>
              <a:t>Distinguish and discuss the key components of a CPMC proposal</a:t>
            </a:r>
            <a:endParaRPr lang="en-US" sz="2400" dirty="0"/>
          </a:p>
        </p:txBody>
      </p:sp>
      <p:sp>
        <p:nvSpPr>
          <p:cNvPr id="3" name="Title 2"/>
          <p:cNvSpPr>
            <a:spLocks noGrp="1"/>
          </p:cNvSpPr>
          <p:nvPr>
            <p:ph type="title"/>
          </p:nvPr>
        </p:nvSpPr>
        <p:spPr>
          <a:xfrm>
            <a:off x="457200" y="403837"/>
            <a:ext cx="8229600" cy="1143000"/>
          </a:xfrm>
        </p:spPr>
        <p:txBody>
          <a:bodyPr/>
          <a:lstStyle/>
          <a:p>
            <a:r>
              <a:rPr lang="en-US" dirty="0" smtClean="0"/>
              <a:t>Objectives</a:t>
            </a:r>
            <a:endParaRPr lang="en-US" dirty="0"/>
          </a:p>
        </p:txBody>
      </p:sp>
    </p:spTree>
    <p:extLst>
      <p:ext uri="{BB962C8B-B14F-4D97-AF65-F5344CB8AC3E}">
        <p14:creationId xmlns:p14="http://schemas.microsoft.com/office/powerpoint/2010/main" val="305535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329312"/>
            <a:ext cx="8229600" cy="1143000"/>
          </a:xfrm>
        </p:spPr>
        <p:txBody>
          <a:bodyPr>
            <a:normAutofit/>
          </a:bodyPr>
          <a:lstStyle/>
          <a:p>
            <a:r>
              <a:rPr lang="en-US" dirty="0" smtClean="0"/>
              <a:t>Reviewing the 5 Year Plan</a:t>
            </a:r>
            <a:endParaRPr lang="en-US" sz="2325" dirty="0"/>
          </a:p>
        </p:txBody>
      </p:sp>
      <p:sp>
        <p:nvSpPr>
          <p:cNvPr id="7" name="Content Placeholder 6"/>
          <p:cNvSpPr>
            <a:spLocks noGrp="1"/>
          </p:cNvSpPr>
          <p:nvPr>
            <p:ph sz="half" idx="2"/>
          </p:nvPr>
        </p:nvSpPr>
        <p:spPr>
          <a:xfrm>
            <a:off x="4794845" y="1643573"/>
            <a:ext cx="4038600" cy="4434840"/>
          </a:xfrm>
        </p:spPr>
        <p:txBody>
          <a:bodyPr>
            <a:normAutofit/>
          </a:bodyPr>
          <a:lstStyle/>
          <a:p>
            <a:r>
              <a:rPr lang="en-US" sz="2400" dirty="0" smtClean="0">
                <a:latin typeface="Arial" panose="020B0604020202020204" pitchFamily="34" charset="0"/>
                <a:cs typeface="Arial" panose="020B0604020202020204" pitchFamily="34" charset="0"/>
              </a:rPr>
              <a:t>Examining what remains to be executed</a:t>
            </a:r>
          </a:p>
          <a:p>
            <a:r>
              <a:rPr lang="en-US" sz="2400" dirty="0" smtClean="0">
                <a:latin typeface="Arial" panose="020B0604020202020204" pitchFamily="34" charset="0"/>
                <a:cs typeface="Arial" panose="020B0604020202020204" pitchFamily="34" charset="0"/>
              </a:rPr>
              <a:t>Changing priorities</a:t>
            </a:r>
          </a:p>
          <a:p>
            <a:r>
              <a:rPr lang="en-US" sz="2400" dirty="0" smtClean="0">
                <a:latin typeface="Arial" panose="020B0604020202020204" pitchFamily="34" charset="0"/>
                <a:cs typeface="Arial" panose="020B0604020202020204" pitchFamily="34" charset="0"/>
              </a:rPr>
              <a:t>Estimating cost changes</a:t>
            </a:r>
          </a:p>
          <a:p>
            <a:r>
              <a:rPr lang="en-US" sz="2400" dirty="0" smtClean="0">
                <a:latin typeface="Arial" panose="020B0604020202020204" pitchFamily="34" charset="0"/>
                <a:cs typeface="Arial" panose="020B0604020202020204" pitchFamily="34" charset="0"/>
              </a:rPr>
              <a:t>Determining which projects are in progress</a:t>
            </a:r>
          </a:p>
          <a:p>
            <a:r>
              <a:rPr lang="en-US" sz="2400" dirty="0" smtClean="0">
                <a:latin typeface="Arial" panose="020B0604020202020204" pitchFamily="34" charset="0"/>
                <a:cs typeface="Arial" panose="020B0604020202020204" pitchFamily="34" charset="0"/>
              </a:rPr>
              <a:t>Determining the validity of existing projects</a:t>
            </a:r>
          </a:p>
          <a:p>
            <a:r>
              <a:rPr lang="en-US" sz="2400" dirty="0" smtClean="0">
                <a:latin typeface="Arial" panose="020B0604020202020204" pitchFamily="34" charset="0"/>
                <a:cs typeface="Arial" panose="020B0604020202020204" pitchFamily="34" charset="0"/>
              </a:rPr>
              <a:t>Determining what needs to be added to the  budget</a:t>
            </a:r>
          </a:p>
          <a:p>
            <a:endParaRPr lang="en-US" sz="2400" dirty="0">
              <a:latin typeface="Arial" panose="020B0604020202020204" pitchFamily="34" charset="0"/>
              <a:cs typeface="Arial" panose="020B0604020202020204" pitchFamily="34" charset="0"/>
            </a:endParaRPr>
          </a:p>
        </p:txBody>
      </p:sp>
      <p:pic>
        <p:nvPicPr>
          <p:cNvPr id="8" name="Picture 7" descr="The-Evolution-of-the-Plan.jpg"/>
          <p:cNvPicPr>
            <a:picLocks noChangeAspect="1"/>
          </p:cNvPicPr>
          <p:nvPr/>
        </p:nvPicPr>
        <p:blipFill>
          <a:blip r:embed="rId3" cstate="print"/>
          <a:stretch>
            <a:fillRect/>
          </a:stretch>
        </p:blipFill>
        <p:spPr>
          <a:xfrm>
            <a:off x="631513" y="3290069"/>
            <a:ext cx="3774703" cy="2959011"/>
          </a:xfrm>
          <a:prstGeom prst="rect">
            <a:avLst/>
          </a:prstGeom>
          <a:ln w="12700">
            <a:solidFill>
              <a:schemeClr val="tx1"/>
            </a:solidFill>
          </a:ln>
          <a:effectLst>
            <a:outerShdw blurRad="292100" dist="139700" dir="2700000" algn="tl" rotWithShape="0">
              <a:srgbClr val="333333">
                <a:alpha val="65000"/>
              </a:srgbClr>
            </a:outerShdw>
          </a:effectLst>
        </p:spPr>
      </p:pic>
      <p:pic>
        <p:nvPicPr>
          <p:cNvPr id="9" name="Picture 8" descr="world map.jpg"/>
          <p:cNvPicPr>
            <a:picLocks noChangeAspect="1"/>
          </p:cNvPicPr>
          <p:nvPr/>
        </p:nvPicPr>
        <p:blipFill>
          <a:blip r:embed="rId4" cstate="print"/>
          <a:srcRect l="6255" r="6250"/>
          <a:stretch>
            <a:fillRect/>
          </a:stretch>
        </p:blipFill>
        <p:spPr>
          <a:xfrm>
            <a:off x="242884" y="1920085"/>
            <a:ext cx="3796854" cy="2430118"/>
          </a:xfrm>
          <a:prstGeom prst="rect">
            <a:avLst/>
          </a:prstGeom>
        </p:spPr>
      </p:pic>
    </p:spTree>
    <p:extLst>
      <p:ext uri="{BB962C8B-B14F-4D97-AF65-F5344CB8AC3E}">
        <p14:creationId xmlns:p14="http://schemas.microsoft.com/office/powerpoint/2010/main" val="426194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583237" y="2944508"/>
            <a:ext cx="8203576" cy="3608692"/>
          </a:xfrm>
        </p:spPr>
        <p:txBody>
          <a:bodyPr>
            <a:normAutofit/>
          </a:bodyPr>
          <a:lstStyle/>
          <a:p>
            <a:pPr>
              <a:spcAft>
                <a:spcPts val="450"/>
              </a:spcAft>
            </a:pPr>
            <a:r>
              <a:rPr lang="en-US" sz="2400" dirty="0" smtClean="0">
                <a:latin typeface="Arial" panose="020B0604020202020204" pitchFamily="34" charset="0"/>
                <a:cs typeface="Arial" panose="020B0604020202020204" pitchFamily="34" charset="0"/>
              </a:rPr>
              <a:t> </a:t>
            </a:r>
            <a:r>
              <a:rPr lang="en-US" sz="2400" i="1" dirty="0" smtClean="0">
                <a:latin typeface="Arial" panose="020B0604020202020204" pitchFamily="34" charset="0"/>
                <a:cs typeface="Arial" panose="020B0604020202020204" pitchFamily="34" charset="0"/>
              </a:rPr>
              <a:t>AR215-1</a:t>
            </a:r>
            <a:r>
              <a:rPr lang="en-US" sz="2400" i="1" dirty="0">
                <a:latin typeface="Arial" panose="020B0604020202020204" pitchFamily="34" charset="0"/>
                <a:cs typeface="Arial" panose="020B0604020202020204" pitchFamily="34" charset="0"/>
              </a:rPr>
              <a:t>, </a:t>
            </a:r>
            <a:r>
              <a:rPr lang="en-US" sz="2400" i="1" dirty="0" smtClean="0">
                <a:latin typeface="Arial" panose="020B0604020202020204" pitchFamily="34" charset="0"/>
                <a:cs typeface="Arial" panose="020B0604020202020204" pitchFamily="34" charset="0"/>
              </a:rPr>
              <a:t>Ch. </a:t>
            </a:r>
            <a:r>
              <a:rPr lang="en-US" sz="2400" i="1" dirty="0">
                <a:latin typeface="Arial" panose="020B0604020202020204" pitchFamily="34" charset="0"/>
                <a:cs typeface="Arial" panose="020B0604020202020204" pitchFamily="34" charset="0"/>
              </a:rPr>
              <a:t>15-7</a:t>
            </a:r>
            <a:r>
              <a:rPr lang="en-US" sz="2400" i="1" dirty="0" smtClean="0">
                <a:latin typeface="Arial" panose="020B0604020202020204" pitchFamily="34" charset="0"/>
                <a:cs typeface="Arial" panose="020B0604020202020204" pitchFamily="34" charset="0"/>
              </a:rPr>
              <a:t>.</a:t>
            </a:r>
          </a:p>
          <a:p>
            <a:pPr>
              <a:spcAft>
                <a:spcPts val="450"/>
              </a:spcAft>
            </a:pPr>
            <a:r>
              <a:rPr lang="en-US" sz="2400" i="1"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Is it a Capital Purchase? Or is it Construction?  Or is it SRM?</a:t>
            </a:r>
          </a:p>
          <a:p>
            <a:pPr>
              <a:spcAft>
                <a:spcPts val="450"/>
              </a:spcAft>
            </a:pPr>
            <a:r>
              <a:rPr lang="en-US" sz="2400" dirty="0" smtClean="0">
                <a:latin typeface="Arial" panose="020B0604020202020204" pitchFamily="34" charset="0"/>
                <a:cs typeface="Arial" panose="020B0604020202020204" pitchFamily="34" charset="0"/>
              </a:rPr>
              <a:t> NAF Construction from $250K-$1M is considered NAF </a:t>
            </a:r>
            <a:r>
              <a:rPr lang="en-US" sz="2400" u="sng" dirty="0" smtClean="0">
                <a:latin typeface="Arial" panose="020B0604020202020204" pitchFamily="34" charset="0"/>
                <a:cs typeface="Arial" panose="020B0604020202020204" pitchFamily="34" charset="0"/>
              </a:rPr>
              <a:t>Minor</a:t>
            </a:r>
            <a:r>
              <a:rPr lang="en-US" sz="2400" dirty="0" smtClean="0">
                <a:latin typeface="Arial" panose="020B0604020202020204" pitchFamily="34" charset="0"/>
                <a:cs typeface="Arial" panose="020B0604020202020204" pitchFamily="34" charset="0"/>
              </a:rPr>
              <a:t> Construction</a:t>
            </a:r>
          </a:p>
          <a:p>
            <a:pPr>
              <a:spcAft>
                <a:spcPts val="450"/>
              </a:spcAft>
            </a:pPr>
            <a:r>
              <a:rPr lang="en-US" sz="2400" dirty="0" smtClean="0">
                <a:latin typeface="Arial" panose="020B0604020202020204" pitchFamily="34" charset="0"/>
                <a:cs typeface="Arial" panose="020B0604020202020204" pitchFamily="34" charset="0"/>
              </a:rPr>
              <a:t> IMCOM Directorate approves</a:t>
            </a:r>
          </a:p>
          <a:p>
            <a:pPr>
              <a:spcAft>
                <a:spcPts val="450"/>
              </a:spcAft>
            </a:pPr>
            <a:r>
              <a:rPr lang="en-US" sz="2400" dirty="0" smtClean="0">
                <a:latin typeface="Arial" panose="020B0604020202020204" pitchFamily="34" charset="0"/>
                <a:cs typeface="Arial" panose="020B0604020202020204" pitchFamily="34" charset="0"/>
              </a:rPr>
              <a:t> Congress tracks major construction $1M or more</a:t>
            </a:r>
          </a:p>
        </p:txBody>
      </p:sp>
      <p:sp>
        <p:nvSpPr>
          <p:cNvPr id="5" name="Title 4"/>
          <p:cNvSpPr>
            <a:spLocks noGrp="1"/>
          </p:cNvSpPr>
          <p:nvPr>
            <p:ph type="title"/>
          </p:nvPr>
        </p:nvSpPr>
        <p:spPr>
          <a:xfrm>
            <a:off x="2962613" y="973840"/>
            <a:ext cx="6138080" cy="857250"/>
          </a:xfrm>
        </p:spPr>
        <p:txBody>
          <a:bodyPr>
            <a:normAutofit fontScale="90000"/>
          </a:bodyPr>
          <a:lstStyle/>
          <a:p>
            <a:r>
              <a:rPr lang="en-US" dirty="0" smtClean="0"/>
              <a:t>Capital Purchase and </a:t>
            </a:r>
            <a:br>
              <a:rPr lang="en-US" dirty="0" smtClean="0"/>
            </a:br>
            <a:r>
              <a:rPr lang="en-US" dirty="0" smtClean="0"/>
              <a:t>Minor Construction (CPMC)</a:t>
            </a:r>
            <a:endParaRPr lang="en-US" dirty="0"/>
          </a:p>
        </p:txBody>
      </p:sp>
      <p:pic>
        <p:nvPicPr>
          <p:cNvPr id="54274" name="Picture 2" descr="C:\Users\catherine.miller2\Pictures\MP900404896.JPG"/>
          <p:cNvPicPr>
            <a:picLocks noChangeAspect="1" noChangeArrowheads="1"/>
          </p:cNvPicPr>
          <p:nvPr/>
        </p:nvPicPr>
        <p:blipFill>
          <a:blip r:embed="rId2" cstate="print"/>
          <a:srcRect/>
          <a:stretch>
            <a:fillRect/>
          </a:stretch>
        </p:blipFill>
        <p:spPr bwMode="auto">
          <a:xfrm rot="20673856">
            <a:off x="146772" y="1021621"/>
            <a:ext cx="2304287" cy="164592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28689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00956" y="610394"/>
            <a:ext cx="8351158" cy="5908939"/>
          </a:xfrm>
        </p:spPr>
        <p:txBody>
          <a:bodyPr>
            <a:noAutofit/>
          </a:bodyPr>
          <a:lstStyle/>
          <a:p>
            <a:endParaRPr lang="en-US" sz="15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 Fixed </a:t>
            </a:r>
            <a:r>
              <a:rPr lang="en-US" sz="2400" dirty="0">
                <a:latin typeface="Arial" panose="020B0604020202020204" pitchFamily="34" charset="0"/>
                <a:cs typeface="Arial" panose="020B0604020202020204" pitchFamily="34" charset="0"/>
              </a:rPr>
              <a:t>assets are tangible properties purchased by or donated to a NAFI that have an expected life of </a:t>
            </a:r>
            <a:r>
              <a:rPr lang="en-US" sz="2400" dirty="0" smtClean="0">
                <a:latin typeface="Arial" panose="020B0604020202020204" pitchFamily="34" charset="0"/>
                <a:cs typeface="Arial" panose="020B0604020202020204" pitchFamily="34" charset="0"/>
              </a:rPr>
              <a:t>_______ or </a:t>
            </a:r>
            <a:r>
              <a:rPr lang="en-US" sz="2400" dirty="0">
                <a:latin typeface="Arial" panose="020B0604020202020204" pitchFamily="34" charset="0"/>
                <a:cs typeface="Arial" panose="020B0604020202020204" pitchFamily="34" charset="0"/>
              </a:rPr>
              <a:t>more and cost _____ or more</a:t>
            </a:r>
            <a:r>
              <a:rPr lang="en-US" sz="2400" dirty="0" smtClean="0">
                <a:latin typeface="Arial" panose="020B0604020202020204" pitchFamily="34" charset="0"/>
                <a:cs typeface="Arial" panose="020B0604020202020204" pitchFamily="34" charset="0"/>
              </a:rPr>
              <a:t>.</a:t>
            </a:r>
          </a:p>
          <a:p>
            <a:pPr>
              <a:lnSpc>
                <a:spcPct val="120000"/>
              </a:lnSpc>
              <a:spcBef>
                <a:spcPts val="0"/>
              </a:spcBef>
            </a:pPr>
            <a:endParaRPr lang="en-US" sz="800" dirty="0" smtClean="0">
              <a:latin typeface="Arial" panose="020B0604020202020204" pitchFamily="34" charset="0"/>
              <a:cs typeface="Arial" panose="020B0604020202020204" pitchFamily="34" charset="0"/>
            </a:endParaRPr>
          </a:p>
          <a:p>
            <a:pPr>
              <a:lnSpc>
                <a:spcPct val="120000"/>
              </a:lnSpc>
              <a:spcBef>
                <a:spcPts val="0"/>
              </a:spcBef>
            </a:pPr>
            <a:r>
              <a:rPr lang="en-US" sz="2400" dirty="0" smtClean="0">
                <a:latin typeface="Arial" panose="020B0604020202020204" pitchFamily="34" charset="0"/>
                <a:cs typeface="Arial" panose="020B0604020202020204" pitchFamily="34" charset="0"/>
              </a:rPr>
              <a:t> Could also be a group of _____ assets with a useful life of at least ______.</a:t>
            </a:r>
          </a:p>
          <a:p>
            <a:pPr>
              <a:lnSpc>
                <a:spcPct val="120000"/>
              </a:lnSpc>
              <a:spcBef>
                <a:spcPts val="0"/>
              </a:spcBef>
            </a:pPr>
            <a:endParaRPr lang="en-US" sz="8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 Assets </a:t>
            </a:r>
            <a:r>
              <a:rPr lang="en-US" sz="2400" dirty="0">
                <a:latin typeface="Arial" panose="020B0604020202020204" pitchFamily="34" charset="0"/>
                <a:cs typeface="Arial" panose="020B0604020202020204" pitchFamily="34" charset="0"/>
              </a:rPr>
              <a:t>which do not meet capitalization criteria are considered </a:t>
            </a:r>
            <a:r>
              <a:rPr lang="en-US" sz="2400" dirty="0" smtClean="0">
                <a:latin typeface="Arial" panose="020B0604020202020204" pitchFamily="34" charset="0"/>
                <a:cs typeface="Arial" panose="020B0604020202020204" pitchFamily="34" charset="0"/>
              </a:rPr>
              <a:t>__________</a:t>
            </a:r>
            <a:r>
              <a:rPr lang="en-US" sz="2400" dirty="0">
                <a:latin typeface="Arial" panose="020B0604020202020204" pitchFamily="34" charset="0"/>
                <a:cs typeface="Arial" panose="020B0604020202020204" pitchFamily="34" charset="0"/>
              </a:rPr>
              <a:t>items and are not capitalized. </a:t>
            </a:r>
            <a:endParaRPr lang="en-US" sz="2400" dirty="0" smtClean="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Minor construction projects cost between ________ and ___________.</a:t>
            </a:r>
          </a:p>
          <a:p>
            <a:endParaRPr lang="en-US" sz="1200" dirty="0" smtClean="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NAF dollars can be used for </a:t>
            </a:r>
            <a:r>
              <a:rPr lang="en-US" sz="2400" dirty="0">
                <a:latin typeface="Arial" panose="020B0604020202020204" pitchFamily="34" charset="0"/>
                <a:cs typeface="Arial" panose="020B0604020202020204" pitchFamily="34" charset="0"/>
              </a:rPr>
              <a:t>maintenance and repair </a:t>
            </a:r>
            <a:r>
              <a:rPr lang="en-US" sz="2400" dirty="0" smtClean="0">
                <a:latin typeface="Arial" panose="020B0604020202020204" pitchFamily="34" charset="0"/>
                <a:cs typeface="Arial" panose="020B0604020202020204" pitchFamily="34" charset="0"/>
              </a:rPr>
              <a:t>projects </a:t>
            </a:r>
            <a:r>
              <a:rPr lang="en-US" sz="2400" dirty="0">
                <a:latin typeface="Arial" panose="020B0604020202020204" pitchFamily="34" charset="0"/>
                <a:cs typeface="Arial" panose="020B0604020202020204" pitchFamily="34" charset="0"/>
              </a:rPr>
              <a:t>over </a:t>
            </a:r>
            <a:r>
              <a:rPr lang="en-US" sz="2400" dirty="0" smtClean="0">
                <a:latin typeface="Arial" panose="020B0604020202020204" pitchFamily="34" charset="0"/>
                <a:cs typeface="Arial" panose="020B0604020202020204" pitchFamily="34" charset="0"/>
              </a:rPr>
              <a:t>_______, but only after SRM is requested.</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a:lnSpc>
                <a:spcPct val="120000"/>
              </a:lnSpc>
              <a:spcBef>
                <a:spcPts val="0"/>
              </a:spcBef>
              <a:buNone/>
            </a:pPr>
            <a:endParaRPr lang="en-US" sz="1100" dirty="0">
              <a:latin typeface="Arial" panose="020B0604020202020204" pitchFamily="34" charset="0"/>
              <a:cs typeface="Arial" panose="020B0604020202020204" pitchFamily="34" charset="0"/>
            </a:endParaRPr>
          </a:p>
          <a:p>
            <a:pPr>
              <a:lnSpc>
                <a:spcPct val="120000"/>
              </a:lnSpc>
              <a:spcBef>
                <a:spcPts val="0"/>
              </a:spcBef>
            </a:pPr>
            <a:endParaRPr lang="en-US" sz="800" dirty="0">
              <a:latin typeface="Arial" panose="020B0604020202020204" pitchFamily="34" charset="0"/>
              <a:cs typeface="Arial" panose="020B0604020202020204" pitchFamily="34" charset="0"/>
            </a:endParaRPr>
          </a:p>
        </p:txBody>
      </p:sp>
      <p:sp>
        <p:nvSpPr>
          <p:cNvPr id="3" name="Content Placeholder 2"/>
          <p:cNvSpPr>
            <a:spLocks noGrp="1"/>
          </p:cNvSpPr>
          <p:nvPr>
            <p:ph sz="half" idx="2"/>
          </p:nvPr>
        </p:nvSpPr>
        <p:spPr>
          <a:xfrm>
            <a:off x="2377741" y="3637569"/>
            <a:ext cx="1880666" cy="484088"/>
          </a:xfrm>
        </p:spPr>
        <p:txBody>
          <a:bodyPr>
            <a:noAutofit/>
          </a:bodyPr>
          <a:lstStyle/>
          <a:p>
            <a:pPr marL="0" indent="0">
              <a:lnSpc>
                <a:spcPct val="120000"/>
              </a:lnSpc>
              <a:buNone/>
              <a:defRPr/>
            </a:pPr>
            <a:r>
              <a:rPr lang="en-US" sz="1800" b="1" dirty="0">
                <a:solidFill>
                  <a:schemeClr val="accent6">
                    <a:lumMod val="75000"/>
                  </a:schemeClr>
                </a:solidFill>
                <a:latin typeface="Arial" panose="020B0604020202020204" pitchFamily="34" charset="0"/>
                <a:cs typeface="Arial" panose="020B0604020202020204" pitchFamily="34" charset="0"/>
              </a:rPr>
              <a:t>e</a:t>
            </a:r>
            <a:r>
              <a:rPr lang="en-US" sz="1800" b="1" dirty="0" smtClean="0">
                <a:solidFill>
                  <a:schemeClr val="accent6">
                    <a:lumMod val="75000"/>
                  </a:schemeClr>
                </a:solidFill>
                <a:latin typeface="Arial" panose="020B0604020202020204" pitchFamily="34" charset="0"/>
                <a:cs typeface="Arial" panose="020B0604020202020204" pitchFamily="34" charset="0"/>
              </a:rPr>
              <a:t>xpendable </a:t>
            </a:r>
            <a:endParaRPr lang="en-US" sz="1800" b="1" dirty="0">
              <a:solidFill>
                <a:schemeClr val="accent6">
                  <a:lumMod val="75000"/>
                </a:schemeClr>
              </a:solidFill>
              <a:latin typeface="Arial" panose="020B0604020202020204" pitchFamily="34" charset="0"/>
              <a:cs typeface="Arial" panose="020B0604020202020204" pitchFamily="34" charset="0"/>
            </a:endParaRPr>
          </a:p>
        </p:txBody>
      </p:sp>
      <p:sp>
        <p:nvSpPr>
          <p:cNvPr id="5" name="Title 4"/>
          <p:cNvSpPr>
            <a:spLocks noGrp="1"/>
          </p:cNvSpPr>
          <p:nvPr>
            <p:ph type="title"/>
          </p:nvPr>
        </p:nvSpPr>
        <p:spPr>
          <a:xfrm>
            <a:off x="642208" y="-27380"/>
            <a:ext cx="8229600" cy="857250"/>
          </a:xfrm>
        </p:spPr>
        <p:txBody>
          <a:bodyPr/>
          <a:lstStyle/>
          <a:p>
            <a:r>
              <a:rPr lang="en-US" dirty="0" smtClean="0"/>
              <a:t>Knowledge Check</a:t>
            </a:r>
            <a:endParaRPr lang="en-US" dirty="0"/>
          </a:p>
        </p:txBody>
      </p:sp>
      <p:sp>
        <p:nvSpPr>
          <p:cNvPr id="11" name="Content Placeholder 2"/>
          <p:cNvSpPr txBox="1">
            <a:spLocks/>
          </p:cNvSpPr>
          <p:nvPr/>
        </p:nvSpPr>
        <p:spPr>
          <a:xfrm>
            <a:off x="4332570" y="2228214"/>
            <a:ext cx="1138451" cy="412620"/>
          </a:xfrm>
          <a:prstGeom prst="rect">
            <a:avLst/>
          </a:prstGeom>
        </p:spPr>
        <p:txBody>
          <a:bodyPr vert="horz">
            <a:normAutofit/>
          </a:bodyPr>
          <a:lstStyle/>
          <a:p>
            <a:pPr defTabSz="685800">
              <a:spcBef>
                <a:spcPct val="20000"/>
              </a:spcBef>
              <a:buClr>
                <a:schemeClr val="accent3"/>
              </a:buClr>
              <a:buSzPct val="95000"/>
              <a:defRPr/>
            </a:pPr>
            <a:r>
              <a:rPr lang="en-US" b="1" dirty="0" smtClean="0">
                <a:solidFill>
                  <a:schemeClr val="accent6">
                    <a:lumMod val="75000"/>
                  </a:schemeClr>
                </a:solidFill>
                <a:latin typeface="Arial" panose="020B0604020202020204" pitchFamily="34" charset="0"/>
                <a:cs typeface="Arial" panose="020B0604020202020204" pitchFamily="34" charset="0"/>
              </a:rPr>
              <a:t>like</a:t>
            </a:r>
            <a:endParaRPr lang="en-US" b="1" dirty="0">
              <a:solidFill>
                <a:schemeClr val="accent6">
                  <a:lumMod val="75000"/>
                </a:schemeClr>
              </a:solidFill>
              <a:latin typeface="Arial" panose="020B0604020202020204" pitchFamily="34" charset="0"/>
              <a:cs typeface="Arial" panose="020B0604020202020204" pitchFamily="34" charset="0"/>
            </a:endParaRPr>
          </a:p>
        </p:txBody>
      </p:sp>
      <p:sp>
        <p:nvSpPr>
          <p:cNvPr id="12" name="Content Placeholder 2"/>
          <p:cNvSpPr txBox="1">
            <a:spLocks/>
          </p:cNvSpPr>
          <p:nvPr/>
        </p:nvSpPr>
        <p:spPr>
          <a:xfrm>
            <a:off x="7291021" y="1298217"/>
            <a:ext cx="1218632" cy="400678"/>
          </a:xfrm>
          <a:prstGeom prst="rect">
            <a:avLst/>
          </a:prstGeom>
        </p:spPr>
        <p:txBody>
          <a:bodyPr vert="horz">
            <a:normAutofit/>
          </a:bodyPr>
          <a:lstStyle/>
          <a:p>
            <a:pPr defTabSz="685800">
              <a:spcBef>
                <a:spcPct val="20000"/>
              </a:spcBef>
              <a:buClr>
                <a:schemeClr val="accent3"/>
              </a:buClr>
              <a:buSzPct val="95000"/>
              <a:defRPr/>
            </a:pPr>
            <a:r>
              <a:rPr lang="en-US" b="1" dirty="0">
                <a:solidFill>
                  <a:schemeClr val="accent6">
                    <a:lumMod val="75000"/>
                  </a:schemeClr>
                </a:solidFill>
                <a:latin typeface="Arial" panose="020B0604020202020204" pitchFamily="34" charset="0"/>
                <a:cs typeface="Arial" panose="020B0604020202020204" pitchFamily="34" charset="0"/>
              </a:rPr>
              <a:t>2 </a:t>
            </a:r>
            <a:r>
              <a:rPr lang="en-US" b="1" dirty="0" smtClean="0">
                <a:solidFill>
                  <a:schemeClr val="accent6">
                    <a:lumMod val="75000"/>
                  </a:schemeClr>
                </a:solidFill>
                <a:latin typeface="Arial" panose="020B0604020202020204" pitchFamily="34" charset="0"/>
                <a:cs typeface="Arial" panose="020B0604020202020204" pitchFamily="34" charset="0"/>
              </a:rPr>
              <a:t>years</a:t>
            </a:r>
            <a:endParaRPr lang="en-US" b="1" dirty="0">
              <a:solidFill>
                <a:schemeClr val="accent6">
                  <a:lumMod val="75000"/>
                </a:schemeClr>
              </a:solidFill>
              <a:latin typeface="Arial" panose="020B0604020202020204" pitchFamily="34" charset="0"/>
              <a:cs typeface="Arial" panose="020B0604020202020204" pitchFamily="34" charset="0"/>
            </a:endParaRPr>
          </a:p>
        </p:txBody>
      </p:sp>
      <p:sp>
        <p:nvSpPr>
          <p:cNvPr id="13" name="Content Placeholder 2"/>
          <p:cNvSpPr txBox="1">
            <a:spLocks/>
          </p:cNvSpPr>
          <p:nvPr/>
        </p:nvSpPr>
        <p:spPr>
          <a:xfrm>
            <a:off x="3016699" y="1698895"/>
            <a:ext cx="1315871" cy="388736"/>
          </a:xfrm>
          <a:prstGeom prst="rect">
            <a:avLst/>
          </a:prstGeom>
        </p:spPr>
        <p:txBody>
          <a:bodyPr vert="horz">
            <a:normAutofit/>
          </a:bodyPr>
          <a:lstStyle/>
          <a:p>
            <a:pPr defTabSz="685800">
              <a:spcBef>
                <a:spcPct val="20000"/>
              </a:spcBef>
              <a:buClr>
                <a:schemeClr val="accent3"/>
              </a:buClr>
              <a:buSzPct val="95000"/>
              <a:defRPr/>
            </a:pPr>
            <a:r>
              <a:rPr lang="en-US" b="1" dirty="0">
                <a:solidFill>
                  <a:schemeClr val="accent6">
                    <a:lumMod val="75000"/>
                  </a:schemeClr>
                </a:solidFill>
                <a:latin typeface="Arial" panose="020B0604020202020204" pitchFamily="34" charset="0"/>
                <a:cs typeface="Arial" panose="020B0604020202020204" pitchFamily="34" charset="0"/>
              </a:rPr>
              <a:t>$2,500</a:t>
            </a:r>
          </a:p>
        </p:txBody>
      </p:sp>
      <p:sp>
        <p:nvSpPr>
          <p:cNvPr id="14" name="Content Placeholder 2"/>
          <p:cNvSpPr txBox="1">
            <a:spLocks/>
          </p:cNvSpPr>
          <p:nvPr/>
        </p:nvSpPr>
        <p:spPr>
          <a:xfrm>
            <a:off x="1768425" y="2663215"/>
            <a:ext cx="1218632" cy="400678"/>
          </a:xfrm>
          <a:prstGeom prst="rect">
            <a:avLst/>
          </a:prstGeom>
        </p:spPr>
        <p:txBody>
          <a:bodyPr vert="horz">
            <a:normAutofit/>
          </a:bodyPr>
          <a:lstStyle/>
          <a:p>
            <a:pPr defTabSz="685800">
              <a:spcBef>
                <a:spcPct val="20000"/>
              </a:spcBef>
              <a:buClr>
                <a:schemeClr val="accent3"/>
              </a:buClr>
              <a:buSzPct val="95000"/>
              <a:defRPr/>
            </a:pPr>
            <a:r>
              <a:rPr lang="en-US" b="1" dirty="0">
                <a:solidFill>
                  <a:schemeClr val="accent6">
                    <a:lumMod val="75000"/>
                  </a:schemeClr>
                </a:solidFill>
                <a:latin typeface="Arial" panose="020B0604020202020204" pitchFamily="34" charset="0"/>
                <a:cs typeface="Arial" panose="020B0604020202020204" pitchFamily="34" charset="0"/>
              </a:rPr>
              <a:t>2 </a:t>
            </a:r>
            <a:r>
              <a:rPr lang="en-US" b="1" dirty="0" smtClean="0">
                <a:solidFill>
                  <a:schemeClr val="accent6">
                    <a:lumMod val="75000"/>
                  </a:schemeClr>
                </a:solidFill>
                <a:latin typeface="Arial" panose="020B0604020202020204" pitchFamily="34" charset="0"/>
                <a:cs typeface="Arial" panose="020B0604020202020204" pitchFamily="34" charset="0"/>
              </a:rPr>
              <a:t>years</a:t>
            </a:r>
            <a:endParaRPr lang="en-US" b="1" dirty="0">
              <a:solidFill>
                <a:schemeClr val="accent6">
                  <a:lumMod val="75000"/>
                </a:schemeClr>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6417602" y="4341823"/>
            <a:ext cx="1315871" cy="388736"/>
          </a:xfrm>
          <a:prstGeom prst="rect">
            <a:avLst/>
          </a:prstGeom>
        </p:spPr>
        <p:txBody>
          <a:bodyPr vert="horz">
            <a:normAutofit/>
          </a:bodyPr>
          <a:lstStyle/>
          <a:p>
            <a:pPr defTabSz="685800">
              <a:spcBef>
                <a:spcPct val="20000"/>
              </a:spcBef>
              <a:buClr>
                <a:schemeClr val="accent3"/>
              </a:buClr>
              <a:buSzPct val="95000"/>
              <a:defRPr/>
            </a:pPr>
            <a:r>
              <a:rPr lang="en-US" b="1" dirty="0">
                <a:solidFill>
                  <a:schemeClr val="accent6">
                    <a:lumMod val="75000"/>
                  </a:schemeClr>
                </a:solidFill>
                <a:latin typeface="Arial" panose="020B0604020202020204" pitchFamily="34" charset="0"/>
                <a:cs typeface="Arial" panose="020B0604020202020204" pitchFamily="34" charset="0"/>
              </a:rPr>
              <a:t>$</a:t>
            </a:r>
            <a:r>
              <a:rPr lang="en-US" b="1" dirty="0" smtClean="0">
                <a:solidFill>
                  <a:schemeClr val="accent6">
                    <a:lumMod val="75000"/>
                  </a:schemeClr>
                </a:solidFill>
                <a:latin typeface="Arial" panose="020B0604020202020204" pitchFamily="34" charset="0"/>
                <a:cs typeface="Arial" panose="020B0604020202020204" pitchFamily="34" charset="0"/>
              </a:rPr>
              <a:t>250,000</a:t>
            </a:r>
            <a:endParaRPr lang="en-US" b="1" dirty="0">
              <a:solidFill>
                <a:schemeClr val="accent6">
                  <a:lumMod val="75000"/>
                </a:schemeClr>
              </a:solidFill>
              <a:latin typeface="Arial" panose="020B0604020202020204" pitchFamily="34" charset="0"/>
              <a:cs typeface="Arial" panose="020B0604020202020204" pitchFamily="34" charset="0"/>
            </a:endParaRPr>
          </a:p>
        </p:txBody>
      </p:sp>
      <p:sp>
        <p:nvSpPr>
          <p:cNvPr id="10" name="Content Placeholder 2"/>
          <p:cNvSpPr txBox="1">
            <a:spLocks/>
          </p:cNvSpPr>
          <p:nvPr/>
        </p:nvSpPr>
        <p:spPr>
          <a:xfrm>
            <a:off x="870978" y="4701580"/>
            <a:ext cx="1506763" cy="388736"/>
          </a:xfrm>
          <a:prstGeom prst="rect">
            <a:avLst/>
          </a:prstGeom>
        </p:spPr>
        <p:txBody>
          <a:bodyPr vert="horz">
            <a:noAutofit/>
          </a:bodyPr>
          <a:lstStyle/>
          <a:p>
            <a:pPr defTabSz="685800">
              <a:spcBef>
                <a:spcPct val="20000"/>
              </a:spcBef>
              <a:buClr>
                <a:schemeClr val="accent3"/>
              </a:buClr>
              <a:buSzPct val="95000"/>
              <a:defRPr/>
            </a:pPr>
            <a:r>
              <a:rPr lang="en-US" b="1" dirty="0" smtClean="0">
                <a:solidFill>
                  <a:schemeClr val="accent6">
                    <a:lumMod val="75000"/>
                  </a:schemeClr>
                </a:solidFill>
                <a:latin typeface="Arial" panose="020B0604020202020204" pitchFamily="34" charset="0"/>
                <a:cs typeface="Arial" panose="020B0604020202020204" pitchFamily="34" charset="0"/>
              </a:rPr>
              <a:t>$1,000,000</a:t>
            </a:r>
            <a:endParaRPr lang="en-US" b="1" dirty="0">
              <a:solidFill>
                <a:schemeClr val="accent6">
                  <a:lumMod val="75000"/>
                </a:schemeClr>
              </a:solidFill>
              <a:latin typeface="Arial" panose="020B0604020202020204" pitchFamily="34" charset="0"/>
              <a:cs typeface="Arial" panose="020B0604020202020204" pitchFamily="34" charset="0"/>
            </a:endParaRPr>
          </a:p>
        </p:txBody>
      </p:sp>
      <p:sp>
        <p:nvSpPr>
          <p:cNvPr id="15" name="Content Placeholder 2"/>
          <p:cNvSpPr txBox="1">
            <a:spLocks/>
          </p:cNvSpPr>
          <p:nvPr/>
        </p:nvSpPr>
        <p:spPr>
          <a:xfrm>
            <a:off x="2660138" y="5702507"/>
            <a:ext cx="1315871" cy="388736"/>
          </a:xfrm>
          <a:prstGeom prst="rect">
            <a:avLst/>
          </a:prstGeom>
        </p:spPr>
        <p:txBody>
          <a:bodyPr vert="horz">
            <a:normAutofit/>
          </a:bodyPr>
          <a:lstStyle/>
          <a:p>
            <a:pPr defTabSz="685800">
              <a:spcBef>
                <a:spcPct val="20000"/>
              </a:spcBef>
              <a:buClr>
                <a:schemeClr val="accent3"/>
              </a:buClr>
              <a:buSzPct val="95000"/>
              <a:defRPr/>
            </a:pPr>
            <a:r>
              <a:rPr lang="en-US" b="1" dirty="0">
                <a:solidFill>
                  <a:schemeClr val="accent6">
                    <a:lumMod val="75000"/>
                  </a:schemeClr>
                </a:solidFill>
                <a:latin typeface="Arial" panose="020B0604020202020204" pitchFamily="34" charset="0"/>
                <a:cs typeface="Arial" panose="020B0604020202020204" pitchFamily="34" charset="0"/>
              </a:rPr>
              <a:t>$2,500</a:t>
            </a:r>
          </a:p>
        </p:txBody>
      </p:sp>
    </p:spTree>
    <p:extLst>
      <p:ext uri="{BB962C8B-B14F-4D97-AF65-F5344CB8AC3E}">
        <p14:creationId xmlns:p14="http://schemas.microsoft.com/office/powerpoint/2010/main" val="125561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p:cTn id="28"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ircle(in)">
                                      <p:cBhvr>
                                        <p:cTn id="36" dur="2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ircle(in)">
                                      <p:cBhvr>
                                        <p:cTn id="41" dur="20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circle(in)">
                                      <p:cBhvr>
                                        <p:cTn id="4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9" grpId="0"/>
      <p:bldP spid="10"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a:xfrm>
            <a:off x="457200" y="1135063"/>
            <a:ext cx="8229600" cy="857250"/>
          </a:xfrm>
        </p:spPr>
        <p:txBody>
          <a:bodyPr/>
          <a:lstStyle/>
          <a:p>
            <a:pPr eaLnBrk="1" hangingPunct="1"/>
            <a:r>
              <a:rPr lang="en-US" altLang="en-US" sz="3300" dirty="0" smtClean="0"/>
              <a:t>What do you know?</a:t>
            </a:r>
            <a:br>
              <a:rPr lang="en-US" altLang="en-US" sz="3300" dirty="0" smtClean="0"/>
            </a:br>
            <a:r>
              <a:rPr lang="en-US" altLang="en-US" sz="3300" dirty="0" smtClean="0"/>
              <a:t>– Funding Categories</a:t>
            </a:r>
          </a:p>
        </p:txBody>
      </p:sp>
      <p:sp>
        <p:nvSpPr>
          <p:cNvPr id="12" name="TextBox 11"/>
          <p:cNvSpPr txBox="1"/>
          <p:nvPr/>
        </p:nvSpPr>
        <p:spPr>
          <a:xfrm>
            <a:off x="1158843" y="2634557"/>
            <a:ext cx="7088863" cy="3480440"/>
          </a:xfrm>
          <a:prstGeom prst="rect">
            <a:avLst/>
          </a:prstGeom>
          <a:noFill/>
          <a:ln>
            <a:noFill/>
          </a:ln>
        </p:spPr>
        <p:txBody>
          <a:bodyPr wrap="square">
            <a:spAutoFit/>
          </a:bodyPr>
          <a:lstStyle/>
          <a:p>
            <a:pPr eaLnBrk="1" fontAlgn="auto" hangingPunct="1">
              <a:spcBef>
                <a:spcPts val="0"/>
              </a:spcBef>
              <a:spcAft>
                <a:spcPts val="0"/>
              </a:spcAft>
              <a:defRPr/>
            </a:pPr>
            <a:r>
              <a:rPr lang="en-US" sz="3200" dirty="0">
                <a:solidFill>
                  <a:schemeClr val="accent2">
                    <a:lumMod val="50000"/>
                  </a:schemeClr>
                </a:solidFill>
                <a:latin typeface="Arial" panose="020B0604020202020204" pitchFamily="34" charset="0"/>
                <a:cs typeface="Arial" panose="020B0604020202020204" pitchFamily="34" charset="0"/>
              </a:rPr>
              <a:t>3. There are activities with ties to Family and MWR that are NOT in Category A, B, or C. </a:t>
            </a:r>
            <a:r>
              <a:rPr lang="en-US" sz="3200" dirty="0">
                <a:latin typeface="Arial" panose="020B0604020202020204" pitchFamily="34" charset="0"/>
                <a:cs typeface="Arial" panose="020B0604020202020204" pitchFamily="34" charset="0"/>
              </a:rPr>
              <a:t/>
            </a:r>
            <a:br>
              <a:rPr lang="en-US" sz="32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eaLnBrk="1" fontAlgn="auto" hangingPunct="1">
              <a:spcBef>
                <a:spcPts val="0"/>
              </a:spcBef>
              <a:spcAft>
                <a:spcPts val="450"/>
              </a:spcAft>
              <a:buFont typeface="Wingdings" pitchFamily="2" charset="2"/>
              <a:buChar char="q"/>
              <a:defRPr/>
            </a:pPr>
            <a:r>
              <a:rPr lang="en-US" sz="3200" dirty="0">
                <a:latin typeface="Arial" panose="020B0604020202020204" pitchFamily="34" charset="0"/>
                <a:cs typeface="Arial" panose="020B0604020202020204" pitchFamily="34" charset="0"/>
              </a:rPr>
              <a:t>  True</a:t>
            </a:r>
          </a:p>
          <a:p>
            <a:pPr eaLnBrk="1" fontAlgn="auto" hangingPunct="1">
              <a:spcBef>
                <a:spcPts val="0"/>
              </a:spcBef>
              <a:spcAft>
                <a:spcPts val="450"/>
              </a:spcAft>
              <a:buFont typeface="Wingdings" pitchFamily="2" charset="2"/>
              <a:buChar char="q"/>
              <a:defRPr/>
            </a:pPr>
            <a:r>
              <a:rPr lang="en-US" sz="3200" dirty="0">
                <a:latin typeface="Arial" panose="020B0604020202020204" pitchFamily="34" charset="0"/>
                <a:cs typeface="Arial" panose="020B0604020202020204" pitchFamily="34" charset="0"/>
              </a:rPr>
              <a:t>  False</a:t>
            </a:r>
            <a:br>
              <a:rPr lang="en-US" sz="3200" dirty="0">
                <a:latin typeface="Arial" panose="020B0604020202020204" pitchFamily="34" charset="0"/>
                <a:cs typeface="Arial" panose="020B0604020202020204" pitchFamily="34" charset="0"/>
              </a:rPr>
            </a:br>
            <a:endParaRPr lang="en-US" sz="3200" b="1" dirty="0">
              <a:latin typeface="Arial" panose="020B0604020202020204" pitchFamily="34" charset="0"/>
              <a:cs typeface="Arial" panose="020B0604020202020204" pitchFamily="34" charset="0"/>
            </a:endParaRPr>
          </a:p>
        </p:txBody>
      </p:sp>
      <p:sp>
        <p:nvSpPr>
          <p:cNvPr id="9" name="5-Point Star 8"/>
          <p:cNvSpPr/>
          <p:nvPr/>
        </p:nvSpPr>
        <p:spPr>
          <a:xfrm>
            <a:off x="1158843" y="4492715"/>
            <a:ext cx="466254" cy="49794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191721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F47281F9-62C8-4AD2-A905-5AC1C2220594}"/>
              </a:ext>
            </a:extLst>
          </p:cNvPr>
          <p:cNvSpPr txBox="1"/>
          <p:nvPr/>
        </p:nvSpPr>
        <p:spPr>
          <a:xfrm>
            <a:off x="497513" y="999606"/>
            <a:ext cx="8148975" cy="507831"/>
          </a:xfrm>
          <a:prstGeom prst="rect">
            <a:avLst/>
          </a:prstGeom>
          <a:solidFill>
            <a:schemeClr val="bg1"/>
          </a:solidFill>
          <a:effectLst>
            <a:softEdge rad="101600"/>
          </a:effectLst>
        </p:spPr>
        <p:txBody>
          <a:bodyPr wrap="square" rtlCol="0">
            <a:spAutoFit/>
          </a:bodyPr>
          <a:lstStyle/>
          <a:p>
            <a:pPr algn="ctr"/>
            <a:r>
              <a:rPr lang="en-US" sz="2700" dirty="0">
                <a:solidFill>
                  <a:srgbClr val="00B050"/>
                </a:solidFill>
                <a:latin typeface="Arial Black" panose="020B0A04020102020204" pitchFamily="34" charset="0"/>
              </a:rPr>
              <a:t>C</a:t>
            </a:r>
            <a:r>
              <a:rPr lang="en-US" sz="2700" dirty="0">
                <a:latin typeface="Arial Black" panose="020B0A04020102020204" pitchFamily="34" charset="0"/>
              </a:rPr>
              <a:t>apital </a:t>
            </a:r>
            <a:r>
              <a:rPr lang="en-US" sz="2700" dirty="0" smtClean="0">
                <a:solidFill>
                  <a:srgbClr val="00B050"/>
                </a:solidFill>
                <a:latin typeface="Arial Black" panose="020B0A04020102020204" pitchFamily="34" charset="0"/>
              </a:rPr>
              <a:t>P</a:t>
            </a:r>
            <a:r>
              <a:rPr lang="en-US" sz="2700" dirty="0" smtClean="0">
                <a:latin typeface="Arial Black" panose="020B0A04020102020204" pitchFamily="34" charset="0"/>
              </a:rPr>
              <a:t>urchase </a:t>
            </a:r>
            <a:r>
              <a:rPr lang="en-US" sz="2700" dirty="0">
                <a:latin typeface="Arial Black" panose="020B0A04020102020204" pitchFamily="34" charset="0"/>
              </a:rPr>
              <a:t>and </a:t>
            </a:r>
            <a:r>
              <a:rPr lang="en-US" sz="2700" dirty="0">
                <a:solidFill>
                  <a:srgbClr val="00B050"/>
                </a:solidFill>
                <a:latin typeface="Arial Black" panose="020B0A04020102020204" pitchFamily="34" charset="0"/>
              </a:rPr>
              <a:t>M</a:t>
            </a:r>
            <a:r>
              <a:rPr lang="en-US" sz="2700" dirty="0">
                <a:latin typeface="Arial Black" panose="020B0A04020102020204" pitchFamily="34" charset="0"/>
              </a:rPr>
              <a:t>inor </a:t>
            </a:r>
            <a:r>
              <a:rPr lang="en-US" sz="2700" dirty="0">
                <a:solidFill>
                  <a:srgbClr val="00B050"/>
                </a:solidFill>
                <a:latin typeface="Arial Black" panose="020B0A04020102020204" pitchFamily="34" charset="0"/>
              </a:rPr>
              <a:t>C</a:t>
            </a:r>
            <a:r>
              <a:rPr lang="en-US" sz="2700" dirty="0">
                <a:latin typeface="Arial Black" panose="020B0A04020102020204" pitchFamily="34" charset="0"/>
              </a:rPr>
              <a:t>onstruction</a:t>
            </a:r>
          </a:p>
        </p:txBody>
      </p:sp>
      <p:sp>
        <p:nvSpPr>
          <p:cNvPr id="2" name="Isosceles Triangle 1"/>
          <p:cNvSpPr/>
          <p:nvPr/>
        </p:nvSpPr>
        <p:spPr>
          <a:xfrm>
            <a:off x="1283854" y="1634836"/>
            <a:ext cx="6576291" cy="4128655"/>
          </a:xfrm>
          <a:prstGeom prst="triangle">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22939545"/>
      </p:ext>
    </p:extLst>
  </p:cSld>
  <p:clrMapOvr>
    <a:masterClrMapping/>
  </p:clrMapOvr>
  <p:transition spd="med">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C3446018-7F5E-4DCF-99F4-866AF07A4417}"/>
              </a:ext>
            </a:extLst>
          </p:cNvPr>
          <p:cNvSpPr txBox="1"/>
          <p:nvPr/>
        </p:nvSpPr>
        <p:spPr>
          <a:xfrm>
            <a:off x="6329105" y="2932144"/>
            <a:ext cx="2450009" cy="507831"/>
          </a:xfrm>
          <a:prstGeom prst="rect">
            <a:avLst/>
          </a:prstGeom>
          <a:noFill/>
        </p:spPr>
        <p:txBody>
          <a:bodyPr vert="horz" wrap="square" rtlCol="0">
            <a:spAutoFit/>
          </a:bodyPr>
          <a:lstStyle/>
          <a:p>
            <a:r>
              <a:rPr lang="en-US" sz="2700" spc="225" dirty="0">
                <a:solidFill>
                  <a:srgbClr val="00B050"/>
                </a:solidFill>
                <a:latin typeface="Arial Black" panose="020B0A04020102020204" pitchFamily="34" charset="0"/>
              </a:rPr>
              <a:t>NIBD +8%</a:t>
            </a:r>
          </a:p>
        </p:txBody>
      </p:sp>
      <p:sp>
        <p:nvSpPr>
          <p:cNvPr id="14" name="TextBox 13">
            <a:extLst>
              <a:ext uri="{FF2B5EF4-FFF2-40B4-BE49-F238E27FC236}">
                <a16:creationId xmlns:a16="http://schemas.microsoft.com/office/drawing/2014/main" xmlns="" id="{3E08277A-790C-4A4D-9DF2-FE88566B24B6}"/>
              </a:ext>
            </a:extLst>
          </p:cNvPr>
          <p:cNvSpPr txBox="1"/>
          <p:nvPr/>
        </p:nvSpPr>
        <p:spPr>
          <a:xfrm rot="12812944">
            <a:off x="2725156" y="3582425"/>
            <a:ext cx="738664" cy="1723440"/>
          </a:xfrm>
          <a:prstGeom prst="rect">
            <a:avLst/>
          </a:prstGeom>
          <a:noFill/>
        </p:spPr>
        <p:txBody>
          <a:bodyPr vert="vert" wrap="square" rtlCol="0">
            <a:spAutoFit/>
          </a:bodyPr>
          <a:lstStyle/>
          <a:p>
            <a:pPr algn="ctr"/>
            <a:r>
              <a:rPr lang="en-US" dirty="0">
                <a:solidFill>
                  <a:srgbClr val="FF0000"/>
                </a:solidFill>
                <a:latin typeface="Arial Black" panose="020B0A04020102020204" pitchFamily="34" charset="0"/>
              </a:rPr>
              <a:t>REQUIREMENTS</a:t>
            </a:r>
          </a:p>
        </p:txBody>
      </p:sp>
      <p:sp>
        <p:nvSpPr>
          <p:cNvPr id="21" name="TextBox 20">
            <a:extLst>
              <a:ext uri="{FF2B5EF4-FFF2-40B4-BE49-F238E27FC236}">
                <a16:creationId xmlns:a16="http://schemas.microsoft.com/office/drawing/2014/main" xmlns="" id="{27DFAD3F-EE05-4D73-974F-F31A7F3060E8}"/>
              </a:ext>
            </a:extLst>
          </p:cNvPr>
          <p:cNvSpPr txBox="1"/>
          <p:nvPr/>
        </p:nvSpPr>
        <p:spPr>
          <a:xfrm>
            <a:off x="6298868" y="1635935"/>
            <a:ext cx="2290449" cy="1477328"/>
          </a:xfrm>
          <a:prstGeom prst="rect">
            <a:avLst/>
          </a:prstGeom>
          <a:noFill/>
        </p:spPr>
        <p:txBody>
          <a:bodyPr wrap="square" rtlCol="0">
            <a:spAutoFit/>
          </a:bodyPr>
          <a:lstStyle/>
          <a:p>
            <a:pPr algn="ctr">
              <a:lnSpc>
                <a:spcPct val="150000"/>
              </a:lnSpc>
            </a:pPr>
            <a:r>
              <a:rPr lang="en-US" sz="1200" b="1" dirty="0">
                <a:latin typeface="Arial Black" panose="020B0A04020102020204" pitchFamily="34" charset="0"/>
              </a:rPr>
              <a:t>Examples:</a:t>
            </a:r>
          </a:p>
          <a:p>
            <a:pPr algn="ctr">
              <a:lnSpc>
                <a:spcPct val="150000"/>
              </a:lnSpc>
            </a:pPr>
            <a:r>
              <a:rPr lang="en-US" sz="1200" b="1" dirty="0">
                <a:latin typeface="Arial Black" panose="020B0A04020102020204" pitchFamily="34" charset="0"/>
              </a:rPr>
              <a:t>NEW EQUIPMENT</a:t>
            </a:r>
            <a:br>
              <a:rPr lang="en-US" sz="1200" b="1" dirty="0">
                <a:latin typeface="Arial Black" panose="020B0A04020102020204" pitchFamily="34" charset="0"/>
              </a:rPr>
            </a:br>
            <a:r>
              <a:rPr lang="en-US" sz="1200" b="1" dirty="0">
                <a:latin typeface="Arial Black" panose="020B0A04020102020204" pitchFamily="34" charset="0"/>
              </a:rPr>
              <a:t>MINOR CONSTRUCTION</a:t>
            </a:r>
          </a:p>
          <a:p>
            <a:pPr algn="ctr">
              <a:lnSpc>
                <a:spcPct val="150000"/>
              </a:lnSpc>
            </a:pPr>
            <a:r>
              <a:rPr lang="en-US" sz="1200" b="1" dirty="0">
                <a:latin typeface="Arial Black" panose="020B0A04020102020204" pitchFamily="34" charset="0"/>
              </a:rPr>
              <a:t>What else?</a:t>
            </a:r>
            <a:br>
              <a:rPr lang="en-US" sz="1200" b="1" dirty="0">
                <a:latin typeface="Arial Black" panose="020B0A04020102020204" pitchFamily="34" charset="0"/>
              </a:rPr>
            </a:br>
            <a:endParaRPr lang="en-US" sz="1200" b="1" dirty="0">
              <a:latin typeface="Arial Black" panose="020B0A04020102020204" pitchFamily="34" charset="0"/>
            </a:endParaRPr>
          </a:p>
        </p:txBody>
      </p:sp>
      <p:sp>
        <p:nvSpPr>
          <p:cNvPr id="24" name="TextBox 23">
            <a:extLst>
              <a:ext uri="{FF2B5EF4-FFF2-40B4-BE49-F238E27FC236}">
                <a16:creationId xmlns:a16="http://schemas.microsoft.com/office/drawing/2014/main" xmlns="" id="{E9F44115-1DFA-4249-9F61-7D06E8AD9893}"/>
              </a:ext>
            </a:extLst>
          </p:cNvPr>
          <p:cNvSpPr txBox="1"/>
          <p:nvPr/>
        </p:nvSpPr>
        <p:spPr>
          <a:xfrm>
            <a:off x="3334590" y="4832441"/>
            <a:ext cx="1814158" cy="830997"/>
          </a:xfrm>
          <a:prstGeom prst="rect">
            <a:avLst/>
          </a:prstGeom>
          <a:noFill/>
        </p:spPr>
        <p:txBody>
          <a:bodyPr wrap="square" rtlCol="0">
            <a:spAutoFit/>
          </a:bodyPr>
          <a:lstStyle/>
          <a:p>
            <a:pPr algn="ctr"/>
            <a:r>
              <a:rPr lang="en-US" sz="1200" dirty="0">
                <a:latin typeface="Arial Black" panose="020B0A04020102020204" pitchFamily="34" charset="0"/>
              </a:rPr>
              <a:t>SUPPLIES</a:t>
            </a:r>
            <a:br>
              <a:rPr lang="en-US" sz="1200" dirty="0">
                <a:latin typeface="Arial Black" panose="020B0A04020102020204" pitchFamily="34" charset="0"/>
              </a:rPr>
            </a:br>
            <a:r>
              <a:rPr lang="en-US" sz="1200" dirty="0">
                <a:latin typeface="Arial Black" panose="020B0A04020102020204" pitchFamily="34" charset="0"/>
              </a:rPr>
              <a:t>LABOR</a:t>
            </a:r>
            <a:br>
              <a:rPr lang="en-US" sz="1200" dirty="0">
                <a:latin typeface="Arial Black" panose="020B0A04020102020204" pitchFamily="34" charset="0"/>
              </a:rPr>
            </a:br>
            <a:r>
              <a:rPr lang="en-US" sz="1200" dirty="0">
                <a:latin typeface="Arial Black" panose="020B0A04020102020204" pitchFamily="34" charset="0"/>
              </a:rPr>
              <a:t>PROGRAMMING</a:t>
            </a:r>
          </a:p>
          <a:p>
            <a:pPr algn="ctr"/>
            <a:endParaRPr lang="en-US" sz="1200" dirty="0">
              <a:latin typeface="Arial Black" panose="020B0A04020102020204" pitchFamily="34" charset="0"/>
            </a:endParaRPr>
          </a:p>
        </p:txBody>
      </p:sp>
      <p:sp>
        <p:nvSpPr>
          <p:cNvPr id="10" name="TextBox 9">
            <a:extLst>
              <a:ext uri="{FF2B5EF4-FFF2-40B4-BE49-F238E27FC236}">
                <a16:creationId xmlns:a16="http://schemas.microsoft.com/office/drawing/2014/main" xmlns="" id="{F47281F9-62C8-4AD2-A905-5AC1C2220594}"/>
              </a:ext>
            </a:extLst>
          </p:cNvPr>
          <p:cNvSpPr txBox="1"/>
          <p:nvPr/>
        </p:nvSpPr>
        <p:spPr>
          <a:xfrm>
            <a:off x="497513" y="999606"/>
            <a:ext cx="8148975" cy="507831"/>
          </a:xfrm>
          <a:prstGeom prst="rect">
            <a:avLst/>
          </a:prstGeom>
          <a:solidFill>
            <a:schemeClr val="bg1"/>
          </a:solidFill>
          <a:effectLst>
            <a:softEdge rad="101600"/>
          </a:effectLst>
        </p:spPr>
        <p:txBody>
          <a:bodyPr wrap="square" rtlCol="0">
            <a:spAutoFit/>
          </a:bodyPr>
          <a:lstStyle/>
          <a:p>
            <a:pPr algn="ctr"/>
            <a:r>
              <a:rPr lang="en-US" sz="2700" dirty="0">
                <a:solidFill>
                  <a:srgbClr val="00B050"/>
                </a:solidFill>
                <a:latin typeface="Arial Black" panose="020B0A04020102020204" pitchFamily="34" charset="0"/>
              </a:rPr>
              <a:t>C</a:t>
            </a:r>
            <a:r>
              <a:rPr lang="en-US" sz="2700" dirty="0">
                <a:latin typeface="Arial Black" panose="020B0A04020102020204" pitchFamily="34" charset="0"/>
              </a:rPr>
              <a:t>apital </a:t>
            </a:r>
            <a:r>
              <a:rPr lang="en-US" sz="2700" dirty="0" smtClean="0">
                <a:solidFill>
                  <a:srgbClr val="00B050"/>
                </a:solidFill>
                <a:latin typeface="Arial Black" panose="020B0A04020102020204" pitchFamily="34" charset="0"/>
              </a:rPr>
              <a:t>P</a:t>
            </a:r>
            <a:r>
              <a:rPr lang="en-US" sz="2700" dirty="0" smtClean="0">
                <a:latin typeface="Arial Black" panose="020B0A04020102020204" pitchFamily="34" charset="0"/>
              </a:rPr>
              <a:t>urchase </a:t>
            </a:r>
            <a:r>
              <a:rPr lang="en-US" sz="2700" dirty="0">
                <a:latin typeface="Arial Black" panose="020B0A04020102020204" pitchFamily="34" charset="0"/>
              </a:rPr>
              <a:t>and </a:t>
            </a:r>
            <a:r>
              <a:rPr lang="en-US" sz="2700" dirty="0">
                <a:solidFill>
                  <a:srgbClr val="00B050"/>
                </a:solidFill>
                <a:latin typeface="Arial Black" panose="020B0A04020102020204" pitchFamily="34" charset="0"/>
              </a:rPr>
              <a:t>M</a:t>
            </a:r>
            <a:r>
              <a:rPr lang="en-US" sz="2700" dirty="0">
                <a:latin typeface="Arial Black" panose="020B0A04020102020204" pitchFamily="34" charset="0"/>
              </a:rPr>
              <a:t>inor </a:t>
            </a:r>
            <a:r>
              <a:rPr lang="en-US" sz="2700" dirty="0">
                <a:solidFill>
                  <a:srgbClr val="00B050"/>
                </a:solidFill>
                <a:latin typeface="Arial Black" panose="020B0A04020102020204" pitchFamily="34" charset="0"/>
              </a:rPr>
              <a:t>C</a:t>
            </a:r>
            <a:r>
              <a:rPr lang="en-US" sz="2700" dirty="0">
                <a:latin typeface="Arial Black" panose="020B0A04020102020204" pitchFamily="34" charset="0"/>
              </a:rPr>
              <a:t>onstruction</a:t>
            </a:r>
          </a:p>
        </p:txBody>
      </p:sp>
      <p:sp>
        <p:nvSpPr>
          <p:cNvPr id="27" name="TextBox 26">
            <a:extLst>
              <a:ext uri="{FF2B5EF4-FFF2-40B4-BE49-F238E27FC236}">
                <a16:creationId xmlns:a16="http://schemas.microsoft.com/office/drawing/2014/main" xmlns="" id="{531D0203-8C1B-4A91-AE46-FD8D757751DA}"/>
              </a:ext>
            </a:extLst>
          </p:cNvPr>
          <p:cNvSpPr txBox="1"/>
          <p:nvPr/>
        </p:nvSpPr>
        <p:spPr>
          <a:xfrm rot="1865340">
            <a:off x="4026855" y="1802471"/>
            <a:ext cx="461665" cy="1723440"/>
          </a:xfrm>
          <a:prstGeom prst="rect">
            <a:avLst/>
          </a:prstGeom>
          <a:noFill/>
          <a:ln>
            <a:noFill/>
          </a:ln>
        </p:spPr>
        <p:txBody>
          <a:bodyPr vert="vert270" wrap="square" rtlCol="0">
            <a:spAutoFit/>
          </a:bodyPr>
          <a:lstStyle/>
          <a:p>
            <a:pPr algn="ctr"/>
            <a:r>
              <a:rPr lang="en-US" dirty="0" smtClean="0">
                <a:solidFill>
                  <a:srgbClr val="00B050"/>
                </a:solidFill>
                <a:latin typeface="Arial Black" panose="020B0A04020102020204" pitchFamily="34" charset="0"/>
              </a:rPr>
              <a:t>PROFIT</a:t>
            </a:r>
            <a:endParaRPr lang="en-US" dirty="0">
              <a:solidFill>
                <a:srgbClr val="00B050"/>
              </a:solidFill>
              <a:latin typeface="Arial Black" panose="020B0A04020102020204" pitchFamily="34" charset="0"/>
            </a:endParaRPr>
          </a:p>
        </p:txBody>
      </p:sp>
      <p:sp>
        <p:nvSpPr>
          <p:cNvPr id="3" name="Curved Right Arrow 2"/>
          <p:cNvSpPr/>
          <p:nvPr/>
        </p:nvSpPr>
        <p:spPr>
          <a:xfrm rot="21411893">
            <a:off x="3765116" y="3157262"/>
            <a:ext cx="548640" cy="912114"/>
          </a:xfrm>
          <a:prstGeom prst="curv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xmlns="" id="{C3446018-7F5E-4DCF-99F4-866AF07A4417}"/>
              </a:ext>
            </a:extLst>
          </p:cNvPr>
          <p:cNvSpPr txBox="1"/>
          <p:nvPr/>
        </p:nvSpPr>
        <p:spPr>
          <a:xfrm>
            <a:off x="674403" y="2930138"/>
            <a:ext cx="2450009" cy="507831"/>
          </a:xfrm>
          <a:prstGeom prst="rect">
            <a:avLst/>
          </a:prstGeom>
          <a:noFill/>
        </p:spPr>
        <p:txBody>
          <a:bodyPr vert="horz" wrap="square" rtlCol="0">
            <a:spAutoFit/>
          </a:bodyPr>
          <a:lstStyle/>
          <a:p>
            <a:r>
              <a:rPr lang="en-US" sz="2700" spc="225" dirty="0">
                <a:solidFill>
                  <a:srgbClr val="00B050"/>
                </a:solidFill>
                <a:latin typeface="Arial Black" panose="020B0A04020102020204" pitchFamily="34" charset="0"/>
              </a:rPr>
              <a:t>NIBD +8%</a:t>
            </a:r>
          </a:p>
        </p:txBody>
      </p:sp>
      <p:grpSp>
        <p:nvGrpSpPr>
          <p:cNvPr id="9" name="Group 8"/>
          <p:cNvGrpSpPr/>
          <p:nvPr/>
        </p:nvGrpSpPr>
        <p:grpSpPr>
          <a:xfrm>
            <a:off x="1667253" y="1757330"/>
            <a:ext cx="5822950" cy="4160870"/>
            <a:chOff x="1871132" y="1183173"/>
            <a:chExt cx="7763933" cy="5547827"/>
          </a:xfrm>
        </p:grpSpPr>
        <p:sp>
          <p:nvSpPr>
            <p:cNvPr id="42" name="Isosceles Triangle 41">
              <a:extLst>
                <a:ext uri="{FF2B5EF4-FFF2-40B4-BE49-F238E27FC236}">
                  <a16:creationId xmlns:a16="http://schemas.microsoft.com/office/drawing/2014/main" xmlns="" id="{2B5BBFB5-FB75-44A6-B5D2-BC95DC6DD9B6}"/>
                </a:ext>
              </a:extLst>
            </p:cNvPr>
            <p:cNvSpPr/>
            <p:nvPr/>
          </p:nvSpPr>
          <p:spPr>
            <a:xfrm>
              <a:off x="1871132" y="1360416"/>
              <a:ext cx="7763933" cy="5370584"/>
            </a:xfrm>
            <a:prstGeom prst="triangle">
              <a:avLst/>
            </a:prstGeom>
            <a:solidFill>
              <a:schemeClr val="bg1">
                <a:lumMod val="75000"/>
              </a:schemeClr>
            </a:solidFill>
            <a:ln w="762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43" name="Isosceles Triangle 42">
              <a:extLst>
                <a:ext uri="{FF2B5EF4-FFF2-40B4-BE49-F238E27FC236}">
                  <a16:creationId xmlns:a16="http://schemas.microsoft.com/office/drawing/2014/main" xmlns="" id="{A625BEFC-B6EE-4191-B75A-86FE7E3415AB}"/>
                </a:ext>
              </a:extLst>
            </p:cNvPr>
            <p:cNvSpPr/>
            <p:nvPr/>
          </p:nvSpPr>
          <p:spPr>
            <a:xfrm>
              <a:off x="4179273" y="1331529"/>
              <a:ext cx="3135925" cy="2159867"/>
            </a:xfrm>
            <a:prstGeom prst="triangle">
              <a:avLst/>
            </a:prstGeom>
            <a:solidFill>
              <a:srgbClr val="92D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accent2"/>
                </a:solidFill>
                <a:latin typeface="Impact" panose="020B0806030902050204" pitchFamily="34" charset="0"/>
              </a:endParaRPr>
            </a:p>
          </p:txBody>
        </p:sp>
        <p:sp>
          <p:nvSpPr>
            <p:cNvPr id="44" name="TextBox 43">
              <a:extLst>
                <a:ext uri="{FF2B5EF4-FFF2-40B4-BE49-F238E27FC236}">
                  <a16:creationId xmlns:a16="http://schemas.microsoft.com/office/drawing/2014/main" xmlns="" id="{3E08277A-790C-4A4D-9DF2-FE88566B24B6}"/>
                </a:ext>
              </a:extLst>
            </p:cNvPr>
            <p:cNvSpPr txBox="1"/>
            <p:nvPr/>
          </p:nvSpPr>
          <p:spPr>
            <a:xfrm rot="12945416">
              <a:off x="2430572" y="3601902"/>
              <a:ext cx="615553" cy="2903378"/>
            </a:xfrm>
            <a:prstGeom prst="rect">
              <a:avLst/>
            </a:prstGeom>
            <a:noFill/>
          </p:spPr>
          <p:txBody>
            <a:bodyPr vert="vert" wrap="square" rtlCol="0">
              <a:spAutoFit/>
            </a:bodyPr>
            <a:lstStyle/>
            <a:p>
              <a:pPr algn="ctr"/>
              <a:r>
                <a:rPr lang="en-US" dirty="0">
                  <a:solidFill>
                    <a:srgbClr val="FF0000"/>
                  </a:solidFill>
                  <a:latin typeface="Arial Black" panose="020B0A04020102020204" pitchFamily="34" charset="0"/>
                </a:rPr>
                <a:t>REQUIREMENTS</a:t>
              </a:r>
            </a:p>
          </p:txBody>
        </p:sp>
        <p:sp>
          <p:nvSpPr>
            <p:cNvPr id="45" name="TextBox 44">
              <a:extLst>
                <a:ext uri="{FF2B5EF4-FFF2-40B4-BE49-F238E27FC236}">
                  <a16:creationId xmlns:a16="http://schemas.microsoft.com/office/drawing/2014/main" xmlns="" id="{00F36765-66C0-49A3-BF17-21B6D069F14B}"/>
                </a:ext>
              </a:extLst>
            </p:cNvPr>
            <p:cNvSpPr txBox="1"/>
            <p:nvPr/>
          </p:nvSpPr>
          <p:spPr>
            <a:xfrm>
              <a:off x="4798348" y="2668186"/>
              <a:ext cx="1889060" cy="492443"/>
            </a:xfrm>
            <a:prstGeom prst="rect">
              <a:avLst/>
            </a:prstGeom>
            <a:noFill/>
          </p:spPr>
          <p:txBody>
            <a:bodyPr wrap="square" rtlCol="0">
              <a:spAutoFit/>
            </a:bodyPr>
            <a:lstStyle/>
            <a:p>
              <a:pPr algn="ctr"/>
              <a:r>
                <a:rPr lang="en-US" sz="900" dirty="0">
                  <a:latin typeface="Arial Black" panose="020B0A04020102020204" pitchFamily="34" charset="0"/>
                </a:rPr>
                <a:t>REINVESTMENT ZONE</a:t>
              </a:r>
            </a:p>
          </p:txBody>
        </p:sp>
        <p:sp>
          <p:nvSpPr>
            <p:cNvPr id="46" name="TextBox 45">
              <a:extLst>
                <a:ext uri="{FF2B5EF4-FFF2-40B4-BE49-F238E27FC236}">
                  <a16:creationId xmlns:a16="http://schemas.microsoft.com/office/drawing/2014/main" xmlns="" id="{E9F44115-1DFA-4249-9F61-7D06E8AD9893}"/>
                </a:ext>
              </a:extLst>
            </p:cNvPr>
            <p:cNvSpPr txBox="1"/>
            <p:nvPr/>
          </p:nvSpPr>
          <p:spPr>
            <a:xfrm>
              <a:off x="3235384" y="5325655"/>
              <a:ext cx="2418877" cy="1107996"/>
            </a:xfrm>
            <a:prstGeom prst="rect">
              <a:avLst/>
            </a:prstGeom>
            <a:noFill/>
          </p:spPr>
          <p:txBody>
            <a:bodyPr wrap="square" rtlCol="0">
              <a:spAutoFit/>
            </a:bodyPr>
            <a:lstStyle/>
            <a:p>
              <a:pPr algn="ctr"/>
              <a:r>
                <a:rPr lang="en-US" sz="1200" dirty="0">
                  <a:latin typeface="Arial Black" panose="020B0A04020102020204" pitchFamily="34" charset="0"/>
                </a:rPr>
                <a:t>SUPPLIES</a:t>
              </a:r>
              <a:br>
                <a:rPr lang="en-US" sz="1200" dirty="0">
                  <a:latin typeface="Arial Black" panose="020B0A04020102020204" pitchFamily="34" charset="0"/>
                </a:rPr>
              </a:br>
              <a:r>
                <a:rPr lang="en-US" sz="1200" dirty="0">
                  <a:latin typeface="Arial Black" panose="020B0A04020102020204" pitchFamily="34" charset="0"/>
                </a:rPr>
                <a:t>LABOR</a:t>
              </a:r>
              <a:br>
                <a:rPr lang="en-US" sz="1200" dirty="0">
                  <a:latin typeface="Arial Black" panose="020B0A04020102020204" pitchFamily="34" charset="0"/>
                </a:rPr>
              </a:br>
              <a:r>
                <a:rPr lang="en-US" sz="1200" dirty="0">
                  <a:latin typeface="Arial Black" panose="020B0A04020102020204" pitchFamily="34" charset="0"/>
                </a:rPr>
                <a:t>PROGRAMMING</a:t>
              </a:r>
            </a:p>
            <a:p>
              <a:pPr algn="ctr"/>
              <a:endParaRPr lang="en-US" sz="1200" dirty="0">
                <a:latin typeface="Arial Black" panose="020B0A04020102020204" pitchFamily="34" charset="0"/>
              </a:endParaRPr>
            </a:p>
          </p:txBody>
        </p:sp>
        <p:sp>
          <p:nvSpPr>
            <p:cNvPr id="47" name="TextBox 46">
              <a:extLst>
                <a:ext uri="{FF2B5EF4-FFF2-40B4-BE49-F238E27FC236}">
                  <a16:creationId xmlns:a16="http://schemas.microsoft.com/office/drawing/2014/main" xmlns="" id="{38CBD7C5-D216-41AC-8CB1-897344BBEAD3}"/>
                </a:ext>
              </a:extLst>
            </p:cNvPr>
            <p:cNvSpPr txBox="1"/>
            <p:nvPr/>
          </p:nvSpPr>
          <p:spPr>
            <a:xfrm>
              <a:off x="4118211" y="3741546"/>
              <a:ext cx="3109827" cy="1415772"/>
            </a:xfrm>
            <a:prstGeom prst="rect">
              <a:avLst/>
            </a:prstGeom>
            <a:noFill/>
          </p:spPr>
          <p:txBody>
            <a:bodyPr wrap="none" rtlCol="0">
              <a:spAutoFit/>
            </a:bodyPr>
            <a:lstStyle/>
            <a:p>
              <a:pPr algn="ctr"/>
              <a:r>
                <a:rPr lang="en-US" sz="2100" dirty="0">
                  <a:effectLst>
                    <a:outerShdw blurRad="38100" dist="38100" dir="2700000" algn="tl">
                      <a:srgbClr val="000000">
                        <a:alpha val="43137"/>
                      </a:srgbClr>
                    </a:outerShdw>
                  </a:effectLst>
                  <a:latin typeface="Arial Black" panose="020B0A04020102020204" pitchFamily="34" charset="0"/>
                </a:rPr>
                <a:t>FMWR</a:t>
              </a:r>
            </a:p>
            <a:p>
              <a:pPr algn="ctr"/>
              <a:r>
                <a:rPr lang="en-US" sz="2100" dirty="0">
                  <a:effectLst>
                    <a:outerShdw blurRad="38100" dist="38100" dir="2700000" algn="tl">
                      <a:srgbClr val="000000">
                        <a:alpha val="43137"/>
                      </a:srgbClr>
                    </a:outerShdw>
                  </a:effectLst>
                  <a:latin typeface="Arial Black" panose="020B0A04020102020204" pitchFamily="34" charset="0"/>
                </a:rPr>
                <a:t>OPERATIONAL</a:t>
              </a:r>
              <a:br>
                <a:rPr lang="en-US" sz="2100" dirty="0">
                  <a:effectLst>
                    <a:outerShdw blurRad="38100" dist="38100" dir="2700000" algn="tl">
                      <a:srgbClr val="000000">
                        <a:alpha val="43137"/>
                      </a:srgbClr>
                    </a:outerShdw>
                  </a:effectLst>
                  <a:latin typeface="Arial Black" panose="020B0A04020102020204" pitchFamily="34" charset="0"/>
                </a:rPr>
              </a:br>
              <a:r>
                <a:rPr lang="en-US" sz="2100" dirty="0">
                  <a:effectLst>
                    <a:outerShdw blurRad="38100" dist="38100" dir="2700000" algn="tl">
                      <a:srgbClr val="000000">
                        <a:alpha val="43137"/>
                      </a:srgbClr>
                    </a:outerShdw>
                  </a:effectLst>
                  <a:latin typeface="Arial Black" panose="020B0A04020102020204" pitchFamily="34" charset="0"/>
                </a:rPr>
                <a:t>EXPENSES</a:t>
              </a:r>
            </a:p>
          </p:txBody>
        </p:sp>
        <p:sp>
          <p:nvSpPr>
            <p:cNvPr id="48" name="TextBox 47">
              <a:extLst>
                <a:ext uri="{FF2B5EF4-FFF2-40B4-BE49-F238E27FC236}">
                  <a16:creationId xmlns:a16="http://schemas.microsoft.com/office/drawing/2014/main" xmlns="" id="{FF64881D-3EAB-4418-9107-759724003610}"/>
                </a:ext>
              </a:extLst>
            </p:cNvPr>
            <p:cNvSpPr txBox="1"/>
            <p:nvPr/>
          </p:nvSpPr>
          <p:spPr>
            <a:xfrm>
              <a:off x="5137920" y="2122612"/>
              <a:ext cx="1237945" cy="492443"/>
            </a:xfrm>
            <a:prstGeom prst="rect">
              <a:avLst/>
            </a:prstGeom>
            <a:noFill/>
          </p:spPr>
          <p:txBody>
            <a:bodyPr wrap="none" rtlCol="0">
              <a:spAutoFit/>
            </a:bodyPr>
            <a:lstStyle/>
            <a:p>
              <a:pPr algn="ctr"/>
              <a:r>
                <a:rPr lang="en-US" dirty="0">
                  <a:latin typeface="Arial Black" panose="020B0A04020102020204" pitchFamily="34" charset="0"/>
                </a:rPr>
                <a:t>CPMC</a:t>
              </a:r>
            </a:p>
          </p:txBody>
        </p:sp>
        <p:sp>
          <p:nvSpPr>
            <p:cNvPr id="49" name="TextBox 48">
              <a:extLst>
                <a:ext uri="{FF2B5EF4-FFF2-40B4-BE49-F238E27FC236}">
                  <a16:creationId xmlns:a16="http://schemas.microsoft.com/office/drawing/2014/main" xmlns="" id="{531D0203-8C1B-4A91-AE46-FD8D757751DA}"/>
                </a:ext>
              </a:extLst>
            </p:cNvPr>
            <p:cNvSpPr txBox="1"/>
            <p:nvPr/>
          </p:nvSpPr>
          <p:spPr>
            <a:xfrm rot="2168870">
              <a:off x="4369359" y="1183173"/>
              <a:ext cx="615553" cy="2297920"/>
            </a:xfrm>
            <a:prstGeom prst="rect">
              <a:avLst/>
            </a:prstGeom>
            <a:noFill/>
            <a:ln>
              <a:noFill/>
            </a:ln>
          </p:spPr>
          <p:txBody>
            <a:bodyPr vert="vert270" wrap="square" rtlCol="0">
              <a:spAutoFit/>
            </a:bodyPr>
            <a:lstStyle/>
            <a:p>
              <a:pPr algn="ctr"/>
              <a:r>
                <a:rPr lang="en-US" dirty="0" smtClean="0">
                  <a:solidFill>
                    <a:srgbClr val="00B050"/>
                  </a:solidFill>
                  <a:latin typeface="Arial Black" panose="020B0A04020102020204" pitchFamily="34" charset="0"/>
                </a:rPr>
                <a:t>PROFIT</a:t>
              </a:r>
              <a:endParaRPr lang="en-US" dirty="0">
                <a:solidFill>
                  <a:srgbClr val="00B050"/>
                </a:solidFill>
                <a:latin typeface="Arial Black" panose="020B0A04020102020204" pitchFamily="34" charset="0"/>
              </a:endParaRPr>
            </a:p>
          </p:txBody>
        </p:sp>
        <p:sp>
          <p:nvSpPr>
            <p:cNvPr id="52" name="TextBox 51">
              <a:extLst>
                <a:ext uri="{FF2B5EF4-FFF2-40B4-BE49-F238E27FC236}">
                  <a16:creationId xmlns:a16="http://schemas.microsoft.com/office/drawing/2014/main" xmlns="" id="{E9F44115-1DFA-4249-9F61-7D06E8AD9893}"/>
                </a:ext>
              </a:extLst>
            </p:cNvPr>
            <p:cNvSpPr txBox="1"/>
            <p:nvPr/>
          </p:nvSpPr>
          <p:spPr>
            <a:xfrm>
              <a:off x="5761397" y="5328649"/>
              <a:ext cx="2418877" cy="1107996"/>
            </a:xfrm>
            <a:prstGeom prst="rect">
              <a:avLst/>
            </a:prstGeom>
            <a:noFill/>
          </p:spPr>
          <p:txBody>
            <a:bodyPr wrap="square" rtlCol="0">
              <a:spAutoFit/>
            </a:bodyPr>
            <a:lstStyle/>
            <a:p>
              <a:pPr algn="ctr"/>
              <a:r>
                <a:rPr lang="en-US" sz="1200" dirty="0">
                  <a:latin typeface="Arial Black" panose="020B0A04020102020204" pitchFamily="34" charset="0"/>
                </a:rPr>
                <a:t>INCOME</a:t>
              </a:r>
              <a:br>
                <a:rPr lang="en-US" sz="1200" dirty="0">
                  <a:latin typeface="Arial Black" panose="020B0A04020102020204" pitchFamily="34" charset="0"/>
                </a:rPr>
              </a:br>
              <a:r>
                <a:rPr lang="en-US" sz="1200" dirty="0">
                  <a:latin typeface="Arial Black" panose="020B0A04020102020204" pitchFamily="34" charset="0"/>
                </a:rPr>
                <a:t>UFM</a:t>
              </a:r>
              <a:br>
                <a:rPr lang="en-US" sz="1200" dirty="0">
                  <a:latin typeface="Arial Black" panose="020B0A04020102020204" pitchFamily="34" charset="0"/>
                </a:rPr>
              </a:br>
              <a:r>
                <a:rPr lang="en-US" sz="1200" dirty="0">
                  <a:latin typeface="Arial Black" panose="020B0A04020102020204" pitchFamily="34" charset="0"/>
                </a:rPr>
                <a:t>SPECIAL FUNDING</a:t>
              </a:r>
            </a:p>
            <a:p>
              <a:pPr algn="ctr"/>
              <a:endParaRPr lang="en-US" sz="1200" dirty="0">
                <a:latin typeface="Arial Black" panose="020B0A04020102020204" pitchFamily="34" charset="0"/>
              </a:endParaRPr>
            </a:p>
          </p:txBody>
        </p:sp>
        <p:sp>
          <p:nvSpPr>
            <p:cNvPr id="50" name="Curved Right Arrow 49"/>
            <p:cNvSpPr/>
            <p:nvPr/>
          </p:nvSpPr>
          <p:spPr>
            <a:xfrm rot="21411893">
              <a:off x="3918111" y="2961711"/>
              <a:ext cx="731520" cy="1216152"/>
            </a:xfrm>
            <a:prstGeom prst="curv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51" name="Curved Right Arrow 50"/>
            <p:cNvSpPr/>
            <p:nvPr/>
          </p:nvSpPr>
          <p:spPr>
            <a:xfrm rot="9920674">
              <a:off x="7026862" y="2835308"/>
              <a:ext cx="731520" cy="1216152"/>
            </a:xfrm>
            <a:prstGeom prst="curv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grpSp>
      <p:sp>
        <p:nvSpPr>
          <p:cNvPr id="5" name="Rectangle 4">
            <a:extLst>
              <a:ext uri="{FF2B5EF4-FFF2-40B4-BE49-F238E27FC236}">
                <a16:creationId xmlns:a16="http://schemas.microsoft.com/office/drawing/2014/main" xmlns="" id="{9FA33C29-F404-4630-A563-9F8BF3CC016C}"/>
              </a:ext>
            </a:extLst>
          </p:cNvPr>
          <p:cNvSpPr/>
          <p:nvPr/>
        </p:nvSpPr>
        <p:spPr>
          <a:xfrm>
            <a:off x="13458" y="3406054"/>
            <a:ext cx="9130543"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10072A2D-7E86-49C3-A603-93A6B2BBDB40}"/>
              </a:ext>
            </a:extLst>
          </p:cNvPr>
          <p:cNvSpPr txBox="1"/>
          <p:nvPr/>
        </p:nvSpPr>
        <p:spPr>
          <a:xfrm>
            <a:off x="6457858" y="3359217"/>
            <a:ext cx="1972471" cy="253916"/>
          </a:xfrm>
          <a:prstGeom prst="rect">
            <a:avLst/>
          </a:prstGeom>
          <a:noFill/>
        </p:spPr>
        <p:txBody>
          <a:bodyPr wrap="square" rtlCol="0">
            <a:spAutoFit/>
          </a:bodyPr>
          <a:lstStyle/>
          <a:p>
            <a:pPr algn="ctr"/>
            <a:r>
              <a:rPr lang="en-US" sz="1050" spc="450" dirty="0">
                <a:solidFill>
                  <a:schemeClr val="bg1"/>
                </a:solidFill>
                <a:latin typeface="Arial Black" panose="020B0A04020102020204" pitchFamily="34" charset="0"/>
              </a:rPr>
              <a:t>BREAK EVEN</a:t>
            </a:r>
          </a:p>
        </p:txBody>
      </p:sp>
      <p:sp>
        <p:nvSpPr>
          <p:cNvPr id="29" name="TextBox 28">
            <a:extLst>
              <a:ext uri="{FF2B5EF4-FFF2-40B4-BE49-F238E27FC236}">
                <a16:creationId xmlns:a16="http://schemas.microsoft.com/office/drawing/2014/main" xmlns="" id="{10072A2D-7E86-49C3-A603-93A6B2BBDB40}"/>
              </a:ext>
            </a:extLst>
          </p:cNvPr>
          <p:cNvSpPr txBox="1"/>
          <p:nvPr/>
        </p:nvSpPr>
        <p:spPr>
          <a:xfrm>
            <a:off x="786297" y="3362536"/>
            <a:ext cx="1972471" cy="253916"/>
          </a:xfrm>
          <a:prstGeom prst="rect">
            <a:avLst/>
          </a:prstGeom>
          <a:noFill/>
        </p:spPr>
        <p:txBody>
          <a:bodyPr wrap="square" rtlCol="0">
            <a:spAutoFit/>
          </a:bodyPr>
          <a:lstStyle/>
          <a:p>
            <a:pPr algn="ctr"/>
            <a:r>
              <a:rPr lang="en-US" sz="1050" spc="450" dirty="0">
                <a:solidFill>
                  <a:schemeClr val="bg1"/>
                </a:solidFill>
                <a:latin typeface="Arial Black" panose="020B0A04020102020204" pitchFamily="34" charset="0"/>
              </a:rPr>
              <a:t>BREAK EVEN</a:t>
            </a:r>
          </a:p>
        </p:txBody>
      </p:sp>
    </p:spTree>
    <p:extLst>
      <p:ext uri="{BB962C8B-B14F-4D97-AF65-F5344CB8AC3E}">
        <p14:creationId xmlns:p14="http://schemas.microsoft.com/office/powerpoint/2010/main" val="2686424385"/>
      </p:ext>
    </p:extLst>
  </p:cSld>
  <p:clrMapOvr>
    <a:masterClrMapping/>
  </p:clrMapOvr>
  <p:transition spd="med">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82015" y="458154"/>
            <a:ext cx="7513093" cy="857250"/>
          </a:xfrm>
        </p:spPr>
        <p:txBody>
          <a:bodyPr>
            <a:normAutofit/>
          </a:bodyPr>
          <a:lstStyle/>
          <a:p>
            <a:r>
              <a:rPr lang="en-US" dirty="0" smtClean="0"/>
              <a:t>Capitalization</a:t>
            </a:r>
            <a:endParaRPr lang="en-US" sz="2325" dirty="0"/>
          </a:p>
        </p:txBody>
      </p:sp>
      <p:pic>
        <p:nvPicPr>
          <p:cNvPr id="8" name="Content Placeholder 7" descr="MC900356911.jpg"/>
          <p:cNvPicPr>
            <a:picLocks noGrp="1" noChangeAspect="1"/>
          </p:cNvPicPr>
          <p:nvPr>
            <p:ph sz="half" idx="2"/>
          </p:nvPr>
        </p:nvPicPr>
        <p:blipFill>
          <a:blip r:embed="rId3" cstate="print"/>
          <a:stretch>
            <a:fillRect/>
          </a:stretch>
        </p:blipFill>
        <p:spPr>
          <a:xfrm>
            <a:off x="5575704" y="2067153"/>
            <a:ext cx="2239572" cy="26517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Content Placeholder 3"/>
          <p:cNvSpPr>
            <a:spLocks noGrp="1"/>
          </p:cNvSpPr>
          <p:nvPr>
            <p:ph sz="half" idx="1"/>
          </p:nvPr>
        </p:nvSpPr>
        <p:spPr>
          <a:xfrm>
            <a:off x="816212" y="2067154"/>
            <a:ext cx="5889388" cy="4059126"/>
          </a:xfrm>
        </p:spPr>
        <p:txBody>
          <a:bodyPr>
            <a:normAutofit/>
          </a:bodyPr>
          <a:lstStyle/>
          <a:p>
            <a:pPr>
              <a:lnSpc>
                <a:spcPct val="120000"/>
              </a:lnSpc>
              <a:spcBef>
                <a:spcPts val="0"/>
              </a:spcBef>
              <a:spcAft>
                <a:spcPts val="1050"/>
              </a:spcAft>
            </a:pPr>
            <a:r>
              <a:rPr lang="en-US" sz="3000" dirty="0" smtClean="0">
                <a:latin typeface="Arial" panose="020B0604020202020204" pitchFamily="34" charset="0"/>
                <a:cs typeface="Arial" panose="020B0604020202020204" pitchFamily="34" charset="0"/>
              </a:rPr>
              <a:t> Fixed </a:t>
            </a:r>
            <a:r>
              <a:rPr lang="en-US" sz="3000" dirty="0">
                <a:latin typeface="Arial" panose="020B0604020202020204" pitchFamily="34" charset="0"/>
                <a:cs typeface="Arial" panose="020B0604020202020204" pitchFamily="34" charset="0"/>
              </a:rPr>
              <a:t>asset</a:t>
            </a:r>
          </a:p>
          <a:p>
            <a:pPr>
              <a:lnSpc>
                <a:spcPct val="120000"/>
              </a:lnSpc>
              <a:spcBef>
                <a:spcPts val="0"/>
              </a:spcBef>
              <a:spcAft>
                <a:spcPts val="1050"/>
              </a:spcAft>
            </a:pPr>
            <a:r>
              <a:rPr lang="en-US" sz="3000" dirty="0" smtClean="0">
                <a:latin typeface="Arial" panose="020B0604020202020204" pitchFamily="34" charset="0"/>
                <a:cs typeface="Arial" panose="020B0604020202020204" pitchFamily="34" charset="0"/>
              </a:rPr>
              <a:t> Cash </a:t>
            </a:r>
            <a:r>
              <a:rPr lang="en-US" sz="3000" dirty="0">
                <a:latin typeface="Arial" panose="020B0604020202020204" pitchFamily="34" charset="0"/>
                <a:cs typeface="Arial" panose="020B0604020202020204" pitchFamily="34" charset="0"/>
              </a:rPr>
              <a:t>payment</a:t>
            </a:r>
          </a:p>
          <a:p>
            <a:pPr>
              <a:lnSpc>
                <a:spcPct val="120000"/>
              </a:lnSpc>
              <a:spcBef>
                <a:spcPts val="0"/>
              </a:spcBef>
              <a:spcAft>
                <a:spcPts val="1050"/>
              </a:spcAft>
            </a:pPr>
            <a:r>
              <a:rPr lang="en-US" sz="3000" dirty="0" smtClean="0">
                <a:latin typeface="Arial" panose="020B0604020202020204" pitchFamily="34" charset="0"/>
                <a:cs typeface="Arial" panose="020B0604020202020204" pitchFamily="34" charset="0"/>
              </a:rPr>
              <a:t> Balance </a:t>
            </a:r>
            <a:r>
              <a:rPr lang="en-US" sz="3000" dirty="0">
                <a:latin typeface="Arial" panose="020B0604020202020204" pitchFamily="34" charset="0"/>
                <a:cs typeface="Arial" panose="020B0604020202020204" pitchFamily="34" charset="0"/>
              </a:rPr>
              <a:t>Sheet</a:t>
            </a:r>
          </a:p>
          <a:p>
            <a:pPr>
              <a:lnSpc>
                <a:spcPct val="120000"/>
              </a:lnSpc>
              <a:spcBef>
                <a:spcPts val="0"/>
              </a:spcBef>
              <a:spcAft>
                <a:spcPts val="1050"/>
              </a:spcAft>
            </a:pPr>
            <a:r>
              <a:rPr lang="en-US" sz="3000" dirty="0" smtClean="0">
                <a:latin typeface="Arial" panose="020B0604020202020204" pitchFamily="34" charset="0"/>
                <a:cs typeface="Arial" panose="020B0604020202020204" pitchFamily="34" charset="0"/>
              </a:rPr>
              <a:t> Recorded </a:t>
            </a:r>
            <a:r>
              <a:rPr lang="en-US" sz="3000" dirty="0">
                <a:latin typeface="Arial" panose="020B0604020202020204" pitchFamily="34" charset="0"/>
                <a:cs typeface="Arial" panose="020B0604020202020204" pitchFamily="34" charset="0"/>
              </a:rPr>
              <a:t>fixed asset</a:t>
            </a:r>
          </a:p>
          <a:p>
            <a:pPr>
              <a:lnSpc>
                <a:spcPct val="120000"/>
              </a:lnSpc>
              <a:spcBef>
                <a:spcPts val="0"/>
              </a:spcBef>
              <a:spcAft>
                <a:spcPts val="1050"/>
              </a:spcAft>
            </a:pPr>
            <a:r>
              <a:rPr lang="en-US" sz="3000" b="1" cap="small" dirty="0" smtClean="0">
                <a:latin typeface="Arial" panose="020B0604020202020204" pitchFamily="34" charset="0"/>
                <a:cs typeface="Arial" panose="020B0604020202020204" pitchFamily="34" charset="0"/>
              </a:rPr>
              <a:t> No </a:t>
            </a:r>
            <a:r>
              <a:rPr lang="en-US" sz="3000" b="1" cap="small" dirty="0">
                <a:latin typeface="Arial" panose="020B0604020202020204" pitchFamily="34" charset="0"/>
                <a:cs typeface="Arial" panose="020B0604020202020204" pitchFamily="34" charset="0"/>
              </a:rPr>
              <a:t>impact to equity </a:t>
            </a:r>
            <a:r>
              <a:rPr lang="en-US" sz="3000" b="1" cap="small" dirty="0" smtClean="0">
                <a:latin typeface="Arial" panose="020B0604020202020204" pitchFamily="34" charset="0"/>
                <a:cs typeface="Arial" panose="020B0604020202020204" pitchFamily="34" charset="0"/>
              </a:rPr>
              <a:t>of </a:t>
            </a:r>
            <a:r>
              <a:rPr lang="en-US" sz="3000" b="1" cap="small" dirty="0">
                <a:latin typeface="Arial" panose="020B0604020202020204" pitchFamily="34" charset="0"/>
                <a:cs typeface="Arial" panose="020B0604020202020204" pitchFamily="34" charset="0"/>
              </a:rPr>
              <a:t>fund</a:t>
            </a:r>
          </a:p>
          <a:p>
            <a:endParaRPr lang="en-US" dirty="0">
              <a:latin typeface="Arial" panose="020B0604020202020204" pitchFamily="34" charset="0"/>
              <a:cs typeface="Arial" panose="020B0604020202020204" pitchFamily="34" charset="0"/>
            </a:endParaRPr>
          </a:p>
        </p:txBody>
      </p:sp>
      <p:sp>
        <p:nvSpPr>
          <p:cNvPr id="28674" name="AutoShape 2" descr="data:image/jpeg;base64,/9j/4AAQSkZJRgABAQAAAQABAAD/2wCEAAkGBhASERAQERQQEhEQGBMWERIQFxEVFhETFRUXFB8RExIYHCYfFxklGhcYKzIgJScpLC0tFR8xNTA2NSY3LCwBCQoKBQUFDQUFDSkYEhgpKSkpKSkpKSkpKSkpKSkpKSkpKSkpKSkpKSkpKSkpKSkpKSkpKSkpKSkpKSkpKSkpKf/AABEIAGwB1AMBIgACEQEDEQH/xAAbAAEAAwEBAQEAAAAAAAAAAAAABAUGAwIBB//EAEAQAAIBAgMEBwQJBAEDBQAAAAECAwARBBIhBRMiMQYVQVFjk9IWI2G0BxQyM1JUcXORJDRCcmKBscE1Q2SCkv/EABQBAQAAAAAAAAAAAAAAAAAAAAD/xAAUEQEAAAAAAAAAAAAAAAAAAAAA/9oADAMBAAIRAxEAPwD9xpXHF4tIlLubKCovYnVmCgAAXJJIFh31E6/h8bycT6KCxpVd1/D43k4n0U6/h8bycT6KCxpVd1/D43k4n0U6/h8bycT6KCxpVd1/D43k4n0U6/h8bycT6KCxpVd1/D43k4n0U6/h8bycT6KCxpVd1/D43k4n0U6/h8bycT6KCxpVd1/D43k4n0U6/h8bycT6KCxpVd1/D43k4n0U6/h8bycT6KCxpVd1/D43k4n0U6/h8bycT6KCxpVd1/D43k4n0U6/h8bycT6KCxpVd1/D43k4n0U6/h8bycT6KCxpVd1/D43k4n0U6/h8bycT6KCxpVd1/D43k4n0U6/h8bycT6KCxpVd1/D43k4n0U6/h8bycT6KCxpVd1/D43k4n0U6/h8bycT6KCxpVd1/D43k4n0U6/h8bycT6KCxpVd1/D43k4n0U6/h8bycT6KCxpVd1/D43k4n0U6/h8bycT6KCxpVd1/D43k4n0U6/h8bycT6KCxpVd1/D43k4n0U6/h8bycT6KCxpVd1/D43k4n0U6/h8bycT6KCxpVd1/D43k4n0U6/h8bycT6KCxpUfA4+OaNZYmDo18rDkbEqf4II/wClSKBSlKBSlKBSlKBSlKBSlKBSlKBSlKCt2/8AdJ+9hPmoaq5MW2+lCyTb4TxqkQuVMJ3V7plIC5SxzaW76tNv/dJ+9hPmoamriUzZMy5xzW4zD/686CLsXGPJDG0thKyozqqugQuobJZiSbXt/wBOQ5VPpSgUpSgVTdIMdiEyLh45JGGaR8gj1VLe6JdlAzk2uLkAHSrmucuJRSAzKpb7IYgX/S/Ogz2J6QTgz5d3ZMhQlH0RiNXJdeIg6K27HcxsbeMTt3GETqkYUrCzRsUkLZt0HEm7J5FiVyGxup1NiBqKUFNtae0sYkklihKMc0dwGkzLozgHLpyFxe7c7aRW21OoIUFsqCxmjkRyN0H+sygBQAW4SgVSDfUAEDRFgNTQkDU6Ac/hQU+xdoTSuS/3ZiiZRuyl33kysQczXFlj0BI1BBINzc0rzJKqgsxCgcyxAA/Umg9UrnDiEcXRlYcrqQRfuuK6XoFKXpQKUpQKUpQKUpQKUpQKUpQKUpQKUpQUWK2nMmL41kTCpHKS/uTGcojfesc2cEcQC5e863usIY2a4zvKqE/1TAEbg+8sqNbhBIj5X0IN+LMdSVB56/rXNsSgzXZRksWuRwg9rd1BnNnbRxGeIzGQOcm9QqQBCcMG3mUDRvrBy3/UWsNH12bNZ3lVCzfWiARuLM2UIbcIIC3IvoQbi+Y6SOdGtlZTmFxYg3A0uO8aj+aGdBmuy8Au2o4Rzu3cND/FBx2XJI0MRluJCoz3Fje3avYfhUqvikHUag8rV9oFKUoFKUoFKUoM70A/sIf9sR8xLWirO9AP7CH/AGxHzEtaKgUpSgUpSgUpSgUpSgUpSgUpSgUpSgrdv/dJ+9hPmoar5dlSNJIN0nFPHKs5KcKruibC2bNwEdg151Ybf+6T97CfNQ19O24w5QiQBXWMyZDkDtlsuYcvtDXlc86D1sXDyRwxxy3Z1RM7s7SF3yjMbnX7V/8AwByqfXPD4lJFDxsrqb2ZCGBtpzGldKBSlKBVPtPBuZlkEKTqY2QhigAJYHXMPskd1+XKrioWM2osbhMsrsVLWjUtlUEC5t+vIXNBnZtk46NCBI7BYo0VYmZRpGiZBoSG3gZs+W9iNSOGpT7IxZWQiSROGMRJvXYqu8ZnRjcZnMdgHJuL6HTNV0m1YCAd5HYoJNWUHdtykIOoX4mnW0Fgd7DYqXBzpqgvdxrquh15aUFOdl4orldmclLKxkIC8+F0taRtV4jfkdfxQ8RsLGyJMrHtDxgyuRnMc0bWuScl3Q5TpYfZB0rSy7TiUAl0OZc6gEEsn4lXmw15iuWI27hkUsZY7BinCwY7wKX3dh/lZTpz0oK4bKxLSDO8gjzky5ZpAZBlksUy2Mai8YygjUE9l267Q2dO+CSI8Uy/Vy5uhJMcsbsQXBUmym2YWJ51Yy7UgXMWliXIcr5nQZWtfK1zobdhr7i9oJHHvTdlJQLuxmLGRlRctudyw/mgqIsDibQ5c6BHJmDtCDImaM2G5UKDodbXsjL/AJ5lgYTZ2PbDxccsZKwl1eRjI0m7YM+dtUBcocmlt23DrlOlg2irC7BojfRZcqsdVFwL8rsB+pom1IChkEsRQEKXDoVDG3Dmva+o0+NBTSbHxWVjvJS7b7PllcXG8VkCLoq8IN8uU62zDmPez9n4wTRvI5yBQGQMSoG7ylDmJLNvOLMdbaZtLNanasALgywgxgmQF0ugBtdhfh1766R42Jiqq6MzLnUKyksnLOADqvx5UHelKUClKUClKUClKUClKUClKUClKUCsxjdjPI8rNDYA+73TxJnG+jkLliCWdjGpswAFrX/yN9j9oxwqrSEgMyILKzXZ2CgWUGwuefIczpUXFdIYYyyvvAR9m6kCQ50jIQnnZ5EHdxdwoK+PZGIVlfKjMCsgbMFICRsgw9wvbcXIAXic2HI+J9hTFyQqnI8jk3F8QHxMc4jPdlRCvFpqLacriPbMZZUs6s1hxKbKxGYRsRoGK627rd4v4k2/CCy8VxcLZTaRg4jKRn/Ih2VT8T+tg67JwrRxBWsDmkbKNQgeRnEY+ChgO7hqZXLC4pZFDryNxroQVJUqR2EEEEd4rrQKUpQKUpQKUpQZ3oB/YQ/7Yj5iWtFWd6Af2EP+2I+YlrRUClKUClKUClKUClKUClKUClKUClKUFbt/7pP3sJ81DXNtiMXe8p3TyJKYwq3zLkOXeH/G6Dsv8a6bf+6T97CfNQ1YigjbNwO5jSIMWWNI0S4UWCKFvp32qVSlApSlAqsx+FJmRklEchR1y5Q5ZAykstzoQSNTccQ0qzqo2vst5X4cuV42RiwBAIkR7FTzDAMLjUaH9ArNodE4kRir5biNVMmtnyphw3IjVQotl1J10NqnHo2jrIS5ZpxExYDKM0cjTBgBYgZmGl+S87m9V8/RKQRKM0cjR5cvBxKEnaYLAWe0ZZSFJJtZF7Bau3svKUCO0RVVlCqVc3aWaOc5jmsQpQgaG9wSOakJUXR6MBokk0IAlUBCc2pDd6faOnb/ADfi3RBSJQ0sh3oUXIBIAWVLkm9yVlPcLi4FtK5SdC1YlmMRYxZLiJRZ7RLvABa1hFpblnNrV9fodxArIAo3gRQGAiDSSyBY1DAAESBWHIhALdwSzsiGOSKR5LZX9yrBRq+cZL82OaU689B8Se+J2Cr4VcLfhTdWLqrA7p1cZkOhBKi4+NVmL6IgLaIRDQKAEVcmeJoGlB77Pc9pyW+I09BSx9Gx7m7INw5dBDGka3JU8SC9+TfC7BrZkVhEw/Q4GGJJZLyRpDHdQAoWONo8uUWvpI+unMaWFjpaUFM/RlMgUMRlMpW4U6ySLJcgW5FRYgg6XBBAI+YToyiSpMXZ2WxJfUtII9znuTpwX+N9b6m91SgUpSgUpSgUpSgUpSgUpSgUpSgUpSgj47CCVChJAJQ3Fv8AFg//AIqvl2E7NKzSKxkIK54lfIFcMI7MbZRbkAD23vrVxSgp06OBbZZGUDi5J96FKhxpYKAfsDThUCwuCk6OAsWzsMrM8QsPdu8y4hifxjeIumlhcX7rilBHwODESBASdXZie1nYuxt2XZjp2VIpSgUpSgUpSgUpSgzvQD+wh/2xHzEtaKs70A/sIf8AbEfMS1oqBSlKBSlKBSlKBSlKBSlKBSlKBSlKCt2/90n72E+ahqxFV23/ALpP3sJ81DViKD7SlKCvxO0nEjRxRGUxqrPxImjZrImb7T8J55V1HF3ScJjUlDFLkIzoSVZeJCVYDMBmsQRcXGhrhi9jxyMXJlUsoV927pnUX0OU/wDI6ix1512w2CSO+XMAS5sWYi7u0hNieeZj/wBqCRSlKBSlKBULG7VSJ4ka95Ta45INFDMewF2VR8W+FTagYzYeHlYvJGrvZVDMLsmUlgY25owLXuLG4HdQePaCC17uQWKLaOY52Ga4SycdsrXIuBavMvSXDBmQPndXRGVASczyrDcd4V2AYi+XkddK+TdGoGEobeHfMGk424rXsD8NT8eWvCLdBsGAFzlPGwe2ZrKwkEuZR2HeAMfj8NKD7itpuHaOKIylFV34kTRi1lTN9pzlOhyjlxVyh6SYctkZskhaRQhuSd3JJH2C1zu2IHM20rvi9kRyMWJlUsoVjG7pnQX4TlP/ACOosRfnXI9HMPcnKeLeZhmezbwuxvr3u1u6/wABYPB6T4chcjFixIC5ZBbKyKc114LbxPtWvmFudeoukmGZcwZzcIVG7mzOrhmVkTJmZSFY3AI4T3Ug6N4db6OSSSSzudSYie3TWFNPge+ueL6OqVQQndNGsaK53jFY4w6gKQ6kG0ja37f0sFph8QrosiG6uAynUXVhcGx+BrpXHB4VY444lvljVUW+psoCi577Cu1ApSlApSlApSlApSlApSlApSlApSlApSlApSlAqFjNqLHJFHZmaVgOG1kBvxuTyBOgHM69ikibULG7GglZJJI42kjKlHZVLKVJIsxF7Akm3xoI2J2+qMwKMVDbtWBHFNlDZMvYLEcR7QfgT5TpECwUxkFWRZtQd20kpgXL+MF1Oulhr8K6p0fhsM28c2Fy7Nq4UJvtOUhAHELHu5mvQ2BCCps9wQWOZveMrGQNJ+IhySO4mg5YrpAsbMCjFVbdhgRdpd3vcmXsGU/aJ53HxM3A4zeK1xlZGKOt7gMLcm7RqNdOfLsqO2wYSSWDNfmGZyM2Td73n95lAGbnUrC4RY1yrfU3YsSWZjzZieZoKToB/YQ/7Yj5iWtFWd6Af2EP+2I+YlrRUClKUClKUClKUClKUClKUClKUClKUFbt/wC6T97CfNQ1YiqzpGWEGZUkkKSYd8kQzOwSeNzlW4ubKf4qpX6QIjIYRhscZVFzGIkzgWBuUz3GjL/+h30GqpWcbpnYEnB7SAGpJgGg7/t15g6bq6q6YTaLo4DIywqVZWFwysHsQR2iglbR2iwllQzxYdYo1cGQIc9892fMwvGMo0XKefF3Tdl7R3oe4RSryqqhsxKxyNFnIsMtyp01/WqRemUcmowePkyMRcQI2V1NiL59GBFj2giuvtiBb+i2iCdB7hRc6mw49TzP80GkpWd9sT+S2n5A9dRMR9I8EbbuSDGo+UvkeONWyAMc+UyXy2Rtf+J7qDW0rHr9JuGIDCHFkFXYHJFYpH9t77zktxc9lxevp+kzDWjJhxYEpYRkpFxspylV95qQxAIHImg19Uu2NvGGaJACVFmnYJIwSNiUBLgFUAOZiWIFoj31XYj6RIUdY3w+OR2F1R441Zhe1wpkuReuCfSbhGyWhxTb7SOyRHe6gWT3nFq68vxjvFBbHpIbXCxC7FVzyhcoUOSZuE7o8BsNb94sbeJulPEkcaI0jtMuUyBcu7nWG7WUkA5r8uy2vOq1fpFwrZQMPim3p4bRxHeMrBNPecRDAD9RbnXvCdPsPIziLC4x3BOcRxRswIJU5gHvcEEfAi1BLj6YDIXkRIxuDiFJkFsmQOqMSoAYgnvAtzPZzw/S1t4sTKhaR8Qqtmy2ZGxBVCuXXgh5gk37K4Ynp5h1DGTC4wCJkRi8UYEchClUN34WIdbDnxi3OuTfSLhM0d8Pis0gBi93DdwWy3T3mozEDTtNuZoJmD6YMy8UQDZEOYOAmdjGhJuMyx3kBDWPCCbcgZK7YkbA4jEXjDp9byshDIu6klQEHTMAEGul7cqqJfpMwSlg0OJU3MbBkhGqA3jYGTmBfTs1rpD9I2FfIiQYtt6PdoscR3inN9hRJxDhbl+Fu40EyfpA0DMgZcUPd5WBRMjPvDaV14Qto9OG99Nb6ffa8nMREuhRVUyrnzPHHJ71QpCL7wDMC2tvxA1DwfTrDSLkhwmLdWBbLHDEwIDFC1lexAZSL96kcxUiLpKil2GA2iGkN3O4FybAfj+A0oOydK2zSIYcpQ5QTIAuYSLCS5y3RMzXDWN1F7AkA+W6W5JAjKjBpIkusgsu9WAAqctpBmlPaDYcq+HpUOL+h2jxaN/TrxDlY8WulD0pU2JwG0TblfDrpy5cXwH8Cg84LpXIQ28RCwZ7hWIAVFiOSO63kkJkFlNrm+vKrLZO2WlazIqZk3iFXL3XMV4uFbH9L1APSsfkdo6G4/p10P4vtc/jX0dL/wD4W0vIHroNHSs77Yn8ltPyB66e2J/JbT8geug0VKzvtifyW0/IHrp7Yn8ltPyB66DRUrO+2J/JbT8geuntifyW0/IHroNFSs77Yn8ltPyB66e2J/JbT8geug0VKzvtifyW0/IHrp7Yn8ltPyB66DRUrO+2J/JbT8geuntifyW0/IHroNFSs77Yn8ltPyB66e2J/JbT8geug0VRtpPIIpGiKLIFYqZAWUEC92UEEj4XFU3tifyW0/IHrp7YH8ltLyB66CNN0gmUl7qQIrpGhjbPL9XM5MiWzqpuLWP+I/Fp7fbsql1EiOIicj2X+qIER3Ytpe8hHDrdR8QentWL5vqO0c1rX+rre3O183L4V8XpUoAAwO0QF1UDDrwnXUcWnM/zQfdp9IJEMjRlHCA7uO196pw7TCYEG5GYZdNNG7eVnsfFs4lBYSCN8qygAbwGON78OmhcjT8PfVYOlguD9R2lcCwO4Gg7hx8tB/FE6WgCy4HaQA7BAAP4z0HroB/YQ/7Yj5iWtFVD0HwskeChWRGje8rFHADKHmkcBh2GxFX1ApSlApSlApSlApSlApSlApSlApSlArKbQ6Cb1Zo98yRyPipkCoM8c+Jgkw5beZuJQJpCFsDcrxWGurpQYxfo6AxYxYlQBWiZYBAgiUxRPEvCrC9t4SCdQVXXhqZ0M6Ers9ZAJDKXWFc7BgbQpkAIzlbfoAdbEkAW09KDFQ/RxZGjM5IaePEk5DferDunb7z/ADIv/wAbnLY2ZYsf0SRDKd7nZQuUyISFtCYSoRXUBbEkWs4bXObm+/pQVGE6NouEiwbPMViVRvIXfDuxXtDQlSo+AP63qLtfogs80szOOOAQxgqW3TjfAT3zDMQJ30I+N60NKDFr9HRyxIcQTuRIEbd8RZ5sNiFZ2LnPlkwyc9SnDe4zV0xvQFpHExxFpTLJNIRHwO7JBGE3ef7sJAgKktmu2ouLbClBS7R6OCbEx4lmUiKNkSNlJG8MscyykhhfK0SEC3MXvcC1Lh/o8ZEwCDEf+nrkjvGzCQbzDye8VpDcXw405KWBW2RbbSlBj4vo+ssiGclZ8u/92AWVMXNjFEZzcBzTuCTmuLWsRc2GyOihhmEzy592caY1VMlvruIGJkzEs2azKoFrWAN7k6aClBkU6CMPrBE4zYmXDTveNiN9h8T9Yz23v+VkUgEaRi2tecR9H2cFTPZZY8ZHiBu9XGNnE8pjOe0eostw1gdbmthSgzkXRJldH3v2MZLjAMh/9yF4dz9vsEjHN+mlQ9l9AdykcW/LRg4NpRuwGd8EUMZVsxyA7qLMLNfK1iM2mvpQUPR7osMK8jiQtvUjDIFyqJFGVplGY2LqEuL80J5savqUoFKUoFKUoFKUoFKUoFKUoFKUoFKUoFKUoFKUoFKUoFKUoFKUoFKUoFKUoFKUoFKUoFKUoFKUoFKUoFKUoP/Z"/>
          <p:cNvSpPr>
            <a:spLocks noChangeAspect="1" noChangeArrowheads="1"/>
          </p:cNvSpPr>
          <p:nvPr/>
        </p:nvSpPr>
        <p:spPr bwMode="auto">
          <a:xfrm>
            <a:off x="0" y="491728"/>
            <a:ext cx="3343275" cy="771526"/>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sp>
        <p:nvSpPr>
          <p:cNvPr id="28676" name="AutoShape 4" descr="data:image/jpeg;base64,/9j/4AAQSkZJRgABAQAAAQABAAD/2wCEAAkGBhASERAQERQQEhEQGBMWERIQFxEVFhETFRUXFB8RExIYHCYfFxklGhcYKzIgJScpLC0tFR8xNTA2NSY3LCwBCQoKBQUFDQUFDSkYEhgpKSkpKSkpKSkpKSkpKSkpKSkpKSkpKSkpKSkpKSkpKSkpKSkpKSkpKSkpKSkpKSkpKf/AABEIAGwB1AMBIgACEQEDEQH/xAAbAAEAAwEBAQEAAAAAAAAAAAAABAUGAwIBB//EAEAQAAIBAgMEBwQJBAEDBQAAAAECAwARBBIhBRMiMQYVQVFjk9IWI2G0BxQyM1JUcXORJDRCcmKBscE1Q2SCkv/EABQBAQAAAAAAAAAAAAAAAAAAAAD/xAAUEQEAAAAAAAAAAAAAAAAAAAAA/9oADAMBAAIRAxEAPwD9xpXHF4tIlLubKCovYnVmCgAAXJJIFh31E6/h8bycT6KCxpVd1/D43k4n0U6/h8bycT6KCxpVd1/D43k4n0U6/h8bycT6KCxpVd1/D43k4n0U6/h8bycT6KCxpVd1/D43k4n0U6/h8bycT6KCxpVd1/D43k4n0U6/h8bycT6KCxpVd1/D43k4n0U6/h8bycT6KCxpVd1/D43k4n0U6/h8bycT6KCxpVd1/D43k4n0U6/h8bycT6KCxpVd1/D43k4n0U6/h8bycT6KCxpVd1/D43k4n0U6/h8bycT6KCxpVd1/D43k4n0U6/h8bycT6KCxpVd1/D43k4n0U6/h8bycT6KCxpVd1/D43k4n0U6/h8bycT6KCxpVd1/D43k4n0U6/h8bycT6KCxpVd1/D43k4n0U6/h8bycT6KCxpVd1/D43k4n0U6/h8bycT6KCxpVd1/D43k4n0U6/h8bycT6KCxpVd1/D43k4n0U6/h8bycT6KCxpVd1/D43k4n0U6/h8bycT6KCxpVd1/D43k4n0U6/h8bycT6KCxpVd1/D43k4n0U6/h8bycT6KCxpUfA4+OaNZYmDo18rDkbEqf4II/wClSKBSlKBSlKBSlKBSlKBSlKBSlKBSlKCt2/8AdJ+9hPmoaq5MW2+lCyTb4TxqkQuVMJ3V7plIC5SxzaW76tNv/dJ+9hPmoamriUzZMy5xzW4zD/686CLsXGPJDG0thKyozqqugQuobJZiSbXt/wBOQ5VPpSgUpSgVTdIMdiEyLh45JGGaR8gj1VLe6JdlAzk2uLkAHSrmucuJRSAzKpb7IYgX/S/Ogz2J6QTgz5d3ZMhQlH0RiNXJdeIg6K27HcxsbeMTt3GETqkYUrCzRsUkLZt0HEm7J5FiVyGxup1NiBqKUFNtae0sYkklihKMc0dwGkzLozgHLpyFxe7c7aRW21OoIUFsqCxmjkRyN0H+sygBQAW4SgVSDfUAEDRFgNTQkDU6Ac/hQU+xdoTSuS/3ZiiZRuyl33kysQczXFlj0BI1BBINzc0rzJKqgsxCgcyxAA/Umg9UrnDiEcXRlYcrqQRfuuK6XoFKXpQKUpQKUpQKUpQKUpQKUpQKUpQKUpQUWK2nMmL41kTCpHKS/uTGcojfesc2cEcQC5e863usIY2a4zvKqE/1TAEbg+8sqNbhBIj5X0IN+LMdSVB56/rXNsSgzXZRksWuRwg9rd1BnNnbRxGeIzGQOcm9QqQBCcMG3mUDRvrBy3/UWsNH12bNZ3lVCzfWiARuLM2UIbcIIC3IvoQbi+Y6SOdGtlZTmFxYg3A0uO8aj+aGdBmuy8Au2o4Rzu3cND/FBx2XJI0MRluJCoz3Fje3avYfhUqvikHUag8rV9oFKUoFKUoFKUoM70A/sIf9sR8xLWirO9AP7CH/AGxHzEtaKgUpSgUpSgUpSgUpSgUpSgUpSgUpSgrdv/dJ+9hPmoar5dlSNJIN0nFPHKs5KcKruibC2bNwEdg151Ybf+6T97CfNQ19O24w5QiQBXWMyZDkDtlsuYcvtDXlc86D1sXDyRwxxy3Z1RM7s7SF3yjMbnX7V/8AwByqfXPD4lJFDxsrqb2ZCGBtpzGldKBSlKBVPtPBuZlkEKTqY2QhigAJYHXMPskd1+XKrioWM2osbhMsrsVLWjUtlUEC5t+vIXNBnZtk46NCBI7BYo0VYmZRpGiZBoSG3gZs+W9iNSOGpT7IxZWQiSROGMRJvXYqu8ZnRjcZnMdgHJuL6HTNV0m1YCAd5HYoJNWUHdtykIOoX4mnW0Fgd7DYqXBzpqgvdxrquh15aUFOdl4orldmclLKxkIC8+F0taRtV4jfkdfxQ8RsLGyJMrHtDxgyuRnMc0bWuScl3Q5TpYfZB0rSy7TiUAl0OZc6gEEsn4lXmw15iuWI27hkUsZY7BinCwY7wKX3dh/lZTpz0oK4bKxLSDO8gjzky5ZpAZBlksUy2Mai8YygjUE9l267Q2dO+CSI8Uy/Vy5uhJMcsbsQXBUmym2YWJ51Yy7UgXMWliXIcr5nQZWtfK1zobdhr7i9oJHHvTdlJQLuxmLGRlRctudyw/mgqIsDibQ5c6BHJmDtCDImaM2G5UKDodbXsjL/AJ5lgYTZ2PbDxccsZKwl1eRjI0m7YM+dtUBcocmlt23DrlOlg2irC7BojfRZcqsdVFwL8rsB+pom1IChkEsRQEKXDoVDG3Dmva+o0+NBTSbHxWVjvJS7b7PllcXG8VkCLoq8IN8uU62zDmPez9n4wTRvI5yBQGQMSoG7ylDmJLNvOLMdbaZtLNanasALgywgxgmQF0ugBtdhfh1766R42Jiqq6MzLnUKyksnLOADqvx5UHelKUClKUClKUClKUClKUClKUClKUCsxjdjPI8rNDYA+73TxJnG+jkLliCWdjGpswAFrX/yN9j9oxwqrSEgMyILKzXZ2CgWUGwuefIczpUXFdIYYyyvvAR9m6kCQ50jIQnnZ5EHdxdwoK+PZGIVlfKjMCsgbMFICRsgw9wvbcXIAXic2HI+J9hTFyQqnI8jk3F8QHxMc4jPdlRCvFpqLacriPbMZZUs6s1hxKbKxGYRsRoGK627rd4v4k2/CCy8VxcLZTaRg4jKRn/Ih2VT8T+tg67JwrRxBWsDmkbKNQgeRnEY+ChgO7hqZXLC4pZFDryNxroQVJUqR2EEEEd4rrQKUpQKUpQKUpQZ3oB/YQ/7Yj5iWtFWd6Af2EP+2I+YlrRUClKUClKUClKUClKUClKUClKUClKUFbt/7pP3sJ81DXNtiMXe8p3TyJKYwq3zLkOXeH/G6Dsv8a6bf+6T97CfNQ1YigjbNwO5jSIMWWNI0S4UWCKFvp32qVSlApSlAqsx+FJmRklEchR1y5Q5ZAykstzoQSNTccQ0qzqo2vst5X4cuV42RiwBAIkR7FTzDAMLjUaH9ArNodE4kRir5biNVMmtnyphw3IjVQotl1J10NqnHo2jrIS5ZpxExYDKM0cjTBgBYgZmGl+S87m9V8/RKQRKM0cjR5cvBxKEnaYLAWe0ZZSFJJtZF7Bau3svKUCO0RVVlCqVc3aWaOc5jmsQpQgaG9wSOakJUXR6MBokk0IAlUBCc2pDd6faOnb/ADfi3RBSJQ0sh3oUXIBIAWVLkm9yVlPcLi4FtK5SdC1YlmMRYxZLiJRZ7RLvABa1hFpblnNrV9fodxArIAo3gRQGAiDSSyBY1DAAESBWHIhALdwSzsiGOSKR5LZX9yrBRq+cZL82OaU689B8Se+J2Cr4VcLfhTdWLqrA7p1cZkOhBKi4+NVmL6IgLaIRDQKAEVcmeJoGlB77Pc9pyW+I09BSx9Gx7m7INw5dBDGka3JU8SC9+TfC7BrZkVhEw/Q4GGJJZLyRpDHdQAoWONo8uUWvpI+unMaWFjpaUFM/RlMgUMRlMpW4U6ySLJcgW5FRYgg6XBBAI+YToyiSpMXZ2WxJfUtII9znuTpwX+N9b6m91SgUpSgUpSgUpSgUpSgUpSgUpSgUpSgj47CCVChJAJQ3Fv8AFg//AIqvl2E7NKzSKxkIK54lfIFcMI7MbZRbkAD23vrVxSgp06OBbZZGUDi5J96FKhxpYKAfsDThUCwuCk6OAsWzsMrM8QsPdu8y4hifxjeIumlhcX7rilBHwODESBASdXZie1nYuxt2XZjp2VIpSgUpSgUpSgUpSgzvQD+wh/2xHzEtaKs70A/sIf8AbEfMS1oqBSlKBSlKBSlKBSlKBSlKBSlKBSlKCt2/90n72E+ahqxFV23/ALpP3sJ81DViKD7SlKCvxO0nEjRxRGUxqrPxImjZrImb7T8J55V1HF3ScJjUlDFLkIzoSVZeJCVYDMBmsQRcXGhrhi9jxyMXJlUsoV927pnUX0OU/wDI6ix1512w2CSO+XMAS5sWYi7u0hNieeZj/wBqCRSlKBSlKBULG7VSJ4ka95Ta45INFDMewF2VR8W+FTagYzYeHlYvJGrvZVDMLsmUlgY25owLXuLG4HdQePaCC17uQWKLaOY52Ga4SycdsrXIuBavMvSXDBmQPndXRGVASczyrDcd4V2AYi+XkddK+TdGoGEobeHfMGk424rXsD8NT8eWvCLdBsGAFzlPGwe2ZrKwkEuZR2HeAMfj8NKD7itpuHaOKIylFV34kTRi1lTN9pzlOhyjlxVyh6SYctkZskhaRQhuSd3JJH2C1zu2IHM20rvi9kRyMWJlUsoVjG7pnQX4TlP/ACOosRfnXI9HMPcnKeLeZhmezbwuxvr3u1u6/wABYPB6T4chcjFixIC5ZBbKyKc114LbxPtWvmFudeoukmGZcwZzcIVG7mzOrhmVkTJmZSFY3AI4T3Ug6N4db6OSSSSzudSYie3TWFNPge+ueL6OqVQQndNGsaK53jFY4w6gKQ6kG0ja37f0sFph8QrosiG6uAynUXVhcGx+BrpXHB4VY444lvljVUW+psoCi577Cu1ApSlApSlApSlApSlApSlApSlApSlApSlApSlAqFjNqLHJFHZmaVgOG1kBvxuTyBOgHM69ikibULG7GglZJJI42kjKlHZVLKVJIsxF7Akm3xoI2J2+qMwKMVDbtWBHFNlDZMvYLEcR7QfgT5TpECwUxkFWRZtQd20kpgXL+MF1Oulhr8K6p0fhsM28c2Fy7Nq4UJvtOUhAHELHu5mvQ2BCCps9wQWOZveMrGQNJ+IhySO4mg5YrpAsbMCjFVbdhgRdpd3vcmXsGU/aJ53HxM3A4zeK1xlZGKOt7gMLcm7RqNdOfLsqO2wYSSWDNfmGZyM2Td73n95lAGbnUrC4RY1yrfU3YsSWZjzZieZoKToB/YQ/7Yj5iWtFWd6Af2EP+2I+YlrRUClKUClKUClKUClKUClKUClKUClKUFbt/wC6T97CfNQ1YiqzpGWEGZUkkKSYd8kQzOwSeNzlW4ubKf4qpX6QIjIYRhscZVFzGIkzgWBuUz3GjL/+h30GqpWcbpnYEnB7SAGpJgGg7/t15g6bq6q6YTaLo4DIywqVZWFwysHsQR2iglbR2iwllQzxYdYo1cGQIc9892fMwvGMo0XKefF3Tdl7R3oe4RSryqqhsxKxyNFnIsMtyp01/WqRemUcmowePkyMRcQI2V1NiL59GBFj2giuvtiBb+i2iCdB7hRc6mw49TzP80GkpWd9sT+S2n5A9dRMR9I8EbbuSDGo+UvkeONWyAMc+UyXy2Rtf+J7qDW0rHr9JuGIDCHFkFXYHJFYpH9t77zktxc9lxevp+kzDWjJhxYEpYRkpFxspylV95qQxAIHImg19Uu2NvGGaJACVFmnYJIwSNiUBLgFUAOZiWIFoj31XYj6RIUdY3w+OR2F1R441Zhe1wpkuReuCfSbhGyWhxTb7SOyRHe6gWT3nFq68vxjvFBbHpIbXCxC7FVzyhcoUOSZuE7o8BsNb94sbeJulPEkcaI0jtMuUyBcu7nWG7WUkA5r8uy2vOq1fpFwrZQMPim3p4bRxHeMrBNPecRDAD9RbnXvCdPsPIziLC4x3BOcRxRswIJU5gHvcEEfAi1BLj6YDIXkRIxuDiFJkFsmQOqMSoAYgnvAtzPZzw/S1t4sTKhaR8Qqtmy2ZGxBVCuXXgh5gk37K4Ynp5h1DGTC4wCJkRi8UYEchClUN34WIdbDnxi3OuTfSLhM0d8Pis0gBi93DdwWy3T3mozEDTtNuZoJmD6YMy8UQDZEOYOAmdjGhJuMyx3kBDWPCCbcgZK7YkbA4jEXjDp9byshDIu6klQEHTMAEGul7cqqJfpMwSlg0OJU3MbBkhGqA3jYGTmBfTs1rpD9I2FfIiQYtt6PdoscR3inN9hRJxDhbl+Fu40EyfpA0DMgZcUPd5WBRMjPvDaV14Qto9OG99Nb6ffa8nMREuhRVUyrnzPHHJ71QpCL7wDMC2tvxA1DwfTrDSLkhwmLdWBbLHDEwIDFC1lexAZSL96kcxUiLpKil2GA2iGkN3O4FybAfj+A0oOydK2zSIYcpQ5QTIAuYSLCS5y3RMzXDWN1F7AkA+W6W5JAjKjBpIkusgsu9WAAqctpBmlPaDYcq+HpUOL+h2jxaN/TrxDlY8WulD0pU2JwG0TblfDrpy5cXwH8Cg84LpXIQ28RCwZ7hWIAVFiOSO63kkJkFlNrm+vKrLZO2WlazIqZk3iFXL3XMV4uFbH9L1APSsfkdo6G4/p10P4vtc/jX0dL/wD4W0vIHroNHSs77Yn8ltPyB66e2J/JbT8geug0VKzvtifyW0/IHrp7Yn8ltPyB66DRUrO+2J/JbT8geuntifyW0/IHroNFSs77Yn8ltPyB66e2J/JbT8geug0VKzvtifyW0/IHrp7Yn8ltPyB66DRUrO+2J/JbT8geuntifyW0/IHroNFSs77Yn8ltPyB66e2J/JbT8geug0VRtpPIIpGiKLIFYqZAWUEC92UEEj4XFU3tifyW0/IHrp7YH8ltLyB66CNN0gmUl7qQIrpGhjbPL9XM5MiWzqpuLWP+I/Fp7fbsql1EiOIicj2X+qIER3Ytpe8hHDrdR8QentWL5vqO0c1rX+rre3O183L4V8XpUoAAwO0QF1UDDrwnXUcWnM/zQfdp9IJEMjRlHCA7uO196pw7TCYEG5GYZdNNG7eVnsfFs4lBYSCN8qygAbwGON78OmhcjT8PfVYOlguD9R2lcCwO4Gg7hx8tB/FE6WgCy4HaQA7BAAP4z0HroB/YQ/7Yj5iWtFVD0HwskeChWRGje8rFHADKHmkcBh2GxFX1ApSlApSlApSlApSlApSlApSlApSlArKbQ6Cb1Zo98yRyPipkCoM8c+Jgkw5beZuJQJpCFsDcrxWGurpQYxfo6AxYxYlQBWiZYBAgiUxRPEvCrC9t4SCdQVXXhqZ0M6Ers9ZAJDKXWFc7BgbQpkAIzlbfoAdbEkAW09KDFQ/RxZGjM5IaePEk5DferDunb7z/ADIv/wAbnLY2ZYsf0SRDKd7nZQuUyISFtCYSoRXUBbEkWs4bXObm+/pQVGE6NouEiwbPMViVRvIXfDuxXtDQlSo+AP63qLtfogs80szOOOAQxgqW3TjfAT3zDMQJ30I+N60NKDFr9HRyxIcQTuRIEbd8RZ5sNiFZ2LnPlkwyc9SnDe4zV0xvQFpHExxFpTLJNIRHwO7JBGE3ef7sJAgKktmu2ouLbClBS7R6OCbEx4lmUiKNkSNlJG8MscyykhhfK0SEC3MXvcC1Lh/o8ZEwCDEf+nrkjvGzCQbzDye8VpDcXw405KWBW2RbbSlBj4vo+ssiGclZ8u/92AWVMXNjFEZzcBzTuCTmuLWsRc2GyOihhmEzy592caY1VMlvruIGJkzEs2azKoFrWAN7k6aClBkU6CMPrBE4zYmXDTveNiN9h8T9Yz23v+VkUgEaRi2tecR9H2cFTPZZY8ZHiBu9XGNnE8pjOe0eostw1gdbmthSgzkXRJldH3v2MZLjAMh/9yF4dz9vsEjHN+mlQ9l9AdykcW/LRg4NpRuwGd8EUMZVsxyA7qLMLNfK1iM2mvpQUPR7osMK8jiQtvUjDIFyqJFGVplGY2LqEuL80J5savqUoFKUoFKUoFKUoFKUoFKUoFKUoFKUoFKUoFKUoFKUoFKUoFKUoFKUoFKUoFKUoFKUoFKUoFKUoFKUoFKUoP/Z"/>
          <p:cNvSpPr>
            <a:spLocks noChangeAspect="1" noChangeArrowheads="1"/>
          </p:cNvSpPr>
          <p:nvPr/>
        </p:nvSpPr>
        <p:spPr bwMode="auto">
          <a:xfrm>
            <a:off x="0" y="491728"/>
            <a:ext cx="3343275" cy="771526"/>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213143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57701" y="68544"/>
            <a:ext cx="8229600" cy="1143000"/>
          </a:xfrm>
        </p:spPr>
        <p:txBody>
          <a:bodyPr>
            <a:normAutofit/>
          </a:bodyPr>
          <a:lstStyle/>
          <a:p>
            <a:r>
              <a:rPr lang="en-US" dirty="0" smtClean="0"/>
              <a:t>Depreciation</a:t>
            </a:r>
            <a:endParaRPr lang="en-US" sz="2325" dirty="0"/>
          </a:p>
        </p:txBody>
      </p:sp>
      <p:pic>
        <p:nvPicPr>
          <p:cNvPr id="8" name="Content Placeholder 7" descr="MC900356911.jpg"/>
          <p:cNvPicPr>
            <a:picLocks noGrp="1" noChangeAspect="1"/>
          </p:cNvPicPr>
          <p:nvPr>
            <p:ph sz="half" idx="2"/>
          </p:nvPr>
        </p:nvPicPr>
        <p:blipFill>
          <a:blip r:embed="rId3" cstate="print"/>
          <a:stretch>
            <a:fillRect/>
          </a:stretch>
        </p:blipFill>
        <p:spPr>
          <a:xfrm rot="20977895">
            <a:off x="620674" y="2587687"/>
            <a:ext cx="2244660" cy="26577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Content Placeholder 3"/>
          <p:cNvSpPr>
            <a:spLocks noGrp="1"/>
          </p:cNvSpPr>
          <p:nvPr>
            <p:ph sz="half" idx="1"/>
          </p:nvPr>
        </p:nvSpPr>
        <p:spPr>
          <a:xfrm>
            <a:off x="3794078" y="2407393"/>
            <a:ext cx="5349922" cy="2524836"/>
          </a:xfrm>
        </p:spPr>
        <p:txBody>
          <a:bodyPr>
            <a:normAutofit/>
          </a:bodyPr>
          <a:lstStyle/>
          <a:p>
            <a:pPr>
              <a:spcAft>
                <a:spcPts val="450"/>
              </a:spcAft>
            </a:pPr>
            <a:r>
              <a:rPr lang="en-US" sz="2800" dirty="0" smtClean="0">
                <a:latin typeface="Arial" panose="020B0604020202020204" pitchFamily="34" charset="0"/>
                <a:cs typeface="Arial" panose="020B0604020202020204" pitchFamily="34" charset="0"/>
              </a:rPr>
              <a:t> Non-cash expense</a:t>
            </a:r>
          </a:p>
          <a:p>
            <a:pPr marL="0" indent="0">
              <a:spcAft>
                <a:spcPts val="450"/>
              </a:spcAft>
              <a:buNone/>
            </a:pPr>
            <a:endParaRPr lang="en-US" sz="1000" dirty="0">
              <a:latin typeface="Arial" panose="020B0604020202020204" pitchFamily="34" charset="0"/>
              <a:cs typeface="Arial" panose="020B0604020202020204" pitchFamily="34" charset="0"/>
            </a:endParaRPr>
          </a:p>
          <a:p>
            <a:pPr>
              <a:spcAft>
                <a:spcPts val="450"/>
              </a:spcAft>
            </a:pPr>
            <a:r>
              <a:rPr lang="en-US" sz="2800" dirty="0" smtClean="0">
                <a:latin typeface="Arial" panose="020B0604020202020204" pitchFamily="34" charset="0"/>
                <a:cs typeface="Arial" panose="020B0604020202020204" pitchFamily="34" charset="0"/>
              </a:rPr>
              <a:t> Reduces </a:t>
            </a:r>
            <a:r>
              <a:rPr lang="en-US" sz="2800" dirty="0">
                <a:latin typeface="Arial" panose="020B0604020202020204" pitchFamily="34" charset="0"/>
                <a:cs typeface="Arial" panose="020B0604020202020204" pitchFamily="34" charset="0"/>
              </a:rPr>
              <a:t>the net </a:t>
            </a:r>
            <a:r>
              <a:rPr lang="en-US" sz="2800" dirty="0" smtClean="0">
                <a:latin typeface="Arial" panose="020B0604020202020204" pitchFamily="34" charset="0"/>
                <a:cs typeface="Arial" panose="020B0604020202020204" pitchFamily="34" charset="0"/>
              </a:rPr>
              <a:t>income</a:t>
            </a:r>
          </a:p>
          <a:p>
            <a:pPr marL="0" indent="0">
              <a:spcAft>
                <a:spcPts val="450"/>
              </a:spcAft>
              <a:buNone/>
            </a:pPr>
            <a:endParaRPr lang="en-US" sz="1000" dirty="0">
              <a:latin typeface="Arial" panose="020B0604020202020204" pitchFamily="34" charset="0"/>
              <a:cs typeface="Arial" panose="020B0604020202020204" pitchFamily="34" charset="0"/>
            </a:endParaRPr>
          </a:p>
          <a:p>
            <a:pPr>
              <a:spcAft>
                <a:spcPts val="450"/>
              </a:spcAft>
            </a:pPr>
            <a:r>
              <a:rPr lang="en-US" sz="2800" dirty="0" smtClean="0">
                <a:latin typeface="Arial" panose="020B0604020202020204" pitchFamily="34" charset="0"/>
                <a:cs typeface="Arial" panose="020B0604020202020204" pitchFamily="34" charset="0"/>
              </a:rPr>
              <a:t> Accrued </a:t>
            </a:r>
            <a:r>
              <a:rPr lang="en-US" sz="2800" dirty="0">
                <a:latin typeface="Arial" panose="020B0604020202020204" pitchFamily="34" charset="0"/>
                <a:cs typeface="Arial" panose="020B0604020202020204" pitchFamily="34" charset="0"/>
              </a:rPr>
              <a:t>cash for replacement</a:t>
            </a:r>
          </a:p>
        </p:txBody>
      </p:sp>
      <p:sp>
        <p:nvSpPr>
          <p:cNvPr id="15" name="Rectangle 14"/>
          <p:cNvSpPr/>
          <p:nvPr/>
        </p:nvSpPr>
        <p:spPr>
          <a:xfrm>
            <a:off x="1194165" y="1448015"/>
            <a:ext cx="5665333" cy="590931"/>
          </a:xfrm>
          <a:prstGeom prst="rect">
            <a:avLst/>
          </a:prstGeom>
        </p:spPr>
        <p:txBody>
          <a:bodyPr wrap="none">
            <a:spAutoFit/>
          </a:bodyPr>
          <a:lstStyle/>
          <a:p>
            <a:pPr>
              <a:lnSpc>
                <a:spcPct val="120000"/>
              </a:lnSpc>
            </a:pPr>
            <a:r>
              <a:rPr lang="en-US" sz="2700" dirty="0">
                <a:latin typeface="Arial" pitchFamily="34" charset="0"/>
                <a:cs typeface="Arial" pitchFamily="34" charset="0"/>
              </a:rPr>
              <a:t>Asset </a:t>
            </a:r>
            <a:r>
              <a:rPr lang="en-US" sz="2700" b="1" dirty="0">
                <a:latin typeface="Arial" pitchFamily="34" charset="0"/>
                <a:cs typeface="Arial" pitchFamily="34" charset="0"/>
              </a:rPr>
              <a:t>÷</a:t>
            </a:r>
            <a:r>
              <a:rPr lang="en-US" sz="2700" dirty="0">
                <a:latin typeface="Arial" pitchFamily="34" charset="0"/>
                <a:cs typeface="Arial" pitchFamily="34" charset="0"/>
              </a:rPr>
              <a:t> Life expectancy (in months)</a:t>
            </a:r>
          </a:p>
        </p:txBody>
      </p:sp>
    </p:spTree>
    <p:extLst>
      <p:ext uri="{BB962C8B-B14F-4D97-AF65-F5344CB8AC3E}">
        <p14:creationId xmlns:p14="http://schemas.microsoft.com/office/powerpoint/2010/main" val="38480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0973" y="454117"/>
            <a:ext cx="8229600" cy="1143000"/>
          </a:xfrm>
        </p:spPr>
        <p:txBody>
          <a:bodyPr>
            <a:normAutofit/>
          </a:bodyPr>
          <a:lstStyle/>
          <a:p>
            <a:r>
              <a:rPr lang="en-US" dirty="0" smtClean="0"/>
              <a:t>Depreciation – Freezer Example</a:t>
            </a:r>
            <a:endParaRPr lang="en-US" sz="2325" dirty="0"/>
          </a:p>
        </p:txBody>
      </p:sp>
      <p:pic>
        <p:nvPicPr>
          <p:cNvPr id="8" name="Content Placeholder 7" descr="MC900356911.jpg"/>
          <p:cNvPicPr>
            <a:picLocks noGrp="1" noChangeAspect="1"/>
          </p:cNvPicPr>
          <p:nvPr>
            <p:ph sz="half" idx="2"/>
          </p:nvPr>
        </p:nvPicPr>
        <p:blipFill>
          <a:blip r:embed="rId3" cstate="print"/>
          <a:stretch>
            <a:fillRect/>
          </a:stretch>
        </p:blipFill>
        <p:spPr>
          <a:xfrm rot="20977895">
            <a:off x="412229" y="3024812"/>
            <a:ext cx="2164373" cy="256528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Content Placeholder 3"/>
          <p:cNvSpPr>
            <a:spLocks noGrp="1"/>
          </p:cNvSpPr>
          <p:nvPr>
            <p:ph sz="half" idx="1"/>
          </p:nvPr>
        </p:nvSpPr>
        <p:spPr>
          <a:xfrm>
            <a:off x="2962613" y="2813609"/>
            <a:ext cx="6115891" cy="3666017"/>
          </a:xfrm>
        </p:spPr>
        <p:txBody>
          <a:bodyPr>
            <a:noAutofit/>
          </a:bodyPr>
          <a:lstStyle/>
          <a:p>
            <a:pPr>
              <a:spcAft>
                <a:spcPts val="450"/>
              </a:spcAft>
            </a:pPr>
            <a:r>
              <a:rPr lang="en-US" sz="2800" dirty="0">
                <a:latin typeface="Arial" panose="020B0604020202020204" pitchFamily="34" charset="0"/>
                <a:cs typeface="Arial" panose="020B0604020202020204" pitchFamily="34" charset="0"/>
              </a:rPr>
              <a:t>Purchased for $</a:t>
            </a:r>
            <a:r>
              <a:rPr lang="en-US" sz="2800" dirty="0" smtClean="0">
                <a:latin typeface="Arial" panose="020B0604020202020204" pitchFamily="34" charset="0"/>
                <a:cs typeface="Arial" panose="020B0604020202020204" pitchFamily="34" charset="0"/>
              </a:rPr>
              <a:t>2500</a:t>
            </a:r>
          </a:p>
          <a:p>
            <a:pPr>
              <a:spcAft>
                <a:spcPts val="450"/>
              </a:spcAft>
            </a:pPr>
            <a:endParaRPr lang="en-US" sz="800" dirty="0">
              <a:latin typeface="Arial" panose="020B0604020202020204" pitchFamily="34" charset="0"/>
              <a:cs typeface="Arial" panose="020B0604020202020204" pitchFamily="34" charset="0"/>
            </a:endParaRPr>
          </a:p>
          <a:p>
            <a:pPr>
              <a:spcAft>
                <a:spcPts val="450"/>
              </a:spcAft>
            </a:pPr>
            <a:r>
              <a:rPr lang="en-US" sz="2800" dirty="0">
                <a:latin typeface="Arial" panose="020B0604020202020204" pitchFamily="34" charset="0"/>
                <a:cs typeface="Arial" panose="020B0604020202020204" pitchFamily="34" charset="0"/>
              </a:rPr>
              <a:t>Life expectancy = 2 </a:t>
            </a:r>
            <a:r>
              <a:rPr lang="en-US" sz="2800" dirty="0" smtClean="0">
                <a:latin typeface="Arial" panose="020B0604020202020204" pitchFamily="34" charset="0"/>
                <a:cs typeface="Arial" panose="020B0604020202020204" pitchFamily="34" charset="0"/>
              </a:rPr>
              <a:t>years</a:t>
            </a:r>
            <a:endParaRPr lang="en-US" sz="800" dirty="0">
              <a:latin typeface="Arial" panose="020B0604020202020204" pitchFamily="34" charset="0"/>
              <a:cs typeface="Arial" panose="020B0604020202020204" pitchFamily="34" charset="0"/>
            </a:endParaRPr>
          </a:p>
          <a:p>
            <a:pPr>
              <a:spcAft>
                <a:spcPts val="450"/>
              </a:spcAft>
            </a:pPr>
            <a:r>
              <a:rPr lang="en-US" sz="2800" dirty="0">
                <a:latin typeface="Arial" panose="020B0604020202020204" pitchFamily="34" charset="0"/>
                <a:cs typeface="Arial" panose="020B0604020202020204" pitchFamily="34" charset="0"/>
              </a:rPr>
              <a:t>Our monthly depreciation amount would be ___________?</a:t>
            </a:r>
          </a:p>
        </p:txBody>
      </p:sp>
      <p:sp>
        <p:nvSpPr>
          <p:cNvPr id="15" name="Rectangle 14"/>
          <p:cNvSpPr/>
          <p:nvPr/>
        </p:nvSpPr>
        <p:spPr>
          <a:xfrm>
            <a:off x="1494416" y="1667628"/>
            <a:ext cx="5665333" cy="590931"/>
          </a:xfrm>
          <a:prstGeom prst="rect">
            <a:avLst/>
          </a:prstGeom>
        </p:spPr>
        <p:txBody>
          <a:bodyPr wrap="none">
            <a:spAutoFit/>
          </a:bodyPr>
          <a:lstStyle/>
          <a:p>
            <a:pPr>
              <a:lnSpc>
                <a:spcPct val="120000"/>
              </a:lnSpc>
            </a:pPr>
            <a:r>
              <a:rPr lang="en-US" sz="2700" dirty="0">
                <a:latin typeface="Arial" pitchFamily="34" charset="0"/>
                <a:cs typeface="Arial" pitchFamily="34" charset="0"/>
              </a:rPr>
              <a:t>Asset </a:t>
            </a:r>
            <a:r>
              <a:rPr lang="en-US" sz="2700" b="1" dirty="0">
                <a:latin typeface="Arial" pitchFamily="34" charset="0"/>
                <a:cs typeface="Arial" pitchFamily="34" charset="0"/>
              </a:rPr>
              <a:t>÷</a:t>
            </a:r>
            <a:r>
              <a:rPr lang="en-US" sz="2700" dirty="0">
                <a:latin typeface="Arial" pitchFamily="34" charset="0"/>
                <a:cs typeface="Arial" pitchFamily="34" charset="0"/>
              </a:rPr>
              <a:t> Life expectancy (in months)</a:t>
            </a:r>
          </a:p>
        </p:txBody>
      </p:sp>
      <p:sp>
        <p:nvSpPr>
          <p:cNvPr id="2" name="TextBox 1"/>
          <p:cNvSpPr txBox="1"/>
          <p:nvPr/>
        </p:nvSpPr>
        <p:spPr>
          <a:xfrm>
            <a:off x="5357556" y="4646617"/>
            <a:ext cx="1184940" cy="461665"/>
          </a:xfrm>
          <a:prstGeom prst="rect">
            <a:avLst/>
          </a:prstGeom>
          <a:noFill/>
          <a:ln>
            <a:noFill/>
          </a:ln>
        </p:spPr>
        <p:txBody>
          <a:bodyPr wrap="none" rtlCol="0">
            <a:spAutoFit/>
          </a:bodyPr>
          <a:lstStyle/>
          <a:p>
            <a:r>
              <a:rPr lang="en-US" sz="2400" b="1" dirty="0" smtClean="0">
                <a:solidFill>
                  <a:schemeClr val="accent6">
                    <a:lumMod val="75000"/>
                  </a:schemeClr>
                </a:solidFill>
              </a:rPr>
              <a:t>$104.17</a:t>
            </a:r>
          </a:p>
        </p:txBody>
      </p:sp>
    </p:spTree>
    <p:extLst>
      <p:ext uri="{BB962C8B-B14F-4D97-AF65-F5344CB8AC3E}">
        <p14:creationId xmlns:p14="http://schemas.microsoft.com/office/powerpoint/2010/main" val="208333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a:spLocks noGrp="1"/>
          </p:cNvSpPr>
          <p:nvPr>
            <p:ph sz="half" idx="1"/>
          </p:nvPr>
        </p:nvSpPr>
        <p:spPr>
          <a:xfrm>
            <a:off x="150125" y="1487653"/>
            <a:ext cx="8425989" cy="5090568"/>
          </a:xfrm>
        </p:spPr>
        <p:txBody>
          <a:bodyPr>
            <a:normAutofit/>
          </a:bodyPr>
          <a:lstStyle/>
          <a:p>
            <a:pPr marL="258636" indent="-258636" defTabSz="862119">
              <a:lnSpc>
                <a:spcPct val="150000"/>
              </a:lnSpc>
              <a:buFont typeface="Arial" pitchFamily="34" charset="0"/>
              <a:buChar char="•"/>
              <a:defRPr/>
            </a:pPr>
            <a:r>
              <a:rPr lang="en-US" sz="2400" dirty="0" smtClean="0">
                <a:latin typeface="Arial" panose="020B0604020202020204" pitchFamily="34" charset="0"/>
                <a:cs typeface="Arial" panose="020B0604020202020204" pitchFamily="34" charset="0"/>
              </a:rPr>
              <a:t>Your team is shipwrecked on a deserted island</a:t>
            </a:r>
          </a:p>
          <a:p>
            <a:pPr marL="258636" indent="-258636" defTabSz="862119">
              <a:buFont typeface="Arial" pitchFamily="34" charset="0"/>
              <a:buChar char="•"/>
              <a:defRPr/>
            </a:pPr>
            <a:r>
              <a:rPr lang="en-US" sz="2400" dirty="0" smtClean="0">
                <a:latin typeface="Arial" panose="020B0604020202020204" pitchFamily="34" charset="0"/>
                <a:cs typeface="Arial" panose="020B0604020202020204" pitchFamily="34" charset="0"/>
              </a:rPr>
              <a:t>As a team, decide and agree on five (5) things  you would have brought with you if you knew you might be stranded (assume you have food/water) </a:t>
            </a:r>
          </a:p>
          <a:p>
            <a:pPr marL="258636" indent="-258636" defTabSz="862119">
              <a:lnSpc>
                <a:spcPct val="150000"/>
              </a:lnSpc>
              <a:buFont typeface="Arial" pitchFamily="34" charset="0"/>
              <a:buChar char="•"/>
              <a:defRPr/>
            </a:pPr>
            <a:r>
              <a:rPr lang="en-US" sz="2400" dirty="0" smtClean="0">
                <a:latin typeface="Arial" panose="020B0604020202020204" pitchFamily="34" charset="0"/>
                <a:cs typeface="Arial" panose="020B0604020202020204" pitchFamily="34" charset="0"/>
              </a:rPr>
              <a:t>Professional perspective</a:t>
            </a:r>
          </a:p>
          <a:p>
            <a:pPr marL="258636" indent="-258636" defTabSz="862119">
              <a:lnSpc>
                <a:spcPct val="150000"/>
              </a:lnSpc>
              <a:buFont typeface="Arial" pitchFamily="34" charset="0"/>
              <a:buChar char="•"/>
              <a:defRPr/>
            </a:pPr>
            <a:r>
              <a:rPr lang="en-US" sz="2400" dirty="0" smtClean="0">
                <a:latin typeface="Arial" panose="020B0604020202020204" pitchFamily="34" charset="0"/>
                <a:cs typeface="Arial" panose="020B0604020202020204" pitchFamily="34" charset="0"/>
              </a:rPr>
              <a:t>Rank them in order of importance</a:t>
            </a:r>
          </a:p>
          <a:p>
            <a:pPr marL="258636" indent="-258636" defTabSz="862119">
              <a:lnSpc>
                <a:spcPct val="150000"/>
              </a:lnSpc>
              <a:buFont typeface="Arial" pitchFamily="34" charset="0"/>
              <a:buChar char="•"/>
              <a:defRPr/>
            </a:pPr>
            <a:r>
              <a:rPr lang="en-US" sz="2400" dirty="0" smtClean="0">
                <a:latin typeface="Arial" panose="020B0604020202020204" pitchFamily="34" charset="0"/>
                <a:cs typeface="Arial" panose="020B0604020202020204" pitchFamily="34" charset="0"/>
              </a:rPr>
              <a:t>5 minutes</a:t>
            </a:r>
          </a:p>
          <a:p>
            <a:pPr marL="258636" indent="-258636" defTabSz="862119">
              <a:lnSpc>
                <a:spcPct val="150000"/>
              </a:lnSpc>
              <a:buFont typeface="Arial" pitchFamily="34" charset="0"/>
              <a:buChar char="•"/>
              <a:defRPr/>
            </a:pPr>
            <a:r>
              <a:rPr lang="en-US" sz="2400" dirty="0" smtClean="0">
                <a:latin typeface="Arial" panose="020B0604020202020204" pitchFamily="34" charset="0"/>
                <a:cs typeface="Arial" panose="020B0604020202020204" pitchFamily="34" charset="0"/>
              </a:rPr>
              <a:t>Chart response on chart paper</a:t>
            </a:r>
          </a:p>
          <a:p>
            <a:pPr marL="258636" indent="-258636" defTabSz="862119">
              <a:lnSpc>
                <a:spcPct val="150000"/>
              </a:lnSpc>
              <a:buFont typeface="Arial" pitchFamily="34" charset="0"/>
              <a:buChar char="•"/>
              <a:defRPr/>
            </a:pPr>
            <a:r>
              <a:rPr lang="en-US" sz="2400" dirty="0" smtClean="0">
                <a:latin typeface="Arial" panose="020B0604020202020204" pitchFamily="34" charset="0"/>
                <a:cs typeface="Arial" panose="020B0604020202020204" pitchFamily="34" charset="0"/>
              </a:rPr>
              <a:t>Select a spokesperson to brief when we return</a:t>
            </a:r>
          </a:p>
          <a:p>
            <a:pPr>
              <a:lnSpc>
                <a:spcPct val="150000"/>
              </a:lnSpc>
              <a:spcBef>
                <a:spcPts val="0"/>
              </a:spcBef>
              <a:buNone/>
            </a:pPr>
            <a:endParaRPr lang="en-US" sz="1600" dirty="0">
              <a:latin typeface="Arial" panose="020B0604020202020204" pitchFamily="34" charset="0"/>
              <a:cs typeface="Arial" panose="020B0604020202020204" pitchFamily="34" charset="0"/>
            </a:endParaRPr>
          </a:p>
          <a:p>
            <a:pPr marL="258636" indent="-258636" defTabSz="862119">
              <a:lnSpc>
                <a:spcPct val="150000"/>
              </a:lnSpc>
              <a:buFont typeface="Arial" pitchFamily="34" charset="0"/>
              <a:buChar char="•"/>
              <a:defRPr/>
            </a:pPr>
            <a:endParaRPr lang="en-US" sz="1600" dirty="0">
              <a:latin typeface="Arial" panose="020B0604020202020204" pitchFamily="34" charset="0"/>
              <a:cs typeface="Arial" panose="020B0604020202020204" pitchFamily="34" charset="0"/>
            </a:endParaRPr>
          </a:p>
        </p:txBody>
      </p:sp>
      <p:sp>
        <p:nvSpPr>
          <p:cNvPr id="6" name="Title 5"/>
          <p:cNvSpPr>
            <a:spLocks noGrp="1"/>
          </p:cNvSpPr>
          <p:nvPr>
            <p:ph type="title"/>
          </p:nvPr>
        </p:nvSpPr>
        <p:spPr>
          <a:xfrm>
            <a:off x="2621020" y="477443"/>
            <a:ext cx="3484197" cy="857250"/>
          </a:xfrm>
        </p:spPr>
        <p:txBody>
          <a:bodyPr>
            <a:normAutofit/>
          </a:bodyPr>
          <a:lstStyle/>
          <a:p>
            <a:r>
              <a:rPr lang="en-US" dirty="0" smtClean="0"/>
              <a:t>Group Exercise</a:t>
            </a:r>
            <a:endParaRPr lang="en-US" sz="2325" dirty="0"/>
          </a:p>
        </p:txBody>
      </p:sp>
      <p:pic>
        <p:nvPicPr>
          <p:cNvPr id="5" name="Picture 4" descr="Shipwrecked2.jpg"/>
          <p:cNvPicPr>
            <a:picLocks noChangeAspect="1"/>
          </p:cNvPicPr>
          <p:nvPr/>
        </p:nvPicPr>
        <p:blipFill>
          <a:blip r:embed="rId3" cstate="print"/>
          <a:stretch>
            <a:fillRect/>
          </a:stretch>
        </p:blipFill>
        <p:spPr>
          <a:xfrm rot="500536">
            <a:off x="5504854" y="3646626"/>
            <a:ext cx="2684154" cy="18593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3691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57450" y="158957"/>
            <a:ext cx="8229600" cy="1143000"/>
          </a:xfrm>
        </p:spPr>
        <p:txBody>
          <a:bodyPr>
            <a:normAutofit/>
          </a:bodyPr>
          <a:lstStyle/>
          <a:p>
            <a:r>
              <a:rPr lang="en-US" dirty="0" smtClean="0"/>
              <a:t>Decision Matrix</a:t>
            </a:r>
            <a:endParaRPr lang="en-US" sz="2325" dirty="0"/>
          </a:p>
        </p:txBody>
      </p:sp>
      <p:pic>
        <p:nvPicPr>
          <p:cNvPr id="55298" name="Picture 2" descr="C:\Users\catherine.miller2\Pictures\MP900321197.JPG"/>
          <p:cNvPicPr>
            <a:picLocks noChangeAspect="1" noChangeArrowheads="1"/>
          </p:cNvPicPr>
          <p:nvPr/>
        </p:nvPicPr>
        <p:blipFill>
          <a:blip r:embed="rId3" cstate="print"/>
          <a:srcRect/>
          <a:stretch>
            <a:fillRect/>
          </a:stretch>
        </p:blipFill>
        <p:spPr bwMode="auto">
          <a:xfrm>
            <a:off x="5392950" y="1926657"/>
            <a:ext cx="2868623" cy="40214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ontent Placeholder 3"/>
          <p:cNvSpPr>
            <a:spLocks noGrp="1"/>
          </p:cNvSpPr>
          <p:nvPr>
            <p:ph sz="half" idx="1"/>
          </p:nvPr>
        </p:nvSpPr>
        <p:spPr>
          <a:xfrm>
            <a:off x="595218" y="2163200"/>
            <a:ext cx="4635500" cy="3548345"/>
          </a:xfrm>
        </p:spPr>
        <p:txBody>
          <a:bodyPr>
            <a:noAutofit/>
          </a:bodyPr>
          <a:lstStyle/>
          <a:p>
            <a:pPr>
              <a:spcAft>
                <a:spcPts val="450"/>
              </a:spcAft>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How did your group prioritize?</a:t>
            </a:r>
          </a:p>
          <a:p>
            <a:pPr marL="0" indent="0">
              <a:spcAft>
                <a:spcPts val="450"/>
              </a:spcAft>
              <a:buNone/>
            </a:pPr>
            <a:endParaRPr lang="en-US" sz="2400" dirty="0" smtClean="0">
              <a:latin typeface="Arial" panose="020B0604020202020204" pitchFamily="34" charset="0"/>
              <a:cs typeface="Arial" panose="020B0604020202020204" pitchFamily="34" charset="0"/>
            </a:endParaRPr>
          </a:p>
          <a:p>
            <a:pPr>
              <a:spcAft>
                <a:spcPts val="450"/>
              </a:spcAft>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Is there a better way?</a:t>
            </a:r>
            <a:endParaRPr lang="en-US" sz="2400" dirty="0">
              <a:latin typeface="Arial" panose="020B0604020202020204" pitchFamily="34" charset="0"/>
              <a:cs typeface="Arial" panose="020B0604020202020204" pitchFamily="34" charset="0"/>
            </a:endParaRPr>
          </a:p>
          <a:p>
            <a:pPr>
              <a:spcAft>
                <a:spcPts val="450"/>
              </a:spcAft>
            </a:pPr>
            <a:endParaRPr lang="en-US" sz="2400" dirty="0" smtClean="0">
              <a:latin typeface="Arial" panose="020B0604020202020204" pitchFamily="34" charset="0"/>
              <a:cs typeface="Arial" panose="020B0604020202020204" pitchFamily="34" charset="0"/>
            </a:endParaRPr>
          </a:p>
          <a:p>
            <a:pPr>
              <a:spcAft>
                <a:spcPts val="450"/>
              </a:spcAft>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What is your CPMC decision-making process?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82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heel(1)">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heel(1)">
                                      <p:cBhvr>
                                        <p:cTn id="1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42925" y="208788"/>
            <a:ext cx="8229600" cy="1143000"/>
          </a:xfrm>
        </p:spPr>
        <p:txBody>
          <a:bodyPr>
            <a:normAutofit/>
          </a:bodyPr>
          <a:lstStyle/>
          <a:p>
            <a:r>
              <a:rPr lang="en-US" dirty="0" smtClean="0"/>
              <a:t>Sample Decision Matrix</a:t>
            </a:r>
            <a:endParaRPr lang="en-US" sz="2325" dirty="0"/>
          </a:p>
        </p:txBody>
      </p:sp>
      <p:graphicFrame>
        <p:nvGraphicFramePr>
          <p:cNvPr id="2" name="Object 1"/>
          <p:cNvGraphicFramePr>
            <a:graphicFrameLocks noChangeAspect="1"/>
          </p:cNvGraphicFramePr>
          <p:nvPr>
            <p:extLst>
              <p:ext uri="{D42A27DB-BD31-4B8C-83A1-F6EECF244321}">
                <p14:modId xmlns:p14="http://schemas.microsoft.com/office/powerpoint/2010/main" val="1689632722"/>
              </p:ext>
            </p:extLst>
          </p:nvPr>
        </p:nvGraphicFramePr>
        <p:xfrm>
          <a:off x="164422" y="1800598"/>
          <a:ext cx="6386789" cy="4229847"/>
        </p:xfrm>
        <a:graphic>
          <a:graphicData uri="http://schemas.openxmlformats.org/presentationml/2006/ole">
            <mc:AlternateContent xmlns:mc="http://schemas.openxmlformats.org/markup-compatibility/2006">
              <mc:Choice xmlns:v="urn:schemas-microsoft-com:vml" Requires="v">
                <p:oleObj spid="_x0000_s4153" name="Worksheet" r:id="rId4" imgW="4343545" imgH="2876711" progId="Excel.Sheet.12">
                  <p:embed/>
                </p:oleObj>
              </mc:Choice>
              <mc:Fallback>
                <p:oleObj name="Worksheet" r:id="rId4" imgW="4343545" imgH="2876711" progId="Excel.Sheet.12">
                  <p:embed/>
                  <p:pic>
                    <p:nvPicPr>
                      <p:cNvPr id="0"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422" y="1800598"/>
                        <a:ext cx="6386789" cy="42298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210665310"/>
              </p:ext>
            </p:extLst>
          </p:nvPr>
        </p:nvGraphicFramePr>
        <p:xfrm>
          <a:off x="6617886" y="3143250"/>
          <a:ext cx="2435627" cy="1544544"/>
        </p:xfrm>
        <a:graphic>
          <a:graphicData uri="http://schemas.openxmlformats.org/presentationml/2006/ole">
            <mc:AlternateContent xmlns:mc="http://schemas.openxmlformats.org/markup-compatibility/2006">
              <mc:Choice xmlns:v="urn:schemas-microsoft-com:vml" Requires="v">
                <p:oleObj spid="_x0000_s4154" name="Worksheet" r:id="rId6" imgW="2733534" imgH="1733663" progId="Excel.Sheet.12">
                  <p:embed/>
                </p:oleObj>
              </mc:Choice>
              <mc:Fallback>
                <p:oleObj name="Worksheet" r:id="rId6" imgW="2733534" imgH="1733663" progId="Excel.Sheet.12">
                  <p:embed/>
                  <p:pic>
                    <p:nvPicPr>
                      <p:cNvPr id="0" name="Picture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7886" y="3143250"/>
                        <a:ext cx="2435627" cy="15445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4998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31316"/>
            <a:ext cx="8229600" cy="1143000"/>
          </a:xfrm>
        </p:spPr>
        <p:txBody>
          <a:bodyPr>
            <a:normAutofit/>
          </a:bodyPr>
          <a:lstStyle/>
          <a:p>
            <a:r>
              <a:rPr lang="en-US" dirty="0" smtClean="0"/>
              <a:t>CPMC Proposal</a:t>
            </a:r>
            <a:endParaRPr lang="en-US" sz="2325" dirty="0"/>
          </a:p>
        </p:txBody>
      </p:sp>
      <p:sp>
        <p:nvSpPr>
          <p:cNvPr id="7" name="Content Placeholder 3"/>
          <p:cNvSpPr>
            <a:spLocks noGrp="1"/>
          </p:cNvSpPr>
          <p:nvPr>
            <p:ph sz="half" idx="1"/>
          </p:nvPr>
        </p:nvSpPr>
        <p:spPr>
          <a:xfrm>
            <a:off x="303388" y="2370059"/>
            <a:ext cx="4217437" cy="3326130"/>
          </a:xfrm>
        </p:spPr>
        <p:txBody>
          <a:bodyPr>
            <a:normAutofit fontScale="92500"/>
          </a:bodyPr>
          <a:lstStyle/>
          <a:p>
            <a:pPr marL="258636" indent="-258636" defTabSz="862119">
              <a:spcAft>
                <a:spcPts val="450"/>
              </a:spcAft>
              <a:buFont typeface="Arial" pitchFamily="34" charset="0"/>
              <a:buChar char="•"/>
              <a:defRPr/>
            </a:pPr>
            <a:r>
              <a:rPr lang="en-US" sz="2400" i="1" dirty="0" smtClean="0">
                <a:latin typeface="Arial" panose="020B0604020202020204" pitchFamily="34" charset="0"/>
                <a:cs typeface="Arial" panose="020B0604020202020204" pitchFamily="34" charset="0"/>
              </a:rPr>
              <a:t>AR215-1, Ch. 15-7.</a:t>
            </a:r>
          </a:p>
          <a:p>
            <a:pPr marL="258636" indent="-258636" defTabSz="862119">
              <a:spcAft>
                <a:spcPts val="450"/>
              </a:spcAft>
              <a:buFont typeface="Arial" pitchFamily="34" charset="0"/>
              <a:buChar char="•"/>
              <a:defRPr/>
            </a:pPr>
            <a:r>
              <a:rPr lang="en-US" sz="2400" dirty="0" smtClean="0">
                <a:latin typeface="Arial" panose="020B0604020202020204" pitchFamily="34" charset="0"/>
                <a:cs typeface="Arial" panose="020B0604020202020204" pitchFamily="34" charset="0"/>
              </a:rPr>
              <a:t>DD Form 1391 </a:t>
            </a:r>
          </a:p>
          <a:p>
            <a:pPr marL="532956" lvl="1" indent="-258636" defTabSz="862119">
              <a:spcAft>
                <a:spcPts val="450"/>
              </a:spcAft>
              <a:buFont typeface="Arial" pitchFamily="34" charset="0"/>
              <a:buChar char="•"/>
              <a:defRPr/>
            </a:pPr>
            <a:r>
              <a:rPr lang="en-US" i="1" dirty="0" smtClean="0">
                <a:latin typeface="Arial" panose="020B0604020202020204" pitchFamily="34" charset="0"/>
                <a:cs typeface="Arial" panose="020B0604020202020204" pitchFamily="34" charset="0"/>
              </a:rPr>
              <a:t>(Military Construction Project Data)</a:t>
            </a:r>
            <a:endParaRPr lang="en-US" sz="2400" i="1" dirty="0" smtClean="0">
              <a:latin typeface="Arial" panose="020B0604020202020204" pitchFamily="34" charset="0"/>
              <a:cs typeface="Arial" panose="020B0604020202020204" pitchFamily="34" charset="0"/>
            </a:endParaRPr>
          </a:p>
          <a:p>
            <a:pPr marL="258636" indent="-258636" defTabSz="862119">
              <a:spcAft>
                <a:spcPts val="450"/>
              </a:spcAft>
              <a:buFont typeface="Arial" pitchFamily="34" charset="0"/>
              <a:buChar char="•"/>
              <a:defRPr/>
            </a:pPr>
            <a:r>
              <a:rPr lang="en-US" sz="2400" dirty="0" smtClean="0">
                <a:latin typeface="Arial" panose="020B0604020202020204" pitchFamily="34" charset="0"/>
                <a:cs typeface="Arial" panose="020B0604020202020204" pitchFamily="34" charset="0"/>
              </a:rPr>
              <a:t>Consolidated </a:t>
            </a:r>
            <a:r>
              <a:rPr lang="en-US" sz="2400" dirty="0">
                <a:latin typeface="Arial" panose="020B0604020202020204" pitchFamily="34" charset="0"/>
                <a:cs typeface="Arial" panose="020B0604020202020204" pitchFamily="34" charset="0"/>
              </a:rPr>
              <a:t>list</a:t>
            </a:r>
          </a:p>
          <a:p>
            <a:pPr marL="258636" indent="-258636" defTabSz="862119">
              <a:spcAft>
                <a:spcPts val="450"/>
              </a:spcAft>
              <a:buFont typeface="Arial" pitchFamily="34" charset="0"/>
              <a:buChar char="•"/>
              <a:defRPr/>
            </a:pPr>
            <a:r>
              <a:rPr lang="en-US" sz="2400" dirty="0">
                <a:latin typeface="Arial" panose="020B0604020202020204" pitchFamily="34" charset="0"/>
                <a:cs typeface="Arial" panose="020B0604020202020204" pitchFamily="34" charset="0"/>
              </a:rPr>
              <a:t>Submitted in FMBS</a:t>
            </a:r>
          </a:p>
          <a:p>
            <a:pPr marL="258636" indent="-258636" defTabSz="862119">
              <a:spcAft>
                <a:spcPts val="450"/>
              </a:spcAft>
              <a:buFont typeface="Arial" pitchFamily="34" charset="0"/>
              <a:buChar char="•"/>
              <a:defRPr/>
            </a:pPr>
            <a:r>
              <a:rPr lang="en-US" sz="2400" dirty="0">
                <a:latin typeface="Arial" panose="020B0604020202020204" pitchFamily="34" charset="0"/>
                <a:cs typeface="Arial" panose="020B0604020202020204" pitchFamily="34" charset="0"/>
              </a:rPr>
              <a:t>Approved locally</a:t>
            </a:r>
          </a:p>
          <a:p>
            <a:pPr marL="258636" indent="-258636" defTabSz="862119">
              <a:spcAft>
                <a:spcPts val="450"/>
              </a:spcAft>
              <a:buFont typeface="Arial" pitchFamily="34" charset="0"/>
              <a:buChar char="•"/>
              <a:defRPr/>
            </a:pPr>
            <a:r>
              <a:rPr lang="en-US" sz="2400" dirty="0" smtClean="0">
                <a:latin typeface="Arial" panose="020B0604020202020204" pitchFamily="34" charset="0"/>
                <a:cs typeface="Arial" panose="020B0604020202020204" pitchFamily="34" charset="0"/>
              </a:rPr>
              <a:t>NIBD consideration</a:t>
            </a:r>
            <a:endParaRPr lang="en-US" sz="2400" dirty="0">
              <a:latin typeface="Arial" panose="020B0604020202020204" pitchFamily="34" charset="0"/>
              <a:cs typeface="Arial" panose="020B0604020202020204" pitchFamily="34" charset="0"/>
            </a:endParaRPr>
          </a:p>
          <a:p>
            <a:pPr marL="258636" indent="-258636" defTabSz="862119">
              <a:buFont typeface="Arial" pitchFamily="34" charset="0"/>
              <a:buChar char="•"/>
              <a:defRPr/>
            </a:pPr>
            <a:endParaRPr lang="en-US" sz="1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6797" y="886409"/>
            <a:ext cx="4230003" cy="5469943"/>
          </a:xfrm>
          <a:prstGeom prst="rect">
            <a:avLst/>
          </a:prstGeom>
          <a:ln>
            <a:solidFill>
              <a:schemeClr val="tx1"/>
            </a:solidFill>
          </a:ln>
        </p:spPr>
      </p:pic>
    </p:spTree>
    <p:extLst>
      <p:ext uri="{BB962C8B-B14F-4D97-AF65-F5344CB8AC3E}">
        <p14:creationId xmlns:p14="http://schemas.microsoft.com/office/powerpoint/2010/main" val="129500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2297314"/>
            <a:ext cx="4114413" cy="3326130"/>
          </a:xfrm>
        </p:spPr>
        <p:txBody>
          <a:bodyPr>
            <a:normAutofit lnSpcReduction="10000"/>
          </a:bodyPr>
          <a:lstStyle/>
          <a:p>
            <a:pPr>
              <a:spcAft>
                <a:spcPts val="450"/>
              </a:spcAft>
            </a:pPr>
            <a:r>
              <a:rPr lang="en-US" sz="2400" dirty="0">
                <a:latin typeface="Arial" panose="020B0604020202020204" pitchFamily="34" charset="0"/>
                <a:cs typeface="Arial" panose="020B0604020202020204" pitchFamily="34" charset="0"/>
              </a:rPr>
              <a:t>5-year plan</a:t>
            </a:r>
          </a:p>
          <a:p>
            <a:pPr>
              <a:spcAft>
                <a:spcPts val="450"/>
              </a:spcAft>
            </a:pPr>
            <a:r>
              <a:rPr lang="en-US" sz="2400" dirty="0">
                <a:latin typeface="Arial" panose="020B0604020202020204" pitchFamily="34" charset="0"/>
                <a:cs typeface="Arial" panose="020B0604020202020204" pitchFamily="34" charset="0"/>
              </a:rPr>
              <a:t>Fixed asset report</a:t>
            </a:r>
          </a:p>
          <a:p>
            <a:pPr>
              <a:spcAft>
                <a:spcPts val="450"/>
              </a:spcAft>
            </a:pPr>
            <a:r>
              <a:rPr lang="en-US" sz="2400" dirty="0">
                <a:latin typeface="Arial" panose="020B0604020202020204" pitchFamily="34" charset="0"/>
                <a:cs typeface="Arial" panose="020B0604020202020204" pitchFamily="34" charset="0"/>
              </a:rPr>
              <a:t>Program changes and enhancements</a:t>
            </a:r>
          </a:p>
          <a:p>
            <a:pPr>
              <a:spcAft>
                <a:spcPts val="450"/>
              </a:spcAft>
            </a:pPr>
            <a:r>
              <a:rPr lang="en-US" sz="2400" dirty="0">
                <a:latin typeface="Arial" panose="020B0604020202020204" pitchFamily="34" charset="0"/>
                <a:cs typeface="Arial" panose="020B0604020202020204" pitchFamily="34" charset="0"/>
              </a:rPr>
              <a:t>Alternatives</a:t>
            </a:r>
          </a:p>
          <a:p>
            <a:pPr>
              <a:spcAft>
                <a:spcPts val="450"/>
              </a:spcAft>
            </a:pPr>
            <a:r>
              <a:rPr lang="en-US" sz="2400" dirty="0">
                <a:latin typeface="Arial" panose="020B0604020202020204" pitchFamily="34" charset="0"/>
                <a:cs typeface="Arial" panose="020B0604020202020204" pitchFamily="34" charset="0"/>
              </a:rPr>
              <a:t>Priorities</a:t>
            </a:r>
          </a:p>
          <a:p>
            <a:pPr>
              <a:spcAft>
                <a:spcPts val="450"/>
              </a:spcAft>
            </a:pPr>
            <a:r>
              <a:rPr lang="en-US" sz="2400" dirty="0">
                <a:latin typeface="Arial" panose="020B0604020202020204" pitchFamily="34" charset="0"/>
                <a:cs typeface="Arial" panose="020B0604020202020204" pitchFamily="34" charset="0"/>
              </a:rPr>
              <a:t>FMBS</a:t>
            </a:r>
          </a:p>
        </p:txBody>
      </p:sp>
      <p:sp>
        <p:nvSpPr>
          <p:cNvPr id="5" name="Title 4"/>
          <p:cNvSpPr>
            <a:spLocks noGrp="1"/>
          </p:cNvSpPr>
          <p:nvPr>
            <p:ph type="title"/>
          </p:nvPr>
        </p:nvSpPr>
        <p:spPr/>
        <p:txBody>
          <a:bodyPr/>
          <a:lstStyle/>
          <a:p>
            <a:r>
              <a:rPr lang="en-US" dirty="0" smtClean="0"/>
              <a:t>CPMC Wrap-Up!</a:t>
            </a:r>
            <a:endParaRPr lang="en-US" dirty="0"/>
          </a:p>
        </p:txBody>
      </p:sp>
      <p:grpSp>
        <p:nvGrpSpPr>
          <p:cNvPr id="6" name="Group 5"/>
          <p:cNvGrpSpPr/>
          <p:nvPr/>
        </p:nvGrpSpPr>
        <p:grpSpPr>
          <a:xfrm>
            <a:off x="4067037" y="1601631"/>
            <a:ext cx="4619763" cy="4717496"/>
            <a:chOff x="9593029" y="4140412"/>
            <a:chExt cx="2770495" cy="2440595"/>
          </a:xfrm>
        </p:grpSpPr>
        <p:pic>
          <p:nvPicPr>
            <p:cNvPr id="7" name="Picture 6" descr="wrapup.png"/>
            <p:cNvPicPr>
              <a:picLocks noChangeAspect="1"/>
            </p:cNvPicPr>
            <p:nvPr/>
          </p:nvPicPr>
          <p:blipFill>
            <a:blip r:embed="rId2" cstate="print"/>
            <a:srcRect l="14431" r="13670"/>
            <a:stretch>
              <a:fillRect/>
            </a:stretch>
          </p:blipFill>
          <p:spPr>
            <a:xfrm>
              <a:off x="9867336" y="4140412"/>
              <a:ext cx="2180277" cy="2063823"/>
            </a:xfrm>
            <a:prstGeom prst="rect">
              <a:avLst/>
            </a:prstGeom>
          </p:spPr>
        </p:pic>
        <p:sp>
          <p:nvSpPr>
            <p:cNvPr id="8" name="TextBox 7"/>
            <p:cNvSpPr txBox="1"/>
            <p:nvPr/>
          </p:nvSpPr>
          <p:spPr>
            <a:xfrm>
              <a:off x="9593029" y="6385398"/>
              <a:ext cx="2770495" cy="195609"/>
            </a:xfrm>
            <a:prstGeom prst="rect">
              <a:avLst/>
            </a:prstGeom>
            <a:noFill/>
            <a:ln>
              <a:noFill/>
            </a:ln>
          </p:spPr>
          <p:txBody>
            <a:bodyPr wrap="square" rtlCol="0">
              <a:spAutoFit/>
            </a:bodyPr>
            <a:lstStyle/>
            <a:p>
              <a:pPr algn="ctr"/>
              <a:r>
                <a:rPr lang="en-US" sz="1600" b="1" i="1" dirty="0" smtClean="0"/>
                <a:t>Get </a:t>
              </a:r>
              <a:r>
                <a:rPr lang="en-US" sz="1600" b="1" i="1" dirty="0"/>
                <a:t>Involved!</a:t>
              </a:r>
              <a:r>
                <a:rPr lang="en-US" sz="1600" dirty="0"/>
                <a:t> </a:t>
              </a:r>
            </a:p>
          </p:txBody>
        </p:sp>
      </p:grpSp>
    </p:spTree>
    <p:extLst>
      <p:ext uri="{BB962C8B-B14F-4D97-AF65-F5344CB8AC3E}">
        <p14:creationId xmlns:p14="http://schemas.microsoft.com/office/powerpoint/2010/main" val="150515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4294967295"/>
          </p:nvPr>
        </p:nvSpPr>
        <p:spPr>
          <a:xfrm>
            <a:off x="0" y="1935163"/>
            <a:ext cx="8229600" cy="4389437"/>
          </a:xfrm>
        </p:spPr>
        <p:txBody>
          <a:bodyPr/>
          <a:lstStyle/>
          <a:p>
            <a:pPr eaLnBrk="1" hangingPunct="1">
              <a:buFont typeface="Wingdings 2" panose="05020102010507070707" pitchFamily="18" charset="2"/>
              <a:buNone/>
            </a:pPr>
            <a:endParaRPr lang="en-US" altLang="en-US" sz="900" i="1" smtClean="0"/>
          </a:p>
          <a:p>
            <a:pPr eaLnBrk="1" hangingPunct="1">
              <a:buFont typeface="Wingdings 2" panose="05020102010507070707" pitchFamily="18" charset="2"/>
              <a:buNone/>
            </a:pPr>
            <a:endParaRPr lang="en-US" altLang="en-US" sz="900" i="1" smtClean="0"/>
          </a:p>
        </p:txBody>
      </p:sp>
      <p:sp>
        <p:nvSpPr>
          <p:cNvPr id="3" name="Title 2"/>
          <p:cNvSpPr>
            <a:spLocks noGrp="1"/>
          </p:cNvSpPr>
          <p:nvPr>
            <p:ph type="title" idx="4294967295"/>
          </p:nvPr>
        </p:nvSpPr>
        <p:spPr>
          <a:xfrm>
            <a:off x="914400" y="381000"/>
            <a:ext cx="8229600" cy="857250"/>
          </a:xfrm>
        </p:spPr>
        <p:txBody>
          <a:bodyPr>
            <a:normAutofit/>
          </a:bodyPr>
          <a:lstStyle/>
          <a:p>
            <a:pPr eaLnBrk="1" fontAlgn="auto" hangingPunct="1">
              <a:spcAft>
                <a:spcPts val="0"/>
              </a:spcAft>
              <a:defRPr/>
            </a:pPr>
            <a:r>
              <a:rPr lang="en-US" sz="3750" dirty="0" smtClean="0"/>
              <a:t>FMWR Funding Categories</a:t>
            </a:r>
            <a:r>
              <a:rPr lang="en-US" sz="4200" dirty="0"/>
              <a:t>   </a:t>
            </a:r>
            <a:r>
              <a:rPr lang="en-US" sz="750" i="1" dirty="0"/>
              <a:t>(Review of BMC Module 7)</a:t>
            </a:r>
            <a:endParaRPr lang="en-US" sz="3750" dirty="0"/>
          </a:p>
        </p:txBody>
      </p:sp>
      <p:graphicFrame>
        <p:nvGraphicFramePr>
          <p:cNvPr id="5" name="Diagram 4"/>
          <p:cNvGraphicFramePr/>
          <p:nvPr>
            <p:extLst>
              <p:ext uri="{D42A27DB-BD31-4B8C-83A1-F6EECF244321}">
                <p14:modId xmlns:p14="http://schemas.microsoft.com/office/powerpoint/2010/main" val="4118126038"/>
              </p:ext>
            </p:extLst>
          </p:nvPr>
        </p:nvGraphicFramePr>
        <p:xfrm>
          <a:off x="212271" y="1258034"/>
          <a:ext cx="8931729" cy="5491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28029"/>
            <a:ext cx="7919884" cy="3644973"/>
          </a:xfrm>
        </p:spPr>
        <p:txBody>
          <a:bodyPr>
            <a:noAutofit/>
          </a:bodyPr>
          <a:lstStyle/>
          <a:p>
            <a:pPr marL="511969" indent="-511969"/>
            <a:r>
              <a:rPr lang="en-US" sz="2400" dirty="0"/>
              <a:t>Define and describe the </a:t>
            </a:r>
            <a:r>
              <a:rPr lang="en-US" sz="2400" i="1" dirty="0"/>
              <a:t>CPMC Process</a:t>
            </a:r>
          </a:p>
          <a:p>
            <a:endParaRPr lang="en-US" sz="2400" dirty="0"/>
          </a:p>
          <a:p>
            <a:pPr marL="511969" indent="-511969"/>
            <a:r>
              <a:rPr lang="en-US" sz="2400" dirty="0" smtClean="0"/>
              <a:t>Identify and apply the </a:t>
            </a:r>
            <a:r>
              <a:rPr lang="en-US" sz="2400" i="1" dirty="0" smtClean="0"/>
              <a:t>Capitalization and Depreciation procedures </a:t>
            </a:r>
            <a:r>
              <a:rPr lang="en-US" sz="2400" dirty="0" smtClean="0"/>
              <a:t>as they relate to the CPMC Process</a:t>
            </a:r>
          </a:p>
          <a:p>
            <a:pPr marL="511969" indent="-511969"/>
            <a:endParaRPr lang="en-US" sz="2400" dirty="0"/>
          </a:p>
          <a:p>
            <a:pPr marL="511969" indent="-511969"/>
            <a:r>
              <a:rPr lang="en-US" sz="2400" dirty="0" smtClean="0"/>
              <a:t>Identify and apply the </a:t>
            </a:r>
            <a:r>
              <a:rPr lang="en-US" sz="2400" i="1" dirty="0" smtClean="0"/>
              <a:t>Decision Matrix </a:t>
            </a:r>
            <a:r>
              <a:rPr lang="en-US" sz="2400" dirty="0" smtClean="0"/>
              <a:t>approach to ranking CPMC proposals</a:t>
            </a:r>
          </a:p>
          <a:p>
            <a:pPr marL="511969" indent="-511969"/>
            <a:endParaRPr lang="en-US" sz="2400" dirty="0"/>
          </a:p>
          <a:p>
            <a:pPr marL="511969" indent="-511969"/>
            <a:r>
              <a:rPr lang="en-US" sz="2400" dirty="0" smtClean="0"/>
              <a:t>Distinguish and discuss the key components of a </a:t>
            </a:r>
            <a:r>
              <a:rPr lang="en-US" sz="2400" i="1" dirty="0" smtClean="0"/>
              <a:t>CPMC proposal</a:t>
            </a:r>
            <a:endParaRPr lang="en-US" sz="2400" i="1" dirty="0"/>
          </a:p>
        </p:txBody>
      </p:sp>
      <p:sp>
        <p:nvSpPr>
          <p:cNvPr id="3" name="Title 2"/>
          <p:cNvSpPr>
            <a:spLocks noGrp="1"/>
          </p:cNvSpPr>
          <p:nvPr>
            <p:ph type="title"/>
          </p:nvPr>
        </p:nvSpPr>
        <p:spPr/>
        <p:txBody>
          <a:bodyPr/>
          <a:lstStyle/>
          <a:p>
            <a:r>
              <a:rPr lang="en-US" dirty="0" smtClean="0"/>
              <a:t>Objectives</a:t>
            </a:r>
            <a:endParaRPr lang="en-US" dirty="0"/>
          </a:p>
        </p:txBody>
      </p:sp>
    </p:spTree>
    <p:extLst>
      <p:ext uri="{BB962C8B-B14F-4D97-AF65-F5344CB8AC3E}">
        <p14:creationId xmlns:p14="http://schemas.microsoft.com/office/powerpoint/2010/main" val="28309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63724" y="2486452"/>
            <a:ext cx="7275915" cy="1371600"/>
          </a:xfrm>
          <a:extLst/>
        </p:spPr>
        <p:txBody>
          <a:bodyPr/>
          <a:lstStyle/>
          <a:p>
            <a:pPr eaLnBrk="1" fontAlgn="auto" hangingPunct="1">
              <a:spcAft>
                <a:spcPts val="0"/>
              </a:spcAft>
              <a:defRPr/>
            </a:pPr>
            <a:r>
              <a:rPr lang="en-US" dirty="0" smtClean="0"/>
              <a:t>Module </a:t>
            </a:r>
            <a:r>
              <a:rPr lang="en-US" dirty="0"/>
              <a:t>7</a:t>
            </a:r>
            <a:r>
              <a:rPr lang="en-US" dirty="0" smtClean="0"/>
              <a:t/>
            </a:r>
            <a:br>
              <a:rPr lang="en-US" dirty="0" smtClean="0"/>
            </a:br>
            <a:r>
              <a:rPr lang="en-US" sz="3200" dirty="0" smtClean="0"/>
              <a:t>Wrapping it Up!</a:t>
            </a:r>
            <a:endParaRPr lang="en-US" dirty="0"/>
          </a:p>
        </p:txBody>
      </p:sp>
    </p:spTree>
    <p:extLst>
      <p:ext uri="{BB962C8B-B14F-4D97-AF65-F5344CB8AC3E}">
        <p14:creationId xmlns:p14="http://schemas.microsoft.com/office/powerpoint/2010/main" val="2315776049"/>
      </p:ext>
    </p:extLst>
  </p:cSld>
  <p:clrMapOvr>
    <a:masterClrMapping/>
  </p:clrMapOvr>
  <p:transition spd="med">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19154"/>
            <a:ext cx="8229600" cy="1143000"/>
          </a:xfrm>
        </p:spPr>
        <p:txBody>
          <a:bodyPr/>
          <a:lstStyle/>
          <a:p>
            <a:r>
              <a:rPr lang="en-US" dirty="0" smtClean="0"/>
              <a:t>Assignment: </a:t>
            </a:r>
            <a:br>
              <a:rPr lang="en-US" dirty="0" smtClean="0"/>
            </a:br>
            <a:r>
              <a:rPr lang="en-US" sz="3200" dirty="0" smtClean="0"/>
              <a:t>AOB Variance Report Exercise</a:t>
            </a:r>
            <a:endParaRPr lang="en-US" dirty="0"/>
          </a:p>
        </p:txBody>
      </p:sp>
      <p:sp>
        <p:nvSpPr>
          <p:cNvPr id="6" name="Content Placeholder 1"/>
          <p:cNvSpPr>
            <a:spLocks noGrp="1"/>
          </p:cNvSpPr>
          <p:nvPr>
            <p:ph idx="1"/>
          </p:nvPr>
        </p:nvSpPr>
        <p:spPr>
          <a:xfrm>
            <a:off x="566382" y="2220821"/>
            <a:ext cx="8234718" cy="4383748"/>
          </a:xfrm>
        </p:spPr>
        <p:txBody>
          <a:bodyPr/>
          <a:lstStyle/>
          <a:p>
            <a:r>
              <a:rPr lang="en-US" sz="2000" dirty="0" smtClean="0"/>
              <a:t>Review your Annual Operating Budget (AOB) report</a:t>
            </a:r>
          </a:p>
          <a:p>
            <a:pPr lvl="1"/>
            <a:r>
              <a:rPr lang="en-US" dirty="0" smtClean="0"/>
              <a:t>Complete the analysis section as an individual</a:t>
            </a:r>
          </a:p>
          <a:p>
            <a:pPr lvl="1"/>
            <a:r>
              <a:rPr lang="en-US" dirty="0" smtClean="0"/>
              <a:t>Tell us what the variance is saying </a:t>
            </a:r>
          </a:p>
          <a:p>
            <a:pPr lvl="2"/>
            <a:r>
              <a:rPr lang="en-US" sz="1600" u="sng" dirty="0" smtClean="0"/>
              <a:t>Why</a:t>
            </a:r>
            <a:r>
              <a:rPr lang="en-US" sz="1600" dirty="0" smtClean="0"/>
              <a:t> the variance occurred </a:t>
            </a:r>
          </a:p>
          <a:p>
            <a:pPr lvl="2"/>
            <a:r>
              <a:rPr lang="en-US" sz="1600" u="sng" dirty="0" smtClean="0"/>
              <a:t>How</a:t>
            </a:r>
            <a:r>
              <a:rPr lang="en-US" sz="1600" dirty="0" smtClean="0"/>
              <a:t> you are going to FIX unfavorable variances or DUPLICATE or CONTINUE favorable variances!</a:t>
            </a:r>
          </a:p>
          <a:p>
            <a:r>
              <a:rPr lang="en-US" sz="2000" dirty="0" smtClean="0"/>
              <a:t>Brief your variance analysis to your group</a:t>
            </a:r>
          </a:p>
          <a:p>
            <a:pPr lvl="1"/>
            <a:r>
              <a:rPr lang="en-US" dirty="0" smtClean="0"/>
              <a:t>Provide feedback to each individual</a:t>
            </a:r>
          </a:p>
          <a:p>
            <a:pPr lvl="1"/>
            <a:r>
              <a:rPr lang="en-US" dirty="0" smtClean="0"/>
              <a:t>Update analysis accordingly</a:t>
            </a:r>
          </a:p>
          <a:p>
            <a:r>
              <a:rPr lang="en-US" sz="2000" dirty="0" smtClean="0"/>
              <a:t>Each table will choose 1 person to brief their analysis to the large group</a:t>
            </a:r>
            <a:endParaRPr lang="en-US" sz="2000" dirty="0"/>
          </a:p>
          <a:p>
            <a:r>
              <a:rPr lang="en-US" sz="2000" dirty="0" smtClean="0"/>
              <a:t>Turn in your completed/updated report to the instructors</a:t>
            </a:r>
            <a:endParaRPr lang="en-US" sz="2000" dirty="0"/>
          </a:p>
        </p:txBody>
      </p:sp>
    </p:spTree>
    <p:extLst>
      <p:ext uri="{BB962C8B-B14F-4D97-AF65-F5344CB8AC3E}">
        <p14:creationId xmlns:p14="http://schemas.microsoft.com/office/powerpoint/2010/main" val="1506753443"/>
      </p:ext>
    </p:extLst>
  </p:cSld>
  <p:clrMapOvr>
    <a:masterClrMapping/>
  </p:clrMapOvr>
  <p:transition spd="med">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9622"/>
            <a:ext cx="8305800" cy="1143000"/>
          </a:xfrm>
        </p:spPr>
        <p:txBody>
          <a:bodyPr/>
          <a:lstStyle/>
          <a:p>
            <a:r>
              <a:rPr lang="en-US" dirty="0" smtClean="0"/>
              <a:t>Individual Action Plan</a:t>
            </a:r>
            <a:endParaRPr lang="en-US" dirty="0"/>
          </a:p>
        </p:txBody>
      </p:sp>
      <p:sp>
        <p:nvSpPr>
          <p:cNvPr id="3" name="Rectangle 2"/>
          <p:cNvSpPr/>
          <p:nvPr/>
        </p:nvSpPr>
        <p:spPr>
          <a:xfrm>
            <a:off x="457200" y="2526217"/>
            <a:ext cx="3981450" cy="3170099"/>
          </a:xfrm>
          <a:prstGeom prst="rect">
            <a:avLst/>
          </a:prstGeom>
        </p:spPr>
        <p:txBody>
          <a:bodyPr wrap="square">
            <a:spAutoFit/>
          </a:bodyPr>
          <a:lstStyle/>
          <a:p>
            <a:pPr marL="342900" lvl="2" indent="-342900" eaLnBrk="1" fontAlgn="auto" hangingPunct="1">
              <a:spcAft>
                <a:spcPts val="0"/>
              </a:spcAft>
              <a:buFont typeface="Arial" panose="020B0604020202020204" pitchFamily="34" charset="0"/>
              <a:buChar char="•"/>
              <a:defRPr/>
            </a:pPr>
            <a:r>
              <a:rPr lang="en-US" sz="2000" dirty="0" smtClean="0">
                <a:latin typeface="Arial" panose="020B0604020202020204" pitchFamily="34" charset="0"/>
                <a:cs typeface="Arial" panose="020B0604020202020204" pitchFamily="34" charset="0"/>
              </a:rPr>
              <a:t>Actions </a:t>
            </a:r>
            <a:r>
              <a:rPr lang="en-US" sz="2000" dirty="0">
                <a:latin typeface="Arial" panose="020B0604020202020204" pitchFamily="34" charset="0"/>
                <a:cs typeface="Arial" panose="020B0604020202020204" pitchFamily="34" charset="0"/>
              </a:rPr>
              <a:t>are clearly stated and based on application of knowledge gained during the course</a:t>
            </a:r>
          </a:p>
          <a:p>
            <a:pPr marL="342900" lvl="2" indent="-342900" eaLnBrk="1" fontAlgn="auto" hangingPunct="1">
              <a:spcAft>
                <a:spcPts val="0"/>
              </a:spcAft>
              <a:buFont typeface="Arial" panose="020B0604020202020204" pitchFamily="34" charset="0"/>
              <a:buChar char="•"/>
              <a:tabLst>
                <a:tab pos="574675" algn="l"/>
              </a:tabLst>
              <a:defRPr/>
            </a:pPr>
            <a:r>
              <a:rPr lang="en-US" sz="2000" dirty="0">
                <a:latin typeface="Arial" panose="020B0604020202020204" pitchFamily="34" charset="0"/>
                <a:cs typeface="Arial" panose="020B0604020202020204" pitchFamily="34" charset="0"/>
              </a:rPr>
              <a:t>Actions are within the control of the individual and include an end date for completion </a:t>
            </a:r>
          </a:p>
          <a:p>
            <a:pPr marL="342900" lvl="2" indent="-342900" eaLnBrk="1" fontAlgn="auto" hangingPunct="1">
              <a:spcAft>
                <a:spcPts val="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Measurements of success are quantitative and measure the success of attaining the action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7584" y="1605811"/>
            <a:ext cx="3879196" cy="5010912"/>
          </a:xfrm>
          <a:prstGeom prst="rect">
            <a:avLst/>
          </a:prstGeom>
          <a:ln w="3175">
            <a:solidFill>
              <a:schemeClr val="tx1"/>
            </a:solidFill>
          </a:ln>
        </p:spPr>
      </p:pic>
    </p:spTree>
    <p:extLst>
      <p:ext uri="{BB962C8B-B14F-4D97-AF65-F5344CB8AC3E}">
        <p14:creationId xmlns:p14="http://schemas.microsoft.com/office/powerpoint/2010/main" val="2172939269"/>
      </p:ext>
    </p:extLst>
  </p:cSld>
  <p:clrMapOvr>
    <a:masterClrMapping/>
  </p:clrMapOvr>
  <p:transition spd="med">
    <p:fad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8400"/>
            <a:ext cx="8583561" cy="4389437"/>
          </a:xfrm>
        </p:spPr>
        <p:txBody>
          <a:bodyPr/>
          <a:lstStyle/>
          <a:p>
            <a:endParaRPr lang="en-US" sz="2400" dirty="0">
              <a:solidFill>
                <a:srgbClr val="FF0000"/>
              </a:solidFill>
            </a:endParaRPr>
          </a:p>
        </p:txBody>
      </p:sp>
      <p:sp>
        <p:nvSpPr>
          <p:cNvPr id="3" name="Title 2"/>
          <p:cNvSpPr>
            <a:spLocks noGrp="1"/>
          </p:cNvSpPr>
          <p:nvPr>
            <p:ph type="title"/>
          </p:nvPr>
        </p:nvSpPr>
        <p:spPr/>
        <p:txBody>
          <a:bodyPr/>
          <a:lstStyle/>
          <a:p>
            <a:r>
              <a:rPr lang="en-US" dirty="0" smtClean="0"/>
              <a:t>Expectations</a:t>
            </a:r>
            <a:endParaRPr lang="en-US" dirty="0"/>
          </a:p>
        </p:txBody>
      </p:sp>
    </p:spTree>
    <p:extLst>
      <p:ext uri="{BB962C8B-B14F-4D97-AF65-F5344CB8AC3E}">
        <p14:creationId xmlns:p14="http://schemas.microsoft.com/office/powerpoint/2010/main" val="155852018"/>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8963" y="462451"/>
            <a:ext cx="8229600" cy="857250"/>
          </a:xfrm>
        </p:spPr>
        <p:txBody>
          <a:bodyPr>
            <a:normAutofit/>
          </a:bodyPr>
          <a:lstStyle/>
          <a:p>
            <a:pPr eaLnBrk="1" fontAlgn="auto" hangingPunct="1">
              <a:spcAft>
                <a:spcPts val="0"/>
              </a:spcAft>
              <a:defRPr/>
            </a:pPr>
            <a:r>
              <a:rPr lang="en-US" sz="3750" dirty="0" smtClean="0"/>
              <a:t>Knowledge Check</a:t>
            </a:r>
            <a:endParaRPr lang="en-US" sz="3750" dirty="0"/>
          </a:p>
        </p:txBody>
      </p:sp>
      <p:sp>
        <p:nvSpPr>
          <p:cNvPr id="4" name="Content Placeholder 1"/>
          <p:cNvSpPr txBox="1">
            <a:spLocks/>
          </p:cNvSpPr>
          <p:nvPr/>
        </p:nvSpPr>
        <p:spPr>
          <a:xfrm>
            <a:off x="453161" y="1041529"/>
            <a:ext cx="7943850" cy="5302712"/>
          </a:xfrm>
          <a:prstGeom prst="rect">
            <a:avLst/>
          </a:prstGeom>
        </p:spPr>
        <p:txBody>
          <a:bodyPr>
            <a:normAutofit/>
          </a:bodyPr>
          <a:lstStyle/>
          <a:p>
            <a:pPr marL="205740" indent="-205740" defTabSz="685800" eaLnBrk="1" fontAlgn="auto" hangingPunct="1">
              <a:spcBef>
                <a:spcPct val="20000"/>
              </a:spcBef>
              <a:spcAft>
                <a:spcPts val="0"/>
              </a:spcAft>
              <a:buClr>
                <a:schemeClr val="accent3"/>
              </a:buClr>
              <a:buSzPct val="95000"/>
              <a:defRPr/>
            </a:pPr>
            <a:endParaRPr lang="en-US" sz="1050" b="1" dirty="0">
              <a:latin typeface="Arial" panose="020B0604020202020204" pitchFamily="34" charset="0"/>
              <a:cs typeface="Arial" panose="020B0604020202020204" pitchFamily="34" charset="0"/>
            </a:endParaRPr>
          </a:p>
          <a:p>
            <a:pPr marL="214313" indent="-214313" defTabSz="685800" eaLnBrk="1" fontAlgn="auto" hangingPunct="1">
              <a:lnSpc>
                <a:spcPct val="200000"/>
              </a:lnSpc>
              <a:spcBef>
                <a:spcPct val="20000"/>
              </a:spcBef>
              <a:spcAft>
                <a:spcPts val="0"/>
              </a:spcAft>
              <a:buClr>
                <a:schemeClr val="accent3"/>
              </a:buClr>
              <a:buSzPct val="95000"/>
              <a:buFont typeface="+mj-lt"/>
              <a:buAutoNum type="arabicPeriod"/>
              <a:defRPr/>
            </a:pPr>
            <a:r>
              <a:rPr lang="en-US" sz="2300" dirty="0">
                <a:latin typeface="Arial" panose="020B0604020202020204" pitchFamily="34" charset="0"/>
                <a:cs typeface="Arial" panose="020B0604020202020204" pitchFamily="34" charset="0"/>
              </a:rPr>
              <a:t>What are Appropriated Funds</a:t>
            </a:r>
            <a:r>
              <a:rPr lang="en-US" sz="2300" dirty="0" smtClean="0">
                <a:latin typeface="Arial" panose="020B0604020202020204" pitchFamily="34" charset="0"/>
                <a:cs typeface="Arial" panose="020B0604020202020204" pitchFamily="34" charset="0"/>
              </a:rPr>
              <a:t>? </a:t>
            </a:r>
            <a:endParaRPr lang="en-US" sz="2300" dirty="0">
              <a:latin typeface="Arial" panose="020B0604020202020204" pitchFamily="34" charset="0"/>
              <a:cs typeface="Arial" panose="020B0604020202020204" pitchFamily="34" charset="0"/>
            </a:endParaRPr>
          </a:p>
          <a:p>
            <a:pPr marL="214313" indent="-214313" defTabSz="685800" eaLnBrk="1" fontAlgn="auto" hangingPunct="1">
              <a:spcBef>
                <a:spcPct val="20000"/>
              </a:spcBef>
              <a:spcAft>
                <a:spcPts val="0"/>
              </a:spcAft>
              <a:buClr>
                <a:schemeClr val="accent3"/>
              </a:buClr>
              <a:buSzPct val="95000"/>
              <a:buFont typeface="+mj-lt"/>
              <a:buAutoNum type="arabicPeriod"/>
              <a:defRPr/>
            </a:pPr>
            <a:endParaRPr lang="en-US" sz="2300" dirty="0" smtClean="0">
              <a:latin typeface="Arial" panose="020B0604020202020204" pitchFamily="34" charset="0"/>
              <a:cs typeface="Arial" panose="020B0604020202020204" pitchFamily="34" charset="0"/>
            </a:endParaRPr>
          </a:p>
          <a:p>
            <a:pPr marL="214313" indent="-214313" defTabSz="685800" eaLnBrk="1" fontAlgn="auto" hangingPunct="1">
              <a:spcBef>
                <a:spcPct val="20000"/>
              </a:spcBef>
              <a:spcAft>
                <a:spcPts val="0"/>
              </a:spcAft>
              <a:buClr>
                <a:schemeClr val="accent3"/>
              </a:buClr>
              <a:buSzPct val="95000"/>
              <a:buFont typeface="+mj-lt"/>
              <a:buAutoNum type="arabicPeriod"/>
              <a:defRPr/>
            </a:pPr>
            <a:endParaRPr lang="en-US" sz="2000" dirty="0" smtClean="0">
              <a:latin typeface="Arial" panose="020B0604020202020204" pitchFamily="34" charset="0"/>
              <a:cs typeface="Arial" panose="020B0604020202020204" pitchFamily="34" charset="0"/>
            </a:endParaRPr>
          </a:p>
          <a:p>
            <a:pPr marL="214313" indent="-214313" defTabSz="685800" eaLnBrk="1" fontAlgn="auto" hangingPunct="1">
              <a:spcBef>
                <a:spcPct val="20000"/>
              </a:spcBef>
              <a:spcAft>
                <a:spcPts val="0"/>
              </a:spcAft>
              <a:buClr>
                <a:schemeClr val="accent3"/>
              </a:buClr>
              <a:buSzPct val="95000"/>
              <a:buFont typeface="+mj-lt"/>
              <a:buAutoNum type="arabicPeriod"/>
              <a:defRPr/>
            </a:pPr>
            <a:r>
              <a:rPr lang="en-US" sz="2300" dirty="0" smtClean="0">
                <a:latin typeface="Arial" panose="020B0604020202020204" pitchFamily="34" charset="0"/>
                <a:cs typeface="Arial" panose="020B0604020202020204" pitchFamily="34" charset="0"/>
              </a:rPr>
              <a:t>What </a:t>
            </a:r>
            <a:r>
              <a:rPr lang="en-US" sz="2300" dirty="0">
                <a:latin typeface="Arial" panose="020B0604020202020204" pitchFamily="34" charset="0"/>
                <a:cs typeface="Arial" panose="020B0604020202020204" pitchFamily="34" charset="0"/>
              </a:rPr>
              <a:t>is the difference between direct APF and indirect APF? </a:t>
            </a:r>
          </a:p>
          <a:p>
            <a:pPr marL="214313" indent="-214313" defTabSz="685800" eaLnBrk="1" fontAlgn="auto" hangingPunct="1">
              <a:lnSpc>
                <a:spcPct val="200000"/>
              </a:lnSpc>
              <a:spcBef>
                <a:spcPct val="20000"/>
              </a:spcBef>
              <a:spcAft>
                <a:spcPts val="0"/>
              </a:spcAft>
              <a:buClr>
                <a:schemeClr val="accent3"/>
              </a:buClr>
              <a:buSzPct val="95000"/>
              <a:buFont typeface="+mj-lt"/>
              <a:buAutoNum type="arabicPeriod"/>
              <a:defRPr/>
            </a:pPr>
            <a:endParaRPr lang="en-US" sz="2600" dirty="0" smtClean="0">
              <a:latin typeface="Arial" panose="020B0604020202020204" pitchFamily="34" charset="0"/>
              <a:cs typeface="Arial" panose="020B0604020202020204" pitchFamily="34" charset="0"/>
            </a:endParaRPr>
          </a:p>
          <a:p>
            <a:pPr marL="214313" indent="-214313" defTabSz="685800" eaLnBrk="1" fontAlgn="auto" hangingPunct="1">
              <a:lnSpc>
                <a:spcPct val="200000"/>
              </a:lnSpc>
              <a:spcBef>
                <a:spcPct val="20000"/>
              </a:spcBef>
              <a:spcAft>
                <a:spcPts val="0"/>
              </a:spcAft>
              <a:buClr>
                <a:schemeClr val="accent3"/>
              </a:buClr>
              <a:buSzPct val="95000"/>
              <a:buFont typeface="+mj-lt"/>
              <a:buAutoNum type="arabicPeriod"/>
              <a:defRPr/>
            </a:pPr>
            <a:endParaRPr lang="en-US" sz="2300" dirty="0" smtClean="0">
              <a:latin typeface="Arial" panose="020B0604020202020204" pitchFamily="34" charset="0"/>
              <a:cs typeface="Arial" panose="020B0604020202020204" pitchFamily="34" charset="0"/>
            </a:endParaRPr>
          </a:p>
          <a:p>
            <a:pPr marL="214313" indent="-214313" defTabSz="685800" eaLnBrk="1" fontAlgn="auto" hangingPunct="1">
              <a:lnSpc>
                <a:spcPct val="200000"/>
              </a:lnSpc>
              <a:spcBef>
                <a:spcPct val="20000"/>
              </a:spcBef>
              <a:spcAft>
                <a:spcPts val="0"/>
              </a:spcAft>
              <a:buClr>
                <a:schemeClr val="accent3"/>
              </a:buClr>
              <a:buSzPct val="95000"/>
              <a:buFont typeface="+mj-lt"/>
              <a:buAutoNum type="arabicPeriod"/>
              <a:defRPr/>
            </a:pPr>
            <a:r>
              <a:rPr lang="en-US" sz="2300" dirty="0" smtClean="0">
                <a:latin typeface="Arial" panose="020B0604020202020204" pitchFamily="34" charset="0"/>
                <a:cs typeface="Arial" panose="020B0604020202020204" pitchFamily="34" charset="0"/>
              </a:rPr>
              <a:t>What </a:t>
            </a:r>
            <a:r>
              <a:rPr lang="en-US" sz="2300" dirty="0">
                <a:latin typeface="Arial" panose="020B0604020202020204" pitchFamily="34" charset="0"/>
                <a:cs typeface="Arial" panose="020B0604020202020204" pitchFamily="34" charset="0"/>
              </a:rPr>
              <a:t>are </a:t>
            </a:r>
            <a:r>
              <a:rPr lang="en-US" sz="2300" dirty="0" smtClean="0">
                <a:latin typeface="Arial" panose="020B0604020202020204" pitchFamily="34" charset="0"/>
                <a:cs typeface="Arial" panose="020B0604020202020204" pitchFamily="34" charset="0"/>
              </a:rPr>
              <a:t>Nonappropriated </a:t>
            </a:r>
            <a:r>
              <a:rPr lang="en-US" sz="2300" dirty="0">
                <a:latin typeface="Arial" panose="020B0604020202020204" pitchFamily="34" charset="0"/>
                <a:cs typeface="Arial" panose="020B0604020202020204" pitchFamily="34" charset="0"/>
              </a:rPr>
              <a:t>Funds</a:t>
            </a:r>
            <a:r>
              <a:rPr lang="en-US" sz="2300" dirty="0" smtClean="0">
                <a:latin typeface="Arial" panose="020B0604020202020204" pitchFamily="34" charset="0"/>
                <a:cs typeface="Arial" panose="020B0604020202020204" pitchFamily="34" charset="0"/>
              </a:rPr>
              <a:t>?</a:t>
            </a:r>
          </a:p>
          <a:p>
            <a:pPr marL="214313" indent="-214313" defTabSz="685800" eaLnBrk="1" fontAlgn="auto" hangingPunct="1">
              <a:lnSpc>
                <a:spcPct val="110000"/>
              </a:lnSpc>
              <a:spcBef>
                <a:spcPct val="20000"/>
              </a:spcBef>
              <a:spcAft>
                <a:spcPts val="0"/>
              </a:spcAft>
              <a:buClr>
                <a:schemeClr val="accent3"/>
              </a:buClr>
              <a:buSzPct val="95000"/>
              <a:buFont typeface="+mj-lt"/>
              <a:buAutoNum type="arabicPeriod"/>
              <a:defRPr/>
            </a:pPr>
            <a:endParaRPr lang="en-US" sz="1400" dirty="0" smtClean="0">
              <a:latin typeface="Arial" panose="020B0604020202020204" pitchFamily="34" charset="0"/>
              <a:cs typeface="Arial" panose="020B0604020202020204" pitchFamily="34" charset="0"/>
            </a:endParaRPr>
          </a:p>
        </p:txBody>
      </p:sp>
      <p:sp>
        <p:nvSpPr>
          <p:cNvPr id="2" name="TextBox 1"/>
          <p:cNvSpPr txBox="1"/>
          <p:nvPr/>
        </p:nvSpPr>
        <p:spPr>
          <a:xfrm>
            <a:off x="974562" y="1898779"/>
            <a:ext cx="7397702" cy="830997"/>
          </a:xfrm>
          <a:prstGeom prst="rect">
            <a:avLst/>
          </a:prstGeom>
          <a:noFill/>
          <a:ln>
            <a:noFill/>
          </a:ln>
        </p:spPr>
        <p:txBody>
          <a:bodyPr wrap="square" rtlCol="0">
            <a:spAutoFit/>
          </a:bodyPr>
          <a:lstStyle/>
          <a:p>
            <a:r>
              <a:rPr lang="en-US" sz="2400" b="1" dirty="0">
                <a:solidFill>
                  <a:srgbClr val="79B767"/>
                </a:solidFill>
                <a:latin typeface="Arial" panose="020B0604020202020204" pitchFamily="34" charset="0"/>
                <a:cs typeface="Arial" panose="020B0604020202020204" pitchFamily="34" charset="0"/>
              </a:rPr>
              <a:t>Funds set apart for a specific use/purpose by Congress</a:t>
            </a:r>
            <a:endParaRPr lang="en-US" sz="2400" b="1" dirty="0" smtClean="0">
              <a:solidFill>
                <a:srgbClr val="79B767"/>
              </a:solidFill>
              <a:latin typeface="Arial" panose="020B0604020202020204" pitchFamily="34" charset="0"/>
              <a:cs typeface="Arial" panose="020B0604020202020204" pitchFamily="34" charset="0"/>
            </a:endParaRPr>
          </a:p>
        </p:txBody>
      </p:sp>
      <p:sp>
        <p:nvSpPr>
          <p:cNvPr id="6" name="TextBox 5"/>
          <p:cNvSpPr txBox="1"/>
          <p:nvPr/>
        </p:nvSpPr>
        <p:spPr>
          <a:xfrm>
            <a:off x="927099" y="3567512"/>
            <a:ext cx="7680688" cy="1938992"/>
          </a:xfrm>
          <a:prstGeom prst="rect">
            <a:avLst/>
          </a:prstGeom>
          <a:noFill/>
          <a:ln>
            <a:noFill/>
          </a:ln>
        </p:spPr>
        <p:txBody>
          <a:bodyPr wrap="square" rtlCol="0">
            <a:spAutoFit/>
          </a:bodyPr>
          <a:lstStyle/>
          <a:p>
            <a:r>
              <a:rPr lang="en-US" sz="2400" b="1" dirty="0">
                <a:solidFill>
                  <a:srgbClr val="79B767"/>
                </a:solidFill>
                <a:latin typeface="Arial" panose="020B0604020202020204" pitchFamily="34" charset="0"/>
                <a:cs typeface="Arial" panose="020B0604020202020204" pitchFamily="34" charset="0"/>
              </a:rPr>
              <a:t>Direct APF is funding received by MWR as MWR APF (through the UFM Process</a:t>
            </a:r>
            <a:r>
              <a:rPr lang="en-US" sz="2400" b="1" dirty="0" smtClean="0">
                <a:solidFill>
                  <a:srgbClr val="79B767"/>
                </a:solidFill>
                <a:latin typeface="Arial" panose="020B0604020202020204" pitchFamily="34" charset="0"/>
                <a:cs typeface="Arial" panose="020B0604020202020204" pitchFamily="34" charset="0"/>
              </a:rPr>
              <a:t>)  </a:t>
            </a:r>
            <a:r>
              <a:rPr lang="en-US" sz="2400" b="1" dirty="0">
                <a:solidFill>
                  <a:srgbClr val="79B767"/>
                </a:solidFill>
                <a:latin typeface="Arial" panose="020B0604020202020204" pitchFamily="34" charset="0"/>
                <a:cs typeface="Arial" panose="020B0604020202020204" pitchFamily="34" charset="0"/>
              </a:rPr>
              <a:t>in MDEPs QDPC and QCYS.  Indirect APF is generally received through the use </a:t>
            </a:r>
            <a:r>
              <a:rPr lang="en-US" sz="2400" b="1" dirty="0" smtClean="0">
                <a:solidFill>
                  <a:srgbClr val="79B767"/>
                </a:solidFill>
                <a:latin typeface="Arial" panose="020B0604020202020204" pitchFamily="34" charset="0"/>
                <a:cs typeface="Arial" panose="020B0604020202020204" pitchFamily="34" charset="0"/>
              </a:rPr>
              <a:t>of </a:t>
            </a:r>
            <a:r>
              <a:rPr lang="en-US" sz="2400" b="1" dirty="0">
                <a:solidFill>
                  <a:srgbClr val="79B767"/>
                </a:solidFill>
                <a:latin typeface="Arial" panose="020B0604020202020204" pitchFamily="34" charset="0"/>
                <a:cs typeface="Arial" panose="020B0604020202020204" pitchFamily="34" charset="0"/>
              </a:rPr>
              <a:t>Garrison-wide service ( such as utilities and custodial </a:t>
            </a:r>
            <a:r>
              <a:rPr lang="en-US" sz="2400" b="1" dirty="0" smtClean="0">
                <a:solidFill>
                  <a:srgbClr val="79B767"/>
                </a:solidFill>
                <a:latin typeface="Arial" panose="020B0604020202020204" pitchFamily="34" charset="0"/>
                <a:cs typeface="Arial" panose="020B0604020202020204" pitchFamily="34" charset="0"/>
              </a:rPr>
              <a:t>)</a:t>
            </a:r>
            <a:endParaRPr lang="en-US" sz="2400" b="1" dirty="0">
              <a:solidFill>
                <a:srgbClr val="79B767"/>
              </a:solidFill>
              <a:latin typeface="Arial" panose="020B0604020202020204" pitchFamily="34" charset="0"/>
              <a:cs typeface="Arial" panose="020B0604020202020204" pitchFamily="34" charset="0"/>
            </a:endParaRPr>
          </a:p>
        </p:txBody>
      </p:sp>
      <p:sp>
        <p:nvSpPr>
          <p:cNvPr id="7" name="TextBox 6"/>
          <p:cNvSpPr txBox="1"/>
          <p:nvPr/>
        </p:nvSpPr>
        <p:spPr>
          <a:xfrm>
            <a:off x="927099" y="5948656"/>
            <a:ext cx="7167681" cy="830997"/>
          </a:xfrm>
          <a:prstGeom prst="rect">
            <a:avLst/>
          </a:prstGeom>
          <a:noFill/>
          <a:ln>
            <a:noFill/>
          </a:ln>
        </p:spPr>
        <p:txBody>
          <a:bodyPr wrap="square" rtlCol="0">
            <a:spAutoFit/>
          </a:bodyPr>
          <a:lstStyle/>
          <a:p>
            <a:r>
              <a:rPr lang="en-US" sz="2400" b="1" dirty="0">
                <a:solidFill>
                  <a:srgbClr val="79B767"/>
                </a:solidFill>
                <a:latin typeface="Arial" panose="020B0604020202020204" pitchFamily="34" charset="0"/>
                <a:cs typeface="Arial" panose="020B0604020202020204" pitchFamily="34" charset="0"/>
              </a:rPr>
              <a:t>NAFs are funds generated to augment those appropriated by Congress.</a:t>
            </a:r>
          </a:p>
        </p:txBody>
      </p:sp>
    </p:spTree>
    <p:extLst>
      <p:ext uri="{BB962C8B-B14F-4D97-AF65-F5344CB8AC3E}">
        <p14:creationId xmlns:p14="http://schemas.microsoft.com/office/powerpoint/2010/main" val="6979539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8963" y="462451"/>
            <a:ext cx="8229600" cy="857250"/>
          </a:xfrm>
        </p:spPr>
        <p:txBody>
          <a:bodyPr>
            <a:normAutofit/>
          </a:bodyPr>
          <a:lstStyle/>
          <a:p>
            <a:pPr eaLnBrk="1" fontAlgn="auto" hangingPunct="1">
              <a:spcAft>
                <a:spcPts val="0"/>
              </a:spcAft>
              <a:defRPr/>
            </a:pPr>
            <a:r>
              <a:rPr lang="en-US" sz="3750" dirty="0" smtClean="0"/>
              <a:t>Knowledge Check</a:t>
            </a:r>
            <a:endParaRPr lang="en-US" sz="3750" dirty="0"/>
          </a:p>
        </p:txBody>
      </p:sp>
      <p:sp>
        <p:nvSpPr>
          <p:cNvPr id="4" name="Content Placeholder 1"/>
          <p:cNvSpPr txBox="1">
            <a:spLocks/>
          </p:cNvSpPr>
          <p:nvPr/>
        </p:nvSpPr>
        <p:spPr>
          <a:xfrm>
            <a:off x="588963" y="1319701"/>
            <a:ext cx="7943850" cy="5302712"/>
          </a:xfrm>
          <a:prstGeom prst="rect">
            <a:avLst/>
          </a:prstGeom>
        </p:spPr>
        <p:txBody>
          <a:bodyPr>
            <a:normAutofit/>
          </a:bodyPr>
          <a:lstStyle/>
          <a:p>
            <a:pPr marL="205740" indent="-205740" defTabSz="685800" eaLnBrk="1" fontAlgn="auto" hangingPunct="1">
              <a:spcBef>
                <a:spcPct val="20000"/>
              </a:spcBef>
              <a:spcAft>
                <a:spcPts val="0"/>
              </a:spcAft>
              <a:buClr>
                <a:schemeClr val="accent3"/>
              </a:buClr>
              <a:buSzPct val="95000"/>
              <a:defRPr/>
            </a:pPr>
            <a:endParaRPr lang="en-US" sz="1100" b="1" dirty="0">
              <a:latin typeface="Arial" panose="020B0604020202020204" pitchFamily="34" charset="0"/>
              <a:cs typeface="Arial" panose="020B0604020202020204" pitchFamily="34" charset="0"/>
            </a:endParaRPr>
          </a:p>
          <a:p>
            <a:pPr marL="214313" indent="-214313" defTabSz="685800" eaLnBrk="1" fontAlgn="auto" hangingPunct="1">
              <a:lnSpc>
                <a:spcPct val="110000"/>
              </a:lnSpc>
              <a:spcBef>
                <a:spcPct val="20000"/>
              </a:spcBef>
              <a:spcAft>
                <a:spcPts val="0"/>
              </a:spcAft>
              <a:buClr>
                <a:schemeClr val="accent3"/>
              </a:buClr>
              <a:buSzPct val="95000"/>
              <a:buFont typeface="+mj-lt"/>
              <a:buAutoNum type="arabicPeriod"/>
              <a:defRPr/>
            </a:pPr>
            <a:endParaRPr lang="en-US" sz="1600" dirty="0" smtClean="0">
              <a:latin typeface="Arial" panose="020B0604020202020204" pitchFamily="34" charset="0"/>
              <a:cs typeface="Arial" panose="020B0604020202020204" pitchFamily="34" charset="0"/>
            </a:endParaRPr>
          </a:p>
          <a:p>
            <a:pPr marL="457200" indent="-457200" defTabSz="685800" eaLnBrk="1" fontAlgn="auto" hangingPunct="1">
              <a:lnSpc>
                <a:spcPct val="110000"/>
              </a:lnSpc>
              <a:spcBef>
                <a:spcPct val="20000"/>
              </a:spcBef>
              <a:spcAft>
                <a:spcPts val="0"/>
              </a:spcAft>
              <a:buClr>
                <a:schemeClr val="accent3"/>
              </a:buClr>
              <a:buSzPct val="95000"/>
              <a:buFont typeface="+mj-lt"/>
              <a:buAutoNum type="arabicPeriod" startAt="4"/>
              <a:defRPr/>
            </a:pPr>
            <a:r>
              <a:rPr lang="en-US" sz="2400" dirty="0" smtClean="0">
                <a:latin typeface="Arial" panose="020B0604020202020204" pitchFamily="34" charset="0"/>
                <a:cs typeface="Arial" panose="020B0604020202020204" pitchFamily="34" charset="0"/>
              </a:rPr>
              <a:t>What are two sources of NAF that are not locally generated from sales or other operating income?</a:t>
            </a:r>
          </a:p>
          <a:p>
            <a:pPr marL="457200" indent="-457200" defTabSz="685800" eaLnBrk="1" fontAlgn="auto" hangingPunct="1">
              <a:lnSpc>
                <a:spcPct val="110000"/>
              </a:lnSpc>
              <a:spcBef>
                <a:spcPct val="20000"/>
              </a:spcBef>
              <a:spcAft>
                <a:spcPts val="0"/>
              </a:spcAft>
              <a:buClr>
                <a:schemeClr val="accent3"/>
              </a:buClr>
              <a:buSzPct val="95000"/>
              <a:buFont typeface="+mj-lt"/>
              <a:buAutoNum type="arabicPeriod" startAt="4"/>
              <a:defRPr/>
            </a:pPr>
            <a:endParaRPr lang="en-US" sz="2400" dirty="0">
              <a:latin typeface="Arial" panose="020B0604020202020204" pitchFamily="34" charset="0"/>
              <a:cs typeface="Arial" panose="020B0604020202020204" pitchFamily="34" charset="0"/>
            </a:endParaRPr>
          </a:p>
          <a:p>
            <a:pPr marL="457200" indent="-457200" defTabSz="685800" eaLnBrk="1" fontAlgn="auto" hangingPunct="1">
              <a:lnSpc>
                <a:spcPct val="110000"/>
              </a:lnSpc>
              <a:spcBef>
                <a:spcPct val="20000"/>
              </a:spcBef>
              <a:spcAft>
                <a:spcPts val="0"/>
              </a:spcAft>
              <a:buClr>
                <a:schemeClr val="accent3"/>
              </a:buClr>
              <a:buSzPct val="95000"/>
              <a:buFont typeface="+mj-lt"/>
              <a:buAutoNum type="arabicPeriod" startAt="4"/>
              <a:defRPr/>
            </a:pPr>
            <a:endParaRPr lang="en-US" sz="2000" dirty="0">
              <a:latin typeface="Arial" panose="020B0604020202020204" pitchFamily="34" charset="0"/>
              <a:cs typeface="Arial" panose="020B0604020202020204" pitchFamily="34" charset="0"/>
            </a:endParaRPr>
          </a:p>
          <a:p>
            <a:pPr marL="457200" indent="-457200" defTabSz="685800" eaLnBrk="1" fontAlgn="auto" hangingPunct="1">
              <a:lnSpc>
                <a:spcPct val="110000"/>
              </a:lnSpc>
              <a:spcBef>
                <a:spcPct val="20000"/>
              </a:spcBef>
              <a:spcAft>
                <a:spcPts val="0"/>
              </a:spcAft>
              <a:buClr>
                <a:schemeClr val="accent3"/>
              </a:buClr>
              <a:buSzPct val="95000"/>
              <a:buFont typeface="+mj-lt"/>
              <a:buAutoNum type="arabicPeriod" startAt="4"/>
              <a:defRPr/>
            </a:pPr>
            <a:r>
              <a:rPr lang="en-US" sz="2400" dirty="0" smtClean="0">
                <a:latin typeface="Arial" panose="020B0604020202020204" pitchFamily="34" charset="0"/>
                <a:cs typeface="Arial" panose="020B0604020202020204" pitchFamily="34" charset="0"/>
              </a:rPr>
              <a:t>Name at least 3 offices that have responsibility for managing NAF.</a:t>
            </a:r>
          </a:p>
          <a:p>
            <a:pPr marL="457200" indent="-457200" defTabSz="685800" eaLnBrk="1" fontAlgn="auto" hangingPunct="1">
              <a:lnSpc>
                <a:spcPct val="110000"/>
              </a:lnSpc>
              <a:spcBef>
                <a:spcPct val="20000"/>
              </a:spcBef>
              <a:spcAft>
                <a:spcPts val="0"/>
              </a:spcAft>
              <a:buClr>
                <a:schemeClr val="accent3"/>
              </a:buClr>
              <a:buSzPct val="95000"/>
              <a:buFont typeface="+mj-lt"/>
              <a:buAutoNum type="arabicPeriod" startAt="4"/>
              <a:defRPr/>
            </a:pPr>
            <a:endParaRPr lang="en-US" sz="2400" dirty="0">
              <a:latin typeface="Arial" panose="020B0604020202020204" pitchFamily="34" charset="0"/>
              <a:cs typeface="Arial" panose="020B0604020202020204" pitchFamily="34" charset="0"/>
            </a:endParaRPr>
          </a:p>
          <a:p>
            <a:pPr marL="457200" indent="-457200" defTabSz="685800" eaLnBrk="1" fontAlgn="auto" hangingPunct="1">
              <a:lnSpc>
                <a:spcPct val="110000"/>
              </a:lnSpc>
              <a:spcBef>
                <a:spcPct val="20000"/>
              </a:spcBef>
              <a:spcAft>
                <a:spcPts val="0"/>
              </a:spcAft>
              <a:buClr>
                <a:schemeClr val="accent3"/>
              </a:buClr>
              <a:buSzPct val="95000"/>
              <a:buFont typeface="+mj-lt"/>
              <a:buAutoNum type="arabicPeriod" startAt="4"/>
              <a:defRPr/>
            </a:pPr>
            <a:endParaRPr lang="en-US" sz="1100" dirty="0" smtClean="0">
              <a:latin typeface="Arial" panose="020B0604020202020204" pitchFamily="34" charset="0"/>
              <a:cs typeface="Arial" panose="020B0604020202020204" pitchFamily="34" charset="0"/>
            </a:endParaRPr>
          </a:p>
          <a:p>
            <a:pPr marL="457200" indent="-457200" defTabSz="685800" eaLnBrk="1" fontAlgn="auto" hangingPunct="1">
              <a:lnSpc>
                <a:spcPct val="110000"/>
              </a:lnSpc>
              <a:spcBef>
                <a:spcPct val="20000"/>
              </a:spcBef>
              <a:spcAft>
                <a:spcPts val="0"/>
              </a:spcAft>
              <a:buClr>
                <a:schemeClr val="accent3"/>
              </a:buClr>
              <a:buSzPct val="95000"/>
              <a:buFont typeface="+mj-lt"/>
              <a:buAutoNum type="arabicPeriod" startAt="4"/>
              <a:defRPr/>
            </a:pPr>
            <a:r>
              <a:rPr lang="en-US" sz="2400" dirty="0" smtClean="0">
                <a:latin typeface="Arial" panose="020B0604020202020204" pitchFamily="34" charset="0"/>
                <a:cs typeface="Arial" panose="020B0604020202020204" pitchFamily="34" charset="0"/>
              </a:rPr>
              <a:t>Name at least 1 regulation that governs the use of NAF.</a:t>
            </a:r>
          </a:p>
          <a:p>
            <a:pPr marL="385763" indent="-385763" defTabSz="685800" eaLnBrk="1" fontAlgn="auto" hangingPunct="1">
              <a:spcBef>
                <a:spcPct val="20000"/>
              </a:spcBef>
              <a:spcAft>
                <a:spcPts val="0"/>
              </a:spcAft>
              <a:buClr>
                <a:schemeClr val="accent3"/>
              </a:buClr>
              <a:buSzPct val="95000"/>
              <a:defRPr/>
            </a:pPr>
            <a:endParaRPr lang="en-US" sz="2000" dirty="0">
              <a:latin typeface="Arial" panose="020B0604020202020204" pitchFamily="34" charset="0"/>
              <a:cs typeface="Arial" panose="020B0604020202020204" pitchFamily="34" charset="0"/>
            </a:endParaRPr>
          </a:p>
        </p:txBody>
      </p:sp>
      <p:sp>
        <p:nvSpPr>
          <p:cNvPr id="8" name="TextBox 7"/>
          <p:cNvSpPr txBox="1"/>
          <p:nvPr/>
        </p:nvSpPr>
        <p:spPr>
          <a:xfrm>
            <a:off x="1089970" y="2757620"/>
            <a:ext cx="6561220" cy="830997"/>
          </a:xfrm>
          <a:prstGeom prst="rect">
            <a:avLst/>
          </a:prstGeom>
          <a:noFill/>
          <a:ln>
            <a:noFill/>
          </a:ln>
        </p:spPr>
        <p:txBody>
          <a:bodyPr wrap="none" rtlCol="0">
            <a:spAutoFit/>
          </a:bodyPr>
          <a:lstStyle/>
          <a:p>
            <a:r>
              <a:rPr lang="en-US" sz="2400" b="1" dirty="0">
                <a:solidFill>
                  <a:srgbClr val="79B767"/>
                </a:solidFill>
                <a:latin typeface="Arial" panose="020B0604020202020204" pitchFamily="34" charset="0"/>
                <a:cs typeface="Arial" panose="020B0604020202020204" pitchFamily="34" charset="0"/>
              </a:rPr>
              <a:t>ARMP and AAFES </a:t>
            </a:r>
            <a:r>
              <a:rPr lang="en-US" sz="2400" b="1" dirty="0" smtClean="0">
                <a:solidFill>
                  <a:srgbClr val="79B767"/>
                </a:solidFill>
                <a:latin typeface="Arial" panose="020B0604020202020204" pitchFamily="34" charset="0"/>
                <a:cs typeface="Arial" panose="020B0604020202020204" pitchFamily="34" charset="0"/>
              </a:rPr>
              <a:t>Dividend</a:t>
            </a:r>
          </a:p>
          <a:p>
            <a:r>
              <a:rPr lang="en-US" sz="2400" b="1" dirty="0" smtClean="0">
                <a:solidFill>
                  <a:srgbClr val="79B767"/>
                </a:solidFill>
                <a:latin typeface="Arial" panose="020B0604020202020204" pitchFamily="34" charset="0"/>
                <a:cs typeface="Arial" panose="020B0604020202020204" pitchFamily="34" charset="0"/>
              </a:rPr>
              <a:t>What is the local contribution from AAFES?</a:t>
            </a:r>
            <a:endParaRPr lang="en-US" sz="2400" b="1" dirty="0">
              <a:solidFill>
                <a:srgbClr val="79B767"/>
              </a:solidFill>
              <a:latin typeface="Arial" panose="020B0604020202020204" pitchFamily="34" charset="0"/>
              <a:cs typeface="Arial" panose="020B0604020202020204" pitchFamily="34" charset="0"/>
            </a:endParaRPr>
          </a:p>
        </p:txBody>
      </p:sp>
      <p:sp>
        <p:nvSpPr>
          <p:cNvPr id="9" name="TextBox 8"/>
          <p:cNvSpPr txBox="1"/>
          <p:nvPr/>
        </p:nvSpPr>
        <p:spPr>
          <a:xfrm>
            <a:off x="1066120" y="4611019"/>
            <a:ext cx="7752443" cy="461665"/>
          </a:xfrm>
          <a:prstGeom prst="rect">
            <a:avLst/>
          </a:prstGeom>
          <a:noFill/>
          <a:ln>
            <a:noFill/>
          </a:ln>
        </p:spPr>
        <p:txBody>
          <a:bodyPr wrap="none" rtlCol="0">
            <a:spAutoFit/>
          </a:bodyPr>
          <a:lstStyle/>
          <a:p>
            <a:r>
              <a:rPr lang="en-US" sz="2400" b="1" dirty="0">
                <a:solidFill>
                  <a:srgbClr val="79B767"/>
                </a:solidFill>
                <a:latin typeface="Arial" panose="020B0604020202020204" pitchFamily="34" charset="0"/>
                <a:cs typeface="Arial" panose="020B0604020202020204" pitchFamily="34" charset="0"/>
              </a:rPr>
              <a:t>Garrison NAF FM, NFS, ID NAF FM, G9 NAF FM, etc.</a:t>
            </a:r>
          </a:p>
        </p:txBody>
      </p:sp>
      <p:sp>
        <p:nvSpPr>
          <p:cNvPr id="10" name="TextBox 9"/>
          <p:cNvSpPr txBox="1"/>
          <p:nvPr/>
        </p:nvSpPr>
        <p:spPr>
          <a:xfrm>
            <a:off x="1066120" y="6043490"/>
            <a:ext cx="7958717" cy="461665"/>
          </a:xfrm>
          <a:prstGeom prst="rect">
            <a:avLst/>
          </a:prstGeom>
          <a:noFill/>
          <a:ln>
            <a:noFill/>
          </a:ln>
        </p:spPr>
        <p:txBody>
          <a:bodyPr wrap="none" rtlCol="0">
            <a:spAutoFit/>
          </a:bodyPr>
          <a:lstStyle/>
          <a:p>
            <a:r>
              <a:rPr lang="en-US" sz="2400" b="1" dirty="0">
                <a:solidFill>
                  <a:srgbClr val="79B767"/>
                </a:solidFill>
                <a:latin typeface="Arial" panose="020B0604020202020204" pitchFamily="34" charset="0"/>
                <a:cs typeface="Arial" panose="020B0604020202020204" pitchFamily="34" charset="0"/>
              </a:rPr>
              <a:t>AR 215-1, DOD 7000.14-R, AR 11-2, DFAS IN 37-1, etc.</a:t>
            </a:r>
          </a:p>
        </p:txBody>
      </p:sp>
      <p:sp>
        <p:nvSpPr>
          <p:cNvPr id="11" name="Rectangle 10"/>
          <p:cNvSpPr/>
          <p:nvPr/>
        </p:nvSpPr>
        <p:spPr>
          <a:xfrm>
            <a:off x="2570779" y="6523348"/>
            <a:ext cx="3530600" cy="247920"/>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935419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0876" y="2308225"/>
            <a:ext cx="7764462" cy="3778250"/>
          </a:xfrm>
        </p:spPr>
        <p:txBody>
          <a:bodyPr>
            <a:noAutofit/>
          </a:bodyPr>
          <a:lstStyle/>
          <a:p>
            <a:pPr marL="205740" indent="-205740" eaLnBrk="1" fontAlgn="auto" hangingPunct="1">
              <a:spcAft>
                <a:spcPts val="0"/>
              </a:spcAft>
              <a:buClr>
                <a:schemeClr val="accent3"/>
              </a:buClr>
              <a:buFont typeface="Wingdings 2"/>
              <a:buChar char=""/>
              <a:defRPr/>
            </a:pPr>
            <a:r>
              <a:rPr lang="en-US" sz="2400" dirty="0">
                <a:latin typeface="Arial" panose="020B0604020202020204" pitchFamily="34" charset="0"/>
                <a:cs typeface="Arial" panose="020B0604020202020204" pitchFamily="34" charset="0"/>
              </a:rPr>
              <a:t>You are a </a:t>
            </a:r>
            <a:r>
              <a:rPr lang="en-US" sz="2400" dirty="0" smtClean="0">
                <a:latin typeface="Arial" panose="020B0604020202020204" pitchFamily="34" charset="0"/>
                <a:cs typeface="Arial" panose="020B0604020202020204" pitchFamily="34" charset="0"/>
              </a:rPr>
              <a:t>Program Manager</a:t>
            </a:r>
            <a:endParaRPr lang="en-US" sz="2400" dirty="0">
              <a:latin typeface="Arial" panose="020B0604020202020204" pitchFamily="34" charset="0"/>
              <a:cs typeface="Arial" panose="020B0604020202020204" pitchFamily="34" charset="0"/>
            </a:endParaRPr>
          </a:p>
          <a:p>
            <a:pPr marL="1033463" lvl="1" indent="-222647" eaLnBrk="1" fontAlgn="auto" hangingPunct="1">
              <a:spcAft>
                <a:spcPts val="0"/>
              </a:spcAft>
              <a:buFont typeface="Wingdings 2"/>
              <a:buChar char=""/>
              <a:defRPr/>
            </a:pPr>
            <a:r>
              <a:rPr lang="en-US" sz="2000" dirty="0" smtClean="0">
                <a:latin typeface="Arial" panose="020B0604020202020204" pitchFamily="34" charset="0"/>
                <a:cs typeface="Arial" panose="020B0604020202020204" pitchFamily="34" charset="0"/>
              </a:rPr>
              <a:t>What are at least 5 considerations you need to be </a:t>
            </a:r>
            <a:r>
              <a:rPr lang="en-US" sz="2000" b="1" u="sng" dirty="0" smtClean="0">
                <a:latin typeface="Arial" panose="020B0604020202020204" pitchFamily="34" charset="0"/>
                <a:cs typeface="Arial" panose="020B0604020202020204" pitchFamily="34" charset="0"/>
              </a:rPr>
              <a:t>financially</a:t>
            </a:r>
            <a:r>
              <a:rPr lang="en-US" sz="2000" dirty="0" smtClean="0">
                <a:latin typeface="Arial" panose="020B0604020202020204" pitchFamily="34" charset="0"/>
                <a:cs typeface="Arial" panose="020B0604020202020204" pitchFamily="34" charset="0"/>
              </a:rPr>
              <a:t> </a:t>
            </a:r>
            <a:r>
              <a:rPr lang="en-US" sz="2000" b="1" u="sng" dirty="0" smtClean="0">
                <a:latin typeface="Arial" panose="020B0604020202020204" pitchFamily="34" charset="0"/>
                <a:cs typeface="Arial" panose="020B0604020202020204" pitchFamily="34" charset="0"/>
              </a:rPr>
              <a:t>successful</a:t>
            </a:r>
            <a:r>
              <a:rPr lang="en-US" sz="2000" dirty="0" smtClean="0">
                <a:latin typeface="Arial" panose="020B0604020202020204" pitchFamily="34" charset="0"/>
                <a:cs typeface="Arial" panose="020B0604020202020204" pitchFamily="34" charset="0"/>
              </a:rPr>
              <a:t>?</a:t>
            </a:r>
          </a:p>
          <a:p>
            <a:pPr marL="1033463" lvl="1" indent="-222647" eaLnBrk="1" fontAlgn="auto" hangingPunct="1">
              <a:spcAft>
                <a:spcPts val="0"/>
              </a:spcAft>
              <a:buFont typeface="Wingdings 2"/>
              <a:buChar char=""/>
              <a:defRPr/>
            </a:pPr>
            <a:r>
              <a:rPr lang="en-US" sz="2000" dirty="0" smtClean="0">
                <a:latin typeface="Arial" panose="020B0604020202020204" pitchFamily="34" charset="0"/>
                <a:cs typeface="Arial" panose="020B0604020202020204" pitchFamily="34" charset="0"/>
              </a:rPr>
              <a:t>Why?</a:t>
            </a:r>
          </a:p>
          <a:p>
            <a:pPr marL="480060" lvl="1" indent="-185166" eaLnBrk="1" fontAlgn="auto" hangingPunct="1">
              <a:spcAft>
                <a:spcPts val="0"/>
              </a:spcAft>
              <a:buFont typeface="Wingdings 2"/>
              <a:buNone/>
              <a:defRPr/>
            </a:pPr>
            <a:endParaRPr lang="en-US" sz="1000" dirty="0">
              <a:latin typeface="Arial" panose="020B0604020202020204" pitchFamily="34" charset="0"/>
              <a:cs typeface="Arial" panose="020B0604020202020204" pitchFamily="34" charset="0"/>
            </a:endParaRPr>
          </a:p>
          <a:p>
            <a:pPr marL="205740" indent="-205740" eaLnBrk="1" fontAlgn="auto" hangingPunct="1">
              <a:spcAft>
                <a:spcPts val="0"/>
              </a:spcAft>
              <a:buClr>
                <a:schemeClr val="accent3"/>
              </a:buClr>
              <a:buFont typeface="Wingdings 2"/>
              <a:buChar char=""/>
              <a:defRPr/>
            </a:pPr>
            <a:r>
              <a:rPr lang="en-US" sz="2400" dirty="0" smtClean="0">
                <a:latin typeface="Arial" panose="020B0604020202020204" pitchFamily="34" charset="0"/>
                <a:cs typeface="Arial" panose="020B0604020202020204" pitchFamily="34" charset="0"/>
              </a:rPr>
              <a:t>You will work as a group</a:t>
            </a:r>
          </a:p>
          <a:p>
            <a:pPr marL="205740" indent="-205740" eaLnBrk="1" fontAlgn="auto" hangingPunct="1">
              <a:spcAft>
                <a:spcPts val="0"/>
              </a:spcAft>
              <a:buClr>
                <a:schemeClr val="accent3"/>
              </a:buClr>
              <a:buFont typeface="Wingdings 2"/>
              <a:buChar char=""/>
              <a:defRPr/>
            </a:pPr>
            <a:endParaRPr lang="en-US" sz="1400" dirty="0">
              <a:latin typeface="Arial" panose="020B0604020202020204" pitchFamily="34" charset="0"/>
              <a:cs typeface="Arial" panose="020B0604020202020204" pitchFamily="34" charset="0"/>
            </a:endParaRPr>
          </a:p>
          <a:p>
            <a:pPr marL="205740" indent="-205740" eaLnBrk="1" fontAlgn="auto" hangingPunct="1">
              <a:spcAft>
                <a:spcPts val="0"/>
              </a:spcAft>
              <a:buClr>
                <a:schemeClr val="accent3"/>
              </a:buClr>
              <a:buFont typeface="Wingdings 2"/>
              <a:buChar char=""/>
              <a:defRPr/>
            </a:pPr>
            <a:r>
              <a:rPr lang="en-US" sz="2400" dirty="0" smtClean="0">
                <a:latin typeface="Arial" panose="020B0604020202020204" pitchFamily="34" charset="0"/>
                <a:cs typeface="Arial" panose="020B0604020202020204" pitchFamily="34" charset="0"/>
              </a:rPr>
              <a:t>Chart your answers</a:t>
            </a:r>
          </a:p>
          <a:p>
            <a:pPr marL="205740" indent="-205740" eaLnBrk="1" fontAlgn="auto" hangingPunct="1">
              <a:spcAft>
                <a:spcPts val="0"/>
              </a:spcAft>
              <a:buClr>
                <a:schemeClr val="accent3"/>
              </a:buClr>
              <a:buFont typeface="Wingdings 2"/>
              <a:buChar char=""/>
              <a:defRPr/>
            </a:pPr>
            <a:endParaRPr lang="en-US" sz="1000" dirty="0" smtClean="0">
              <a:latin typeface="Arial" panose="020B0604020202020204" pitchFamily="34" charset="0"/>
              <a:cs typeface="Arial" panose="020B0604020202020204" pitchFamily="34" charset="0"/>
            </a:endParaRPr>
          </a:p>
          <a:p>
            <a:pPr marL="205740" indent="-205740" eaLnBrk="1" fontAlgn="auto" hangingPunct="1">
              <a:spcAft>
                <a:spcPts val="0"/>
              </a:spcAft>
              <a:buClr>
                <a:schemeClr val="accent3"/>
              </a:buClr>
              <a:buFont typeface="Wingdings 2"/>
              <a:buChar char=""/>
              <a:defRPr/>
            </a:pPr>
            <a:r>
              <a:rPr lang="en-US" sz="2400" dirty="0" smtClean="0">
                <a:latin typeface="Arial" panose="020B0604020202020204" pitchFamily="34" charset="0"/>
                <a:cs typeface="Arial" panose="020B0604020202020204" pitchFamily="34" charset="0"/>
              </a:rPr>
              <a:t>Choose a scribe and spokesperson to brief your results</a:t>
            </a:r>
            <a:endParaRPr lang="en-US" sz="2000" dirty="0" smtClean="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ormAutofit/>
          </a:bodyPr>
          <a:lstStyle/>
          <a:p>
            <a:pPr eaLnBrk="1" fontAlgn="auto" hangingPunct="1">
              <a:spcAft>
                <a:spcPts val="0"/>
              </a:spcAft>
              <a:defRPr/>
            </a:pPr>
            <a:r>
              <a:rPr lang="en-US" sz="3750" dirty="0" smtClean="0"/>
              <a:t>Group Activity</a:t>
            </a:r>
            <a:endParaRPr lang="en-US" sz="3750" dirty="0"/>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05740" indent="-205740" eaLnBrk="1" fontAlgn="auto" hangingPunct="1">
              <a:spcAft>
                <a:spcPts val="0"/>
              </a:spcAft>
              <a:buClr>
                <a:schemeClr val="accent3"/>
              </a:buClr>
              <a:buSzTx/>
              <a:buFont typeface="Wingdings 2"/>
              <a:buChar char=""/>
              <a:defRPr/>
            </a:pPr>
            <a:r>
              <a:rPr lang="en-US" sz="2800" dirty="0" smtClean="0"/>
              <a:t>Legal &amp; fiduciary responsibilities for proper use of APF &amp; NAF </a:t>
            </a:r>
          </a:p>
          <a:p>
            <a:pPr marL="480060" lvl="1" indent="-185166" eaLnBrk="1" fontAlgn="auto" hangingPunct="1">
              <a:spcAft>
                <a:spcPts val="0"/>
              </a:spcAft>
              <a:buClr>
                <a:schemeClr val="accent3"/>
              </a:buClr>
              <a:buFontTx/>
              <a:buChar char="•"/>
              <a:defRPr/>
            </a:pPr>
            <a:r>
              <a:rPr lang="en-US" sz="2000" dirty="0"/>
              <a:t>AR 215-1</a:t>
            </a:r>
          </a:p>
          <a:p>
            <a:pPr marL="480060" lvl="1" indent="-185166" eaLnBrk="1" fontAlgn="auto" hangingPunct="1">
              <a:spcAft>
                <a:spcPts val="0"/>
              </a:spcAft>
              <a:buClr>
                <a:schemeClr val="accent3"/>
              </a:buClr>
              <a:buFontTx/>
              <a:buChar char="•"/>
              <a:defRPr/>
            </a:pPr>
            <a:r>
              <a:rPr lang="en-US" sz="2000" dirty="0" smtClean="0"/>
              <a:t>DODI000 </a:t>
            </a:r>
            <a:r>
              <a:rPr lang="en-US" sz="2000" dirty="0"/>
              <a:t>7000.14-R</a:t>
            </a:r>
          </a:p>
          <a:p>
            <a:pPr marL="480060" lvl="1" indent="-185166" eaLnBrk="1" fontAlgn="auto" hangingPunct="1">
              <a:spcAft>
                <a:spcPts val="0"/>
              </a:spcAft>
              <a:buClr>
                <a:schemeClr val="accent3"/>
              </a:buClr>
              <a:buFontTx/>
              <a:buChar char="•"/>
              <a:defRPr/>
            </a:pPr>
            <a:r>
              <a:rPr lang="en-US" sz="2000" dirty="0"/>
              <a:t>AR 11-2</a:t>
            </a:r>
          </a:p>
          <a:p>
            <a:pPr marL="205740" indent="-205740" eaLnBrk="1" fontAlgn="auto" hangingPunct="1">
              <a:spcAft>
                <a:spcPts val="0"/>
              </a:spcAft>
              <a:buClr>
                <a:schemeClr val="accent3"/>
              </a:buClr>
              <a:buFont typeface="Wingdings 2"/>
              <a:buChar char=""/>
              <a:defRPr/>
            </a:pPr>
            <a:endParaRPr lang="en-US" sz="2800" dirty="0" smtClean="0"/>
          </a:p>
          <a:p>
            <a:pPr marL="205740" indent="-205740" eaLnBrk="1" fontAlgn="auto" hangingPunct="1">
              <a:spcAft>
                <a:spcPts val="0"/>
              </a:spcAft>
              <a:buClr>
                <a:schemeClr val="accent3"/>
              </a:buClr>
              <a:buFont typeface="Wingdings 2"/>
              <a:buChar char=""/>
              <a:defRPr/>
            </a:pPr>
            <a:r>
              <a:rPr lang="en-US" sz="2800" dirty="0" smtClean="0"/>
              <a:t>Operating Guidance/Standard Operating Procedures</a:t>
            </a:r>
            <a:endParaRPr lang="en-US" sz="2800" dirty="0"/>
          </a:p>
        </p:txBody>
      </p:sp>
      <p:sp>
        <p:nvSpPr>
          <p:cNvPr id="3" name="Title 2"/>
          <p:cNvSpPr>
            <a:spLocks noGrp="1"/>
          </p:cNvSpPr>
          <p:nvPr>
            <p:ph type="title"/>
          </p:nvPr>
        </p:nvSpPr>
        <p:spPr/>
        <p:txBody>
          <a:bodyPr>
            <a:normAutofit/>
          </a:bodyPr>
          <a:lstStyle/>
          <a:p>
            <a:pPr eaLnBrk="1" fontAlgn="auto" hangingPunct="1">
              <a:spcAft>
                <a:spcPts val="0"/>
              </a:spcAft>
              <a:defRPr/>
            </a:pPr>
            <a:r>
              <a:rPr lang="en-US" sz="3750" dirty="0" smtClean="0"/>
              <a:t>Regulations and Policies</a:t>
            </a:r>
            <a:endParaRPr lang="en-US" sz="3750" dirty="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291496" y="3626167"/>
            <a:ext cx="4646280" cy="1200329"/>
          </a:xfrm>
          <a:prstGeom prst="rect">
            <a:avLst/>
          </a:prstGeom>
          <a:noFill/>
        </p:spPr>
        <p:txBody>
          <a:bodyPr wrap="square">
            <a:spAutoFit/>
          </a:bodyPr>
          <a:lstStyle/>
          <a:p>
            <a:pPr algn="ctr" eaLnBrk="1" fontAlgn="auto" hangingPunct="1">
              <a:spcBef>
                <a:spcPts val="0"/>
              </a:spcBef>
              <a:spcAft>
                <a:spcPts val="0"/>
              </a:spcAft>
              <a:defRPr/>
            </a:pPr>
            <a:r>
              <a:rPr lang="en-US" sz="2400" b="1" dirty="0" smtClean="0">
                <a:latin typeface="Arial" panose="020B0604020202020204" pitchFamily="34" charset="0"/>
                <a:cs typeface="Arial" panose="020B0604020202020204" pitchFamily="34" charset="0"/>
              </a:rPr>
              <a:t>Patricia </a:t>
            </a:r>
            <a:r>
              <a:rPr lang="en-US" sz="2400" b="1" dirty="0" err="1">
                <a:latin typeface="Arial" panose="020B0604020202020204" pitchFamily="34" charset="0"/>
                <a:cs typeface="Arial" panose="020B0604020202020204" pitchFamily="34" charset="0"/>
              </a:rPr>
              <a:t>Morález</a:t>
            </a:r>
            <a:r>
              <a:rPr lang="en-US" sz="2400" b="1"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Villarreal</a:t>
            </a:r>
          </a:p>
          <a:p>
            <a:pPr algn="ctr" eaLnBrk="1" fontAlgn="auto" hangingPunct="1">
              <a:spcBef>
                <a:spcPts val="0"/>
              </a:spcBef>
              <a:spcAft>
                <a:spcPts val="0"/>
              </a:spcAft>
              <a:defRPr/>
            </a:pPr>
            <a:r>
              <a:rPr lang="en-US" sz="2400" b="1" dirty="0" smtClean="0">
                <a:latin typeface="Arial" panose="020B0604020202020204" pitchFamily="34" charset="0"/>
                <a:cs typeface="Arial" panose="020B0604020202020204" pitchFamily="34" charset="0"/>
              </a:rPr>
              <a:t>Patrice Turner-Lapp</a:t>
            </a:r>
          </a:p>
          <a:p>
            <a:pPr algn="ctr" eaLnBrk="1" fontAlgn="auto" hangingPunct="1">
              <a:spcBef>
                <a:spcPts val="0"/>
              </a:spcBef>
              <a:spcAft>
                <a:spcPts val="0"/>
              </a:spcAft>
              <a:defRPr/>
            </a:pPr>
            <a:r>
              <a:rPr lang="en-US" sz="2400" b="1" dirty="0" smtClean="0">
                <a:latin typeface="Arial" panose="020B0604020202020204" pitchFamily="34" charset="0"/>
                <a:cs typeface="Arial" panose="020B0604020202020204" pitchFamily="34" charset="0"/>
              </a:rPr>
              <a:t>Matt Jobe</a:t>
            </a:r>
            <a:endParaRPr lang="en-US" sz="2400" b="1" dirty="0">
              <a:latin typeface="Arial" panose="020B0604020202020204" pitchFamily="34" charset="0"/>
              <a:cs typeface="Arial" panose="020B0604020202020204" pitchFamily="34" charset="0"/>
            </a:endParaRPr>
          </a:p>
        </p:txBody>
      </p:sp>
      <p:sp>
        <p:nvSpPr>
          <p:cNvPr id="17414" name="Title 2"/>
          <p:cNvSpPr txBox="1">
            <a:spLocks/>
          </p:cNvSpPr>
          <p:nvPr/>
        </p:nvSpPr>
        <p:spPr bwMode="auto">
          <a:xfrm>
            <a:off x="668906" y="1741180"/>
            <a:ext cx="789146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algn="ctr" eaLnBrk="1" hangingPunct="1"/>
            <a:r>
              <a:rPr lang="en-US" altLang="en-US" sz="3600" b="1" dirty="0">
                <a:solidFill>
                  <a:schemeClr val="tx2"/>
                </a:solidFill>
                <a:latin typeface="Century Gothic" panose="020B0502020202020204" pitchFamily="34" charset="0"/>
              </a:rPr>
              <a:t>Meet your </a:t>
            </a:r>
          </a:p>
          <a:p>
            <a:pPr algn="ctr" eaLnBrk="1" hangingPunct="1"/>
            <a:r>
              <a:rPr lang="en-US" altLang="en-US" sz="3600" b="1" dirty="0">
                <a:solidFill>
                  <a:schemeClr val="tx2"/>
                </a:solidFill>
                <a:latin typeface="Century Gothic" panose="020B0502020202020204" pitchFamily="34" charset="0"/>
              </a:rPr>
              <a:t>School for Family and MWR </a:t>
            </a:r>
          </a:p>
          <a:p>
            <a:pPr algn="ctr" eaLnBrk="1" hangingPunct="1"/>
            <a:r>
              <a:rPr lang="en-US" altLang="en-US" sz="3600" b="1" dirty="0">
                <a:solidFill>
                  <a:schemeClr val="tx2"/>
                </a:solidFill>
                <a:latin typeface="Century Gothic" panose="020B0502020202020204" pitchFamily="34" charset="0"/>
              </a:rPr>
              <a:t> Training Team!</a:t>
            </a:r>
          </a:p>
        </p:txBody>
      </p:sp>
    </p:spTree>
    <p:extLst>
      <p:ext uri="{BB962C8B-B14F-4D97-AF65-F5344CB8AC3E}">
        <p14:creationId xmlns:p14="http://schemas.microsoft.com/office/powerpoint/2010/main" val="632201090"/>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23458554"/>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05740" indent="-205740" eaLnBrk="1" fontAlgn="auto" hangingPunct="1">
              <a:lnSpc>
                <a:spcPct val="150000"/>
              </a:lnSpc>
              <a:spcAft>
                <a:spcPts val="0"/>
              </a:spcAft>
              <a:buClr>
                <a:schemeClr val="accent3"/>
              </a:buClr>
              <a:buSzTx/>
              <a:buFontTx/>
              <a:buChar char="•"/>
              <a:defRPr/>
            </a:pPr>
            <a:r>
              <a:rPr lang="en-US" sz="2400" dirty="0" smtClean="0"/>
              <a:t>Appointed</a:t>
            </a:r>
          </a:p>
          <a:p>
            <a:pPr marL="205740" indent="-205740" eaLnBrk="1" fontAlgn="auto" hangingPunct="1">
              <a:lnSpc>
                <a:spcPct val="150000"/>
              </a:lnSpc>
              <a:spcAft>
                <a:spcPts val="0"/>
              </a:spcAft>
              <a:buClr>
                <a:schemeClr val="accent3"/>
              </a:buClr>
              <a:buSzTx/>
              <a:buFontTx/>
              <a:buChar char="•"/>
              <a:defRPr/>
            </a:pPr>
            <a:r>
              <a:rPr lang="en-US" sz="2400" dirty="0" smtClean="0"/>
              <a:t>Monitors FMWR activities</a:t>
            </a:r>
          </a:p>
          <a:p>
            <a:pPr marL="205740" indent="-205740" eaLnBrk="1" fontAlgn="auto" hangingPunct="1">
              <a:lnSpc>
                <a:spcPct val="150000"/>
              </a:lnSpc>
              <a:spcAft>
                <a:spcPts val="0"/>
              </a:spcAft>
              <a:buClr>
                <a:schemeClr val="accent3"/>
              </a:buClr>
              <a:buSzTx/>
              <a:buFontTx/>
              <a:buChar char="•"/>
              <a:defRPr/>
            </a:pPr>
            <a:r>
              <a:rPr lang="en-US" sz="2400" dirty="0" smtClean="0"/>
              <a:t>Ensures management controls are in place</a:t>
            </a:r>
          </a:p>
          <a:p>
            <a:pPr marL="205740" indent="-205740" eaLnBrk="1" fontAlgn="auto" hangingPunct="1">
              <a:spcAft>
                <a:spcPts val="0"/>
              </a:spcAft>
              <a:buClr>
                <a:schemeClr val="accent3"/>
              </a:buClr>
              <a:buFont typeface="Wingdings 2"/>
              <a:buChar char=""/>
              <a:defRPr/>
            </a:pPr>
            <a:endParaRPr lang="en-US" sz="2400" dirty="0"/>
          </a:p>
        </p:txBody>
      </p:sp>
      <p:sp>
        <p:nvSpPr>
          <p:cNvPr id="3" name="Title 2"/>
          <p:cNvSpPr>
            <a:spLocks noGrp="1"/>
          </p:cNvSpPr>
          <p:nvPr>
            <p:ph type="title"/>
          </p:nvPr>
        </p:nvSpPr>
        <p:spPr/>
        <p:txBody>
          <a:bodyPr>
            <a:normAutofit/>
          </a:bodyPr>
          <a:lstStyle/>
          <a:p>
            <a:pPr eaLnBrk="1" fontAlgn="auto" hangingPunct="1">
              <a:spcAft>
                <a:spcPts val="0"/>
              </a:spcAft>
              <a:defRPr/>
            </a:pPr>
            <a:r>
              <a:rPr lang="en-US" sz="3750" dirty="0" smtClean="0"/>
              <a:t>Fund Manager</a:t>
            </a:r>
            <a:endParaRPr lang="en-US" sz="3750"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51063"/>
            <a:ext cx="7834313" cy="3292475"/>
          </a:xfrm>
        </p:spPr>
        <p:txBody>
          <a:bodyPr>
            <a:normAutofit/>
          </a:bodyPr>
          <a:lstStyle/>
          <a:p>
            <a:pPr marL="205740" indent="-205740" eaLnBrk="1" fontAlgn="auto" hangingPunct="1">
              <a:spcAft>
                <a:spcPts val="0"/>
              </a:spcAft>
              <a:buClr>
                <a:schemeClr val="accent3"/>
              </a:buClr>
              <a:buFont typeface="Wingdings 2"/>
              <a:buChar char=""/>
              <a:defRPr/>
            </a:pPr>
            <a:r>
              <a:rPr lang="en-US" sz="2000" dirty="0" smtClean="0"/>
              <a:t>Describe a way your program/activity has received funding in the last quarter</a:t>
            </a:r>
            <a:endParaRPr lang="en-US" sz="2000" dirty="0"/>
          </a:p>
        </p:txBody>
      </p:sp>
      <p:sp>
        <p:nvSpPr>
          <p:cNvPr id="3" name="Title 2"/>
          <p:cNvSpPr>
            <a:spLocks noGrp="1"/>
          </p:cNvSpPr>
          <p:nvPr>
            <p:ph type="title"/>
          </p:nvPr>
        </p:nvSpPr>
        <p:spPr>
          <a:xfrm>
            <a:off x="457200" y="1243013"/>
            <a:ext cx="8229600" cy="857250"/>
          </a:xfrm>
        </p:spPr>
        <p:txBody>
          <a:bodyPr>
            <a:normAutofit/>
          </a:bodyPr>
          <a:lstStyle/>
          <a:p>
            <a:pPr eaLnBrk="1" fontAlgn="auto" hangingPunct="1">
              <a:spcAft>
                <a:spcPts val="0"/>
              </a:spcAft>
              <a:defRPr/>
            </a:pPr>
            <a:r>
              <a:rPr lang="en-US" sz="3750" dirty="0" smtClean="0"/>
              <a:t>Funding</a:t>
            </a:r>
            <a:endParaRPr lang="en-US" sz="3750" dirty="0"/>
          </a:p>
        </p:txBody>
      </p:sp>
      <p:sp>
        <p:nvSpPr>
          <p:cNvPr id="4" name="Content Placeholder 1"/>
          <p:cNvSpPr txBox="1">
            <a:spLocks/>
          </p:cNvSpPr>
          <p:nvPr/>
        </p:nvSpPr>
        <p:spPr bwMode="auto">
          <a:xfrm>
            <a:off x="457200" y="4468813"/>
            <a:ext cx="822960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04788" indent="-204788" algn="l" rtl="0" eaLnBrk="0" fontAlgn="base" hangingPunct="0">
              <a:spcBef>
                <a:spcPct val="20000"/>
              </a:spcBef>
              <a:spcAft>
                <a:spcPct val="0"/>
              </a:spcAft>
              <a:buClr>
                <a:srgbClr val="C0CF3A"/>
              </a:buClr>
              <a:buSzPct val="95000"/>
              <a:buFont typeface="Wingdings 2" panose="05020102010507070707" pitchFamily="18" charset="2"/>
              <a:buChar char=""/>
              <a:defRPr sz="1900" kern="1200">
                <a:solidFill>
                  <a:schemeClr val="tx1"/>
                </a:solidFill>
                <a:latin typeface="+mn-lt"/>
                <a:ea typeface="+mn-ea"/>
                <a:cs typeface="+mn-cs"/>
              </a:defRPr>
            </a:lvl1pPr>
            <a:lvl2pPr marL="479425" indent="-184150" algn="l" rtl="0" eaLnBrk="0" fontAlgn="base" hangingPunct="0">
              <a:spcBef>
                <a:spcPct val="20000"/>
              </a:spcBef>
              <a:spcAft>
                <a:spcPct val="0"/>
              </a:spcAft>
              <a:buClr>
                <a:schemeClr val="accent1"/>
              </a:buClr>
              <a:buSzPct val="85000"/>
              <a:buFont typeface="Wingdings 2" panose="05020102010507070707" pitchFamily="18" charset="2"/>
              <a:buChar char=""/>
              <a:defRPr kern="1200">
                <a:solidFill>
                  <a:schemeClr val="tx1"/>
                </a:solidFill>
                <a:latin typeface="+mn-lt"/>
                <a:ea typeface="+mn-ea"/>
                <a:cs typeface="+mn-cs"/>
              </a:defRPr>
            </a:lvl2pPr>
            <a:lvl3pPr marL="685800" indent="-184150" algn="l" rtl="0" eaLnBrk="0" fontAlgn="base" hangingPunct="0">
              <a:spcBef>
                <a:spcPct val="20000"/>
              </a:spcBef>
              <a:spcAft>
                <a:spcPct val="0"/>
              </a:spcAft>
              <a:buClr>
                <a:schemeClr val="accent2"/>
              </a:buClr>
              <a:buSzPct val="70000"/>
              <a:buFont typeface="Wingdings 2" panose="05020102010507070707" pitchFamily="18" charset="2"/>
              <a:buChar char=""/>
              <a:defRPr sz="1500" kern="1200">
                <a:solidFill>
                  <a:schemeClr val="tx1"/>
                </a:solidFill>
                <a:latin typeface="+mn-lt"/>
                <a:ea typeface="+mn-ea"/>
                <a:cs typeface="+mn-cs"/>
              </a:defRPr>
            </a:lvl3pPr>
            <a:lvl4pPr marL="890588" indent="-157163" algn="l" rtl="0" eaLnBrk="0" fontAlgn="base" hangingPunct="0">
              <a:spcBef>
                <a:spcPct val="20000"/>
              </a:spcBef>
              <a:spcAft>
                <a:spcPct val="0"/>
              </a:spcAft>
              <a:buClr>
                <a:srgbClr val="C0CF3A"/>
              </a:buClr>
              <a:buSzPct val="65000"/>
              <a:buFont typeface="Wingdings 2" panose="05020102010507070707" pitchFamily="18" charset="2"/>
              <a:buChar char=""/>
              <a:defRPr sz="1500" kern="1200">
                <a:solidFill>
                  <a:schemeClr val="tx1"/>
                </a:solidFill>
                <a:latin typeface="+mn-lt"/>
                <a:ea typeface="+mn-ea"/>
                <a:cs typeface="+mn-cs"/>
              </a:defRPr>
            </a:lvl4pPr>
            <a:lvl5pPr marL="1096963" indent="-157163" algn="l" rtl="0" eaLnBrk="0" fontAlgn="base" hangingPunct="0">
              <a:spcBef>
                <a:spcPct val="20000"/>
              </a:spcBef>
              <a:spcAft>
                <a:spcPct val="0"/>
              </a:spcAft>
              <a:buClr>
                <a:srgbClr val="029676"/>
              </a:buClr>
              <a:buSzPct val="65000"/>
              <a:buFont typeface="Wingdings 2" panose="05020102010507070707" pitchFamily="18" charset="2"/>
              <a:buChar char=""/>
              <a:defRPr sz="1500" kern="1200">
                <a:solidFill>
                  <a:schemeClr val="tx1"/>
                </a:solidFill>
                <a:latin typeface="+mn-lt"/>
                <a:ea typeface="+mn-ea"/>
                <a:cs typeface="+mn-cs"/>
              </a:defRPr>
            </a:lvl5pPr>
            <a:lvl6pPr marL="1303020" indent="-157734"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660" indent="-137160"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205740" indent="-205740" eaLnBrk="1" fontAlgn="auto" hangingPunct="1">
              <a:spcAft>
                <a:spcPts val="0"/>
              </a:spcAft>
              <a:buClr>
                <a:schemeClr val="accent3"/>
              </a:buClr>
              <a:buFont typeface="Wingdings 2"/>
              <a:buChar char=""/>
              <a:defRPr/>
            </a:pPr>
            <a:r>
              <a:rPr lang="en-US" sz="2000" dirty="0" smtClean="0">
                <a:latin typeface="Arial" panose="020B0604020202020204" pitchFamily="34" charset="0"/>
                <a:cs typeface="Arial" panose="020B0604020202020204" pitchFamily="34" charset="0"/>
              </a:rPr>
              <a:t>How are individual Garrison MWR APF funding levels determined?</a:t>
            </a:r>
            <a:endParaRPr lang="en-US" sz="2000" dirty="0">
              <a:latin typeface="Arial" panose="020B0604020202020204" pitchFamily="34" charset="0"/>
              <a:cs typeface="Arial" panose="020B0604020202020204" pitchFamily="34" charset="0"/>
            </a:endParaRPr>
          </a:p>
        </p:txBody>
      </p:sp>
      <p:sp>
        <p:nvSpPr>
          <p:cNvPr id="5" name="Title 2"/>
          <p:cNvSpPr txBox="1">
            <a:spLocks/>
          </p:cNvSpPr>
          <p:nvPr/>
        </p:nvSpPr>
        <p:spPr bwMode="auto">
          <a:xfrm>
            <a:off x="457200" y="32385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700" kern="1200">
                <a:solidFill>
                  <a:schemeClr val="tx2"/>
                </a:solidFill>
                <a:latin typeface="+mj-lt"/>
                <a:ea typeface="+mj-ea"/>
                <a:cs typeface="+mj-cs"/>
              </a:defRPr>
            </a:lvl1pPr>
            <a:lvl2pPr algn="l" rtl="0" eaLnBrk="0" fontAlgn="base" hangingPunct="0">
              <a:spcBef>
                <a:spcPct val="0"/>
              </a:spcBef>
              <a:spcAft>
                <a:spcPct val="0"/>
              </a:spcAft>
              <a:defRPr sz="3700">
                <a:solidFill>
                  <a:schemeClr val="tx2"/>
                </a:solidFill>
                <a:latin typeface="Century Gothic" panose="020B0502020202020204" pitchFamily="34" charset="0"/>
              </a:defRPr>
            </a:lvl2pPr>
            <a:lvl3pPr algn="l" rtl="0" eaLnBrk="0" fontAlgn="base" hangingPunct="0">
              <a:spcBef>
                <a:spcPct val="0"/>
              </a:spcBef>
              <a:spcAft>
                <a:spcPct val="0"/>
              </a:spcAft>
              <a:defRPr sz="3700">
                <a:solidFill>
                  <a:schemeClr val="tx2"/>
                </a:solidFill>
                <a:latin typeface="Century Gothic" panose="020B0502020202020204" pitchFamily="34" charset="0"/>
              </a:defRPr>
            </a:lvl3pPr>
            <a:lvl4pPr algn="l" rtl="0" eaLnBrk="0" fontAlgn="base" hangingPunct="0">
              <a:spcBef>
                <a:spcPct val="0"/>
              </a:spcBef>
              <a:spcAft>
                <a:spcPct val="0"/>
              </a:spcAft>
              <a:defRPr sz="3700">
                <a:solidFill>
                  <a:schemeClr val="tx2"/>
                </a:solidFill>
                <a:latin typeface="Century Gothic" panose="020B0502020202020204" pitchFamily="34" charset="0"/>
              </a:defRPr>
            </a:lvl4pPr>
            <a:lvl5pPr algn="l" rtl="0" eaLnBrk="0" fontAlgn="base" hangingPunct="0">
              <a:spcBef>
                <a:spcPct val="0"/>
              </a:spcBef>
              <a:spcAft>
                <a:spcPct val="0"/>
              </a:spcAft>
              <a:defRPr sz="3700">
                <a:solidFill>
                  <a:schemeClr val="tx2"/>
                </a:solidFill>
                <a:latin typeface="Century Gothic" panose="020B0502020202020204" pitchFamily="34" charset="0"/>
              </a:defRPr>
            </a:lvl5pPr>
            <a:lvl6pPr marL="457200" algn="l" rtl="0" fontAlgn="base">
              <a:spcBef>
                <a:spcPct val="0"/>
              </a:spcBef>
              <a:spcAft>
                <a:spcPct val="0"/>
              </a:spcAft>
              <a:defRPr sz="3700">
                <a:solidFill>
                  <a:schemeClr val="tx2"/>
                </a:solidFill>
                <a:latin typeface="Century Gothic" panose="020B0502020202020204" pitchFamily="34" charset="0"/>
              </a:defRPr>
            </a:lvl6pPr>
            <a:lvl7pPr marL="914400" algn="l" rtl="0" fontAlgn="base">
              <a:spcBef>
                <a:spcPct val="0"/>
              </a:spcBef>
              <a:spcAft>
                <a:spcPct val="0"/>
              </a:spcAft>
              <a:defRPr sz="3700">
                <a:solidFill>
                  <a:schemeClr val="tx2"/>
                </a:solidFill>
                <a:latin typeface="Century Gothic" panose="020B0502020202020204" pitchFamily="34" charset="0"/>
              </a:defRPr>
            </a:lvl7pPr>
            <a:lvl8pPr marL="1371600" algn="l" rtl="0" fontAlgn="base">
              <a:spcBef>
                <a:spcPct val="0"/>
              </a:spcBef>
              <a:spcAft>
                <a:spcPct val="0"/>
              </a:spcAft>
              <a:defRPr sz="3700">
                <a:solidFill>
                  <a:schemeClr val="tx2"/>
                </a:solidFill>
                <a:latin typeface="Century Gothic" panose="020B0502020202020204" pitchFamily="34" charset="0"/>
              </a:defRPr>
            </a:lvl8pPr>
            <a:lvl9pPr marL="1828800" algn="l" rtl="0" fontAlgn="base">
              <a:spcBef>
                <a:spcPct val="0"/>
              </a:spcBef>
              <a:spcAft>
                <a:spcPct val="0"/>
              </a:spcAft>
              <a:defRPr sz="3700">
                <a:solidFill>
                  <a:schemeClr val="tx2"/>
                </a:solidFill>
                <a:latin typeface="Century Gothic" panose="020B0502020202020204" pitchFamily="34" charset="0"/>
              </a:defRPr>
            </a:lvl9pPr>
          </a:lstStyle>
          <a:p>
            <a:pPr eaLnBrk="1" fontAlgn="auto" hangingPunct="1">
              <a:spcAft>
                <a:spcPts val="0"/>
              </a:spcAft>
              <a:defRPr/>
            </a:pPr>
            <a:r>
              <a:rPr lang="en-US" sz="3750" dirty="0" smtClean="0"/>
              <a:t>Funding Levels</a:t>
            </a:r>
            <a:endParaRPr lang="en-US" sz="375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05740" indent="-205740" eaLnBrk="1" fontAlgn="auto" hangingPunct="1">
              <a:spcAft>
                <a:spcPts val="0"/>
              </a:spcAft>
              <a:buClr>
                <a:schemeClr val="accent3"/>
              </a:buClr>
              <a:buFont typeface="Wingdings 2"/>
              <a:buChar char=""/>
              <a:defRPr/>
            </a:pPr>
            <a:r>
              <a:rPr lang="en-US" sz="2000" dirty="0" smtClean="0"/>
              <a:t>How are individual Garrison MWR APF funding levels determined?</a:t>
            </a:r>
          </a:p>
        </p:txBody>
      </p:sp>
      <p:sp>
        <p:nvSpPr>
          <p:cNvPr id="3" name="Title 2"/>
          <p:cNvSpPr>
            <a:spLocks noGrp="1"/>
          </p:cNvSpPr>
          <p:nvPr>
            <p:ph type="title"/>
          </p:nvPr>
        </p:nvSpPr>
        <p:spPr/>
        <p:txBody>
          <a:bodyPr>
            <a:normAutofit/>
          </a:bodyPr>
          <a:lstStyle/>
          <a:p>
            <a:pPr eaLnBrk="1" fontAlgn="auto" hangingPunct="1">
              <a:spcAft>
                <a:spcPts val="0"/>
              </a:spcAft>
              <a:defRPr/>
            </a:pPr>
            <a:r>
              <a:rPr lang="en-US" sz="3750" dirty="0" smtClean="0"/>
              <a:t>Funding Levels Determined</a:t>
            </a:r>
            <a:endParaRPr lang="en-US" sz="3750" dirty="0"/>
          </a:p>
        </p:txBody>
      </p:sp>
      <p:graphicFrame>
        <p:nvGraphicFramePr>
          <p:cNvPr id="4" name="Diagram 3"/>
          <p:cNvGraphicFramePr/>
          <p:nvPr>
            <p:extLst>
              <p:ext uri="{D42A27DB-BD31-4B8C-83A1-F6EECF244321}">
                <p14:modId xmlns:p14="http://schemas.microsoft.com/office/powerpoint/2010/main" val="677326509"/>
              </p:ext>
            </p:extLst>
          </p:nvPr>
        </p:nvGraphicFramePr>
        <p:xfrm>
          <a:off x="1192719" y="2412124"/>
          <a:ext cx="6758562" cy="3912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813036" y="3768197"/>
            <a:ext cx="1409590" cy="1200329"/>
          </a:xfrm>
          <a:prstGeom prst="rect">
            <a:avLst/>
          </a:prstGeom>
          <a:noFill/>
          <a:ln>
            <a:noFill/>
          </a:ln>
        </p:spPr>
        <p:txBody>
          <a:bodyPr wrap="square">
            <a:spAutoFit/>
          </a:bodyPr>
          <a:lstStyle/>
          <a:p>
            <a:pPr algn="ctr" eaLnBrk="1" fontAlgn="auto" hangingPunct="1">
              <a:spcBef>
                <a:spcPts val="0"/>
              </a:spcBef>
              <a:spcAft>
                <a:spcPts val="0"/>
              </a:spcAft>
              <a:defRPr/>
            </a:pPr>
            <a:r>
              <a:rPr lang="en-US" dirty="0">
                <a:latin typeface="Arial" panose="020B0604020202020204" pitchFamily="34" charset="0"/>
                <a:cs typeface="Arial" panose="020B0604020202020204" pitchFamily="34" charset="0"/>
              </a:rPr>
              <a:t>Divide Available Army-level Funding</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05740" indent="-205740" eaLnBrk="1" fontAlgn="auto" hangingPunct="1">
              <a:spcAft>
                <a:spcPts val="0"/>
              </a:spcAft>
              <a:buClr>
                <a:schemeClr val="accent3"/>
              </a:buClr>
              <a:buFont typeface="Wingdings 2"/>
              <a:buChar char=""/>
              <a:defRPr/>
            </a:pPr>
            <a:r>
              <a:rPr lang="en-US" sz="2000" dirty="0" smtClean="0"/>
              <a:t>How are individual Garrison MWR APF funding levels determined?</a:t>
            </a:r>
          </a:p>
        </p:txBody>
      </p:sp>
      <p:sp>
        <p:nvSpPr>
          <p:cNvPr id="3" name="Title 2"/>
          <p:cNvSpPr>
            <a:spLocks noGrp="1"/>
          </p:cNvSpPr>
          <p:nvPr>
            <p:ph type="title"/>
          </p:nvPr>
        </p:nvSpPr>
        <p:spPr/>
        <p:txBody>
          <a:bodyPr>
            <a:normAutofit/>
          </a:bodyPr>
          <a:lstStyle/>
          <a:p>
            <a:pPr eaLnBrk="1" fontAlgn="auto" hangingPunct="1">
              <a:spcAft>
                <a:spcPts val="0"/>
              </a:spcAft>
              <a:defRPr/>
            </a:pPr>
            <a:r>
              <a:rPr lang="en-US" sz="3750" dirty="0" smtClean="0"/>
              <a:t>That’s All We Get?!?</a:t>
            </a:r>
            <a:endParaRPr lang="en-US" sz="3750" dirty="0"/>
          </a:p>
        </p:txBody>
      </p:sp>
      <p:graphicFrame>
        <p:nvGraphicFramePr>
          <p:cNvPr id="7" name="Diagram 6"/>
          <p:cNvGraphicFramePr/>
          <p:nvPr>
            <p:extLst>
              <p:ext uri="{D42A27DB-BD31-4B8C-83A1-F6EECF244321}">
                <p14:modId xmlns:p14="http://schemas.microsoft.com/office/powerpoint/2010/main" val="1684837840"/>
              </p:ext>
            </p:extLst>
          </p:nvPr>
        </p:nvGraphicFramePr>
        <p:xfrm>
          <a:off x="1597162" y="2533120"/>
          <a:ext cx="6758562" cy="3912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2237666" y="3889193"/>
            <a:ext cx="1409590" cy="1200329"/>
          </a:xfrm>
          <a:prstGeom prst="rect">
            <a:avLst/>
          </a:prstGeom>
          <a:noFill/>
          <a:ln>
            <a:noFill/>
          </a:ln>
        </p:spPr>
        <p:txBody>
          <a:bodyPr wrap="square">
            <a:spAutoFit/>
          </a:bodyPr>
          <a:lstStyle/>
          <a:p>
            <a:pPr algn="ctr" eaLnBrk="1" fontAlgn="auto" hangingPunct="1">
              <a:spcBef>
                <a:spcPts val="0"/>
              </a:spcBef>
              <a:spcAft>
                <a:spcPts val="0"/>
              </a:spcAft>
              <a:defRPr/>
            </a:pPr>
            <a:r>
              <a:rPr lang="en-US" dirty="0">
                <a:latin typeface="Arial" panose="020B0604020202020204" pitchFamily="34" charset="0"/>
                <a:cs typeface="Arial" panose="020B0604020202020204" pitchFamily="34" charset="0"/>
              </a:rPr>
              <a:t>Divide Available Army-level Funding</a:t>
            </a:r>
          </a:p>
        </p:txBody>
      </p:sp>
      <p:graphicFrame>
        <p:nvGraphicFramePr>
          <p:cNvPr id="6" name="Diagram 5"/>
          <p:cNvGraphicFramePr/>
          <p:nvPr>
            <p:extLst>
              <p:ext uri="{D42A27DB-BD31-4B8C-83A1-F6EECF244321}">
                <p14:modId xmlns:p14="http://schemas.microsoft.com/office/powerpoint/2010/main" val="241218381"/>
              </p:ext>
            </p:extLst>
          </p:nvPr>
        </p:nvGraphicFramePr>
        <p:xfrm>
          <a:off x="233775" y="3203923"/>
          <a:ext cx="2386013" cy="14073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50" name="Group 249"/>
          <p:cNvGrpSpPr/>
          <p:nvPr/>
        </p:nvGrpSpPr>
        <p:grpSpPr>
          <a:xfrm>
            <a:off x="228600" y="900752"/>
            <a:ext cx="8882064" cy="5862187"/>
            <a:chOff x="228600" y="905868"/>
            <a:chExt cx="8882064" cy="5664200"/>
          </a:xfrm>
        </p:grpSpPr>
        <p:pic>
          <p:nvPicPr>
            <p:cNvPr id="251" name="Picture 3" descr="C:\Users\paul.burk\Desktop\DFAS%20Seal%23.jpg"/>
            <p:cNvPicPr>
              <a:picLocks noChangeAspect="1" noChangeArrowheads="1"/>
            </p:cNvPicPr>
            <p:nvPr/>
          </p:nvPicPr>
          <p:blipFill>
            <a:blip r:embed="rId3" cstate="print"/>
            <a:srcRect/>
            <a:stretch>
              <a:fillRect/>
            </a:stretch>
          </p:blipFill>
          <p:spPr bwMode="auto">
            <a:xfrm>
              <a:off x="5181600" y="905868"/>
              <a:ext cx="1079500" cy="1079500"/>
            </a:xfrm>
            <a:prstGeom prst="rect">
              <a:avLst/>
            </a:prstGeom>
            <a:noFill/>
            <a:ln w="9525">
              <a:noFill/>
              <a:miter lim="800000"/>
              <a:headEnd/>
              <a:tailEnd/>
            </a:ln>
          </p:spPr>
        </p:pic>
        <p:sp>
          <p:nvSpPr>
            <p:cNvPr id="252" name="AutoShape 56"/>
            <p:cNvSpPr>
              <a:spLocks noChangeArrowheads="1"/>
            </p:cNvSpPr>
            <p:nvPr/>
          </p:nvSpPr>
          <p:spPr bwMode="auto">
            <a:xfrm>
              <a:off x="7086600" y="1953618"/>
              <a:ext cx="1600200" cy="457200"/>
            </a:xfrm>
            <a:prstGeom prst="roundRect">
              <a:avLst>
                <a:gd name="adj" fmla="val 18213"/>
              </a:avLst>
            </a:prstGeom>
            <a:solidFill>
              <a:srgbClr val="FFFFFF"/>
            </a:solidFill>
            <a:ln w="12700">
              <a:solidFill>
                <a:srgbClr val="FF0000"/>
              </a:solidFill>
              <a:round/>
              <a:headEnd/>
              <a:tailEnd/>
            </a:ln>
          </p:spPr>
          <p:txBody>
            <a:bodyPr wrap="none" anchor="ctr"/>
            <a:lstStyle/>
            <a:p>
              <a:pPr algn="ctr" eaLnBrk="0" hangingPunct="0">
                <a:defRPr/>
              </a:pPr>
              <a:endParaRPr lang="en-US" sz="2000" dirty="0">
                <a:solidFill>
                  <a:srgbClr val="000000"/>
                </a:solidFill>
                <a:effectLst>
                  <a:outerShdw blurRad="38100" dist="38100" dir="2700000" algn="tl">
                    <a:srgbClr val="000000">
                      <a:alpha val="43137"/>
                    </a:srgbClr>
                  </a:outerShdw>
                </a:effectLst>
                <a:cs typeface="+mn-cs"/>
              </a:endParaRPr>
            </a:p>
          </p:txBody>
        </p:sp>
        <p:sp>
          <p:nvSpPr>
            <p:cNvPr id="253" name="AutoShape 56"/>
            <p:cNvSpPr>
              <a:spLocks noChangeArrowheads="1"/>
            </p:cNvSpPr>
            <p:nvPr/>
          </p:nvSpPr>
          <p:spPr bwMode="auto">
            <a:xfrm>
              <a:off x="4724400" y="1979018"/>
              <a:ext cx="2079625" cy="646113"/>
            </a:xfrm>
            <a:prstGeom prst="roundRect">
              <a:avLst>
                <a:gd name="adj" fmla="val 18213"/>
              </a:avLst>
            </a:prstGeom>
            <a:solidFill>
              <a:srgbClr val="FFFFFF"/>
            </a:solidFill>
            <a:ln w="12700">
              <a:solidFill>
                <a:srgbClr val="FF0000"/>
              </a:solidFill>
              <a:round/>
              <a:headEnd/>
              <a:tailEnd/>
            </a:ln>
          </p:spPr>
          <p:txBody>
            <a:bodyPr wrap="none" anchor="ctr"/>
            <a:lstStyle/>
            <a:p>
              <a:pPr algn="ctr" eaLnBrk="0" hangingPunct="0">
                <a:defRPr/>
              </a:pPr>
              <a:endParaRPr lang="en-US" sz="2000" dirty="0">
                <a:solidFill>
                  <a:srgbClr val="000000"/>
                </a:solidFill>
                <a:effectLst>
                  <a:outerShdw blurRad="38100" dist="38100" dir="2700000" algn="tl">
                    <a:srgbClr val="000000">
                      <a:alpha val="43137"/>
                    </a:srgbClr>
                  </a:outerShdw>
                </a:effectLst>
                <a:cs typeface="+mn-cs"/>
              </a:endParaRPr>
            </a:p>
          </p:txBody>
        </p:sp>
        <p:grpSp>
          <p:nvGrpSpPr>
            <p:cNvPr id="254" name="Group 2"/>
            <p:cNvGrpSpPr>
              <a:grpSpLocks/>
            </p:cNvGrpSpPr>
            <p:nvPr/>
          </p:nvGrpSpPr>
          <p:grpSpPr bwMode="auto">
            <a:xfrm>
              <a:off x="5410200" y="6201768"/>
              <a:ext cx="685800" cy="344488"/>
              <a:chOff x="3768" y="3703"/>
              <a:chExt cx="432" cy="217"/>
            </a:xfrm>
          </p:grpSpPr>
          <p:sp>
            <p:nvSpPr>
              <p:cNvPr id="493" name="Freeform 3" descr="20%"/>
              <p:cNvSpPr>
                <a:spLocks/>
              </p:cNvSpPr>
              <p:nvPr/>
            </p:nvSpPr>
            <p:spPr bwMode="auto">
              <a:xfrm>
                <a:off x="3768" y="3703"/>
                <a:ext cx="432" cy="217"/>
              </a:xfrm>
              <a:custGeom>
                <a:avLst/>
                <a:gdLst>
                  <a:gd name="T0" fmla="*/ 388 w 432"/>
                  <a:gd name="T1" fmla="*/ 216 h 217"/>
                  <a:gd name="T2" fmla="*/ 0 w 432"/>
                  <a:gd name="T3" fmla="*/ 216 h 217"/>
                  <a:gd name="T4" fmla="*/ 0 w 432"/>
                  <a:gd name="T5" fmla="*/ 33 h 217"/>
                  <a:gd name="T6" fmla="*/ 43 w 432"/>
                  <a:gd name="T7" fmla="*/ 0 h 217"/>
                  <a:gd name="T8" fmla="*/ 431 w 432"/>
                  <a:gd name="T9" fmla="*/ 0 h 217"/>
                  <a:gd name="T10" fmla="*/ 431 w 432"/>
                  <a:gd name="T11" fmla="*/ 182 h 217"/>
                  <a:gd name="T12" fmla="*/ 388 w 432"/>
                  <a:gd name="T13" fmla="*/ 216 h 217"/>
                  <a:gd name="T14" fmla="*/ 0 60000 65536"/>
                  <a:gd name="T15" fmla="*/ 0 60000 65536"/>
                  <a:gd name="T16" fmla="*/ 0 60000 65536"/>
                  <a:gd name="T17" fmla="*/ 0 60000 65536"/>
                  <a:gd name="T18" fmla="*/ 0 60000 65536"/>
                  <a:gd name="T19" fmla="*/ 0 60000 65536"/>
                  <a:gd name="T20" fmla="*/ 0 60000 65536"/>
                  <a:gd name="T21" fmla="*/ 0 w 432"/>
                  <a:gd name="T22" fmla="*/ 0 h 217"/>
                  <a:gd name="T23" fmla="*/ 432 w 432"/>
                  <a:gd name="T24" fmla="*/ 217 h 2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217">
                    <a:moveTo>
                      <a:pt x="388" y="216"/>
                    </a:moveTo>
                    <a:lnTo>
                      <a:pt x="0" y="216"/>
                    </a:lnTo>
                    <a:lnTo>
                      <a:pt x="0" y="33"/>
                    </a:lnTo>
                    <a:lnTo>
                      <a:pt x="43" y="0"/>
                    </a:lnTo>
                    <a:lnTo>
                      <a:pt x="431" y="0"/>
                    </a:lnTo>
                    <a:lnTo>
                      <a:pt x="431" y="182"/>
                    </a:lnTo>
                    <a:lnTo>
                      <a:pt x="388" y="216"/>
                    </a:lnTo>
                  </a:path>
                </a:pathLst>
              </a:custGeom>
              <a:pattFill prst="pct20">
                <a:fgClr>
                  <a:srgbClr val="000000"/>
                </a:fgClr>
                <a:bgClr>
                  <a:srgbClr val="FF0000"/>
                </a:bgClr>
              </a:pattFill>
              <a:ln w="12700" cap="rnd">
                <a:noFill/>
                <a:round/>
                <a:headEnd/>
                <a:tailEnd/>
              </a:ln>
            </p:spPr>
            <p:txBody>
              <a:bodyPr/>
              <a:lstStyle/>
              <a:p>
                <a:pPr algn="ctr" eaLnBrk="0" hangingPunct="0">
                  <a:defRPr/>
                </a:pPr>
                <a:endParaRPr lang="en-US" sz="2000" dirty="0">
                  <a:solidFill>
                    <a:srgbClr val="000000"/>
                  </a:solidFill>
                  <a:effectLst>
                    <a:outerShdw blurRad="38100" dist="38100" dir="2700000" algn="tl">
                      <a:srgbClr val="000000">
                        <a:alpha val="43137"/>
                      </a:srgbClr>
                    </a:outerShdw>
                  </a:effectLst>
                  <a:cs typeface="+mn-cs"/>
                </a:endParaRPr>
              </a:p>
            </p:txBody>
          </p:sp>
          <p:sp>
            <p:nvSpPr>
              <p:cNvPr id="494" name="Freeform 4"/>
              <p:cNvSpPr>
                <a:spLocks/>
              </p:cNvSpPr>
              <p:nvPr/>
            </p:nvSpPr>
            <p:spPr bwMode="auto">
              <a:xfrm>
                <a:off x="3768" y="3703"/>
                <a:ext cx="432" cy="217"/>
              </a:xfrm>
              <a:custGeom>
                <a:avLst/>
                <a:gdLst>
                  <a:gd name="T0" fmla="*/ 431 w 432"/>
                  <a:gd name="T1" fmla="*/ 0 h 217"/>
                  <a:gd name="T2" fmla="*/ 388 w 432"/>
                  <a:gd name="T3" fmla="*/ 33 h 217"/>
                  <a:gd name="T4" fmla="*/ 388 w 432"/>
                  <a:gd name="T5" fmla="*/ 216 h 217"/>
                  <a:gd name="T6" fmla="*/ 431 w 432"/>
                  <a:gd name="T7" fmla="*/ 182 h 217"/>
                  <a:gd name="T8" fmla="*/ 431 w 432"/>
                  <a:gd name="T9" fmla="*/ 0 h 217"/>
                  <a:gd name="T10" fmla="*/ 43 w 432"/>
                  <a:gd name="T11" fmla="*/ 0 h 217"/>
                  <a:gd name="T12" fmla="*/ 0 w 432"/>
                  <a:gd name="T13" fmla="*/ 33 h 217"/>
                  <a:gd name="T14" fmla="*/ 388 w 432"/>
                  <a:gd name="T15" fmla="*/ 33 h 217"/>
                  <a:gd name="T16" fmla="*/ 431 w 432"/>
                  <a:gd name="T17" fmla="*/ 0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2"/>
                  <a:gd name="T28" fmla="*/ 0 h 217"/>
                  <a:gd name="T29" fmla="*/ 432 w 432"/>
                  <a:gd name="T30" fmla="*/ 217 h 2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2" h="217">
                    <a:moveTo>
                      <a:pt x="431" y="0"/>
                    </a:moveTo>
                    <a:lnTo>
                      <a:pt x="388" y="33"/>
                    </a:lnTo>
                    <a:lnTo>
                      <a:pt x="388" y="216"/>
                    </a:lnTo>
                    <a:lnTo>
                      <a:pt x="431" y="182"/>
                    </a:lnTo>
                    <a:lnTo>
                      <a:pt x="431" y="0"/>
                    </a:lnTo>
                    <a:lnTo>
                      <a:pt x="43" y="0"/>
                    </a:lnTo>
                    <a:lnTo>
                      <a:pt x="0" y="33"/>
                    </a:lnTo>
                    <a:lnTo>
                      <a:pt x="388" y="33"/>
                    </a:lnTo>
                    <a:lnTo>
                      <a:pt x="431" y="0"/>
                    </a:lnTo>
                  </a:path>
                </a:pathLst>
              </a:custGeom>
              <a:solidFill>
                <a:srgbClr val="7F0000"/>
              </a:solidFill>
              <a:ln w="12700" cap="rnd">
                <a:solidFill>
                  <a:srgbClr val="200000"/>
                </a:solidFill>
                <a:round/>
                <a:headEnd/>
                <a:tailEnd/>
              </a:ln>
            </p:spPr>
            <p:txBody>
              <a:bodyPr/>
              <a:lstStyle/>
              <a:p>
                <a:pPr algn="ctr" eaLnBrk="0" hangingPunct="0">
                  <a:defRPr/>
                </a:pPr>
                <a:endParaRPr lang="en-US" sz="2000" dirty="0">
                  <a:solidFill>
                    <a:srgbClr val="000000"/>
                  </a:solidFill>
                  <a:effectLst>
                    <a:outerShdw blurRad="38100" dist="38100" dir="2700000" algn="tl">
                      <a:srgbClr val="000000">
                        <a:alpha val="43137"/>
                      </a:srgbClr>
                    </a:outerShdw>
                  </a:effectLst>
                  <a:cs typeface="+mn-cs"/>
                </a:endParaRPr>
              </a:p>
            </p:txBody>
          </p:sp>
          <p:sp>
            <p:nvSpPr>
              <p:cNvPr id="495" name="Freeform 5"/>
              <p:cNvSpPr>
                <a:spLocks/>
              </p:cNvSpPr>
              <p:nvPr/>
            </p:nvSpPr>
            <p:spPr bwMode="auto">
              <a:xfrm>
                <a:off x="3768" y="3736"/>
                <a:ext cx="390" cy="184"/>
              </a:xfrm>
              <a:custGeom>
                <a:avLst/>
                <a:gdLst>
                  <a:gd name="T0" fmla="*/ 389 w 390"/>
                  <a:gd name="T1" fmla="*/ 183 h 184"/>
                  <a:gd name="T2" fmla="*/ 0 w 390"/>
                  <a:gd name="T3" fmla="*/ 183 h 184"/>
                  <a:gd name="T4" fmla="*/ 0 w 390"/>
                  <a:gd name="T5" fmla="*/ 0 h 184"/>
                  <a:gd name="T6" fmla="*/ 389 w 390"/>
                  <a:gd name="T7" fmla="*/ 0 h 184"/>
                  <a:gd name="T8" fmla="*/ 389 w 390"/>
                  <a:gd name="T9" fmla="*/ 183 h 184"/>
                  <a:gd name="T10" fmla="*/ 0 60000 65536"/>
                  <a:gd name="T11" fmla="*/ 0 60000 65536"/>
                  <a:gd name="T12" fmla="*/ 0 60000 65536"/>
                  <a:gd name="T13" fmla="*/ 0 60000 65536"/>
                  <a:gd name="T14" fmla="*/ 0 60000 65536"/>
                  <a:gd name="T15" fmla="*/ 0 w 390"/>
                  <a:gd name="T16" fmla="*/ 0 h 184"/>
                  <a:gd name="T17" fmla="*/ 390 w 390"/>
                  <a:gd name="T18" fmla="*/ 184 h 184"/>
                </a:gdLst>
                <a:ahLst/>
                <a:cxnLst>
                  <a:cxn ang="T10">
                    <a:pos x="T0" y="T1"/>
                  </a:cxn>
                  <a:cxn ang="T11">
                    <a:pos x="T2" y="T3"/>
                  </a:cxn>
                  <a:cxn ang="T12">
                    <a:pos x="T4" y="T5"/>
                  </a:cxn>
                  <a:cxn ang="T13">
                    <a:pos x="T6" y="T7"/>
                  </a:cxn>
                  <a:cxn ang="T14">
                    <a:pos x="T8" y="T9"/>
                  </a:cxn>
                </a:cxnLst>
                <a:rect l="T15" t="T16" r="T17" b="T18"/>
                <a:pathLst>
                  <a:path w="390" h="184">
                    <a:moveTo>
                      <a:pt x="389" y="183"/>
                    </a:moveTo>
                    <a:lnTo>
                      <a:pt x="0" y="183"/>
                    </a:lnTo>
                    <a:lnTo>
                      <a:pt x="0" y="0"/>
                    </a:lnTo>
                    <a:lnTo>
                      <a:pt x="389" y="0"/>
                    </a:lnTo>
                    <a:lnTo>
                      <a:pt x="389" y="183"/>
                    </a:lnTo>
                  </a:path>
                </a:pathLst>
              </a:custGeom>
              <a:noFill/>
              <a:ln w="12700" cap="rnd">
                <a:solidFill>
                  <a:srgbClr val="200000"/>
                </a:solidFill>
                <a:round/>
                <a:headEnd/>
                <a:tailEnd/>
              </a:ln>
            </p:spPr>
            <p:txBody>
              <a:bodyPr/>
              <a:lstStyle/>
              <a:p>
                <a:pPr algn="ctr" eaLnBrk="0" hangingPunct="0">
                  <a:defRPr/>
                </a:pPr>
                <a:endParaRPr lang="en-US" sz="2000" dirty="0">
                  <a:solidFill>
                    <a:srgbClr val="000000"/>
                  </a:solidFill>
                  <a:effectLst>
                    <a:outerShdw blurRad="38100" dist="38100" dir="2700000" algn="tl">
                      <a:srgbClr val="000000">
                        <a:alpha val="43137"/>
                      </a:srgbClr>
                    </a:outerShdw>
                  </a:effectLst>
                  <a:cs typeface="+mn-cs"/>
                </a:endParaRPr>
              </a:p>
            </p:txBody>
          </p:sp>
        </p:grpSp>
        <p:grpSp>
          <p:nvGrpSpPr>
            <p:cNvPr id="255" name="Group 7"/>
            <p:cNvGrpSpPr>
              <a:grpSpLocks/>
            </p:cNvGrpSpPr>
            <p:nvPr/>
          </p:nvGrpSpPr>
          <p:grpSpPr bwMode="auto">
            <a:xfrm>
              <a:off x="5335588" y="5968406"/>
              <a:ext cx="685800" cy="344487"/>
              <a:chOff x="3768" y="3509"/>
              <a:chExt cx="432" cy="217"/>
            </a:xfrm>
          </p:grpSpPr>
          <p:sp>
            <p:nvSpPr>
              <p:cNvPr id="490" name="Freeform 8" descr="20%"/>
              <p:cNvSpPr>
                <a:spLocks/>
              </p:cNvSpPr>
              <p:nvPr/>
            </p:nvSpPr>
            <p:spPr bwMode="auto">
              <a:xfrm>
                <a:off x="3768" y="3509"/>
                <a:ext cx="432" cy="217"/>
              </a:xfrm>
              <a:custGeom>
                <a:avLst/>
                <a:gdLst>
                  <a:gd name="T0" fmla="*/ 388 w 432"/>
                  <a:gd name="T1" fmla="*/ 216 h 217"/>
                  <a:gd name="T2" fmla="*/ 0 w 432"/>
                  <a:gd name="T3" fmla="*/ 216 h 217"/>
                  <a:gd name="T4" fmla="*/ 0 w 432"/>
                  <a:gd name="T5" fmla="*/ 34 h 217"/>
                  <a:gd name="T6" fmla="*/ 43 w 432"/>
                  <a:gd name="T7" fmla="*/ 0 h 217"/>
                  <a:gd name="T8" fmla="*/ 431 w 432"/>
                  <a:gd name="T9" fmla="*/ 0 h 217"/>
                  <a:gd name="T10" fmla="*/ 431 w 432"/>
                  <a:gd name="T11" fmla="*/ 182 h 217"/>
                  <a:gd name="T12" fmla="*/ 388 w 432"/>
                  <a:gd name="T13" fmla="*/ 216 h 217"/>
                  <a:gd name="T14" fmla="*/ 0 60000 65536"/>
                  <a:gd name="T15" fmla="*/ 0 60000 65536"/>
                  <a:gd name="T16" fmla="*/ 0 60000 65536"/>
                  <a:gd name="T17" fmla="*/ 0 60000 65536"/>
                  <a:gd name="T18" fmla="*/ 0 60000 65536"/>
                  <a:gd name="T19" fmla="*/ 0 60000 65536"/>
                  <a:gd name="T20" fmla="*/ 0 60000 65536"/>
                  <a:gd name="T21" fmla="*/ 0 w 432"/>
                  <a:gd name="T22" fmla="*/ 0 h 217"/>
                  <a:gd name="T23" fmla="*/ 432 w 432"/>
                  <a:gd name="T24" fmla="*/ 217 h 2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217">
                    <a:moveTo>
                      <a:pt x="388" y="216"/>
                    </a:moveTo>
                    <a:lnTo>
                      <a:pt x="0" y="216"/>
                    </a:lnTo>
                    <a:lnTo>
                      <a:pt x="0" y="34"/>
                    </a:lnTo>
                    <a:lnTo>
                      <a:pt x="43" y="0"/>
                    </a:lnTo>
                    <a:lnTo>
                      <a:pt x="431" y="0"/>
                    </a:lnTo>
                    <a:lnTo>
                      <a:pt x="431" y="182"/>
                    </a:lnTo>
                    <a:lnTo>
                      <a:pt x="388" y="216"/>
                    </a:lnTo>
                  </a:path>
                </a:pathLst>
              </a:custGeom>
              <a:pattFill prst="pct20">
                <a:fgClr>
                  <a:srgbClr val="000000"/>
                </a:fgClr>
                <a:bgClr>
                  <a:srgbClr val="FF0000"/>
                </a:bgClr>
              </a:pattFill>
              <a:ln w="12700" cap="rnd">
                <a:noFill/>
                <a:round/>
                <a:headEnd/>
                <a:tailEnd/>
              </a:ln>
            </p:spPr>
            <p:txBody>
              <a:bodyPr/>
              <a:lstStyle/>
              <a:p>
                <a:pPr algn="ctr" eaLnBrk="0" hangingPunct="0">
                  <a:defRPr/>
                </a:pPr>
                <a:endParaRPr lang="en-US" sz="2000" dirty="0">
                  <a:solidFill>
                    <a:srgbClr val="000000"/>
                  </a:solidFill>
                  <a:effectLst>
                    <a:outerShdw blurRad="38100" dist="38100" dir="2700000" algn="tl">
                      <a:srgbClr val="000000">
                        <a:alpha val="43137"/>
                      </a:srgbClr>
                    </a:outerShdw>
                  </a:effectLst>
                  <a:cs typeface="+mn-cs"/>
                </a:endParaRPr>
              </a:p>
            </p:txBody>
          </p:sp>
          <p:sp>
            <p:nvSpPr>
              <p:cNvPr id="491" name="Freeform 9"/>
              <p:cNvSpPr>
                <a:spLocks/>
              </p:cNvSpPr>
              <p:nvPr/>
            </p:nvSpPr>
            <p:spPr bwMode="auto">
              <a:xfrm>
                <a:off x="3768" y="3509"/>
                <a:ext cx="432" cy="217"/>
              </a:xfrm>
              <a:custGeom>
                <a:avLst/>
                <a:gdLst>
                  <a:gd name="T0" fmla="*/ 431 w 432"/>
                  <a:gd name="T1" fmla="*/ 0 h 217"/>
                  <a:gd name="T2" fmla="*/ 388 w 432"/>
                  <a:gd name="T3" fmla="*/ 34 h 217"/>
                  <a:gd name="T4" fmla="*/ 388 w 432"/>
                  <a:gd name="T5" fmla="*/ 216 h 217"/>
                  <a:gd name="T6" fmla="*/ 431 w 432"/>
                  <a:gd name="T7" fmla="*/ 182 h 217"/>
                  <a:gd name="T8" fmla="*/ 431 w 432"/>
                  <a:gd name="T9" fmla="*/ 0 h 217"/>
                  <a:gd name="T10" fmla="*/ 43 w 432"/>
                  <a:gd name="T11" fmla="*/ 0 h 217"/>
                  <a:gd name="T12" fmla="*/ 0 w 432"/>
                  <a:gd name="T13" fmla="*/ 34 h 217"/>
                  <a:gd name="T14" fmla="*/ 388 w 432"/>
                  <a:gd name="T15" fmla="*/ 34 h 217"/>
                  <a:gd name="T16" fmla="*/ 431 w 432"/>
                  <a:gd name="T17" fmla="*/ 0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2"/>
                  <a:gd name="T28" fmla="*/ 0 h 217"/>
                  <a:gd name="T29" fmla="*/ 432 w 432"/>
                  <a:gd name="T30" fmla="*/ 217 h 2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2" h="217">
                    <a:moveTo>
                      <a:pt x="431" y="0"/>
                    </a:moveTo>
                    <a:lnTo>
                      <a:pt x="388" y="34"/>
                    </a:lnTo>
                    <a:lnTo>
                      <a:pt x="388" y="216"/>
                    </a:lnTo>
                    <a:lnTo>
                      <a:pt x="431" y="182"/>
                    </a:lnTo>
                    <a:lnTo>
                      <a:pt x="431" y="0"/>
                    </a:lnTo>
                    <a:lnTo>
                      <a:pt x="43" y="0"/>
                    </a:lnTo>
                    <a:lnTo>
                      <a:pt x="0" y="34"/>
                    </a:lnTo>
                    <a:lnTo>
                      <a:pt x="388" y="34"/>
                    </a:lnTo>
                    <a:lnTo>
                      <a:pt x="431" y="0"/>
                    </a:lnTo>
                  </a:path>
                </a:pathLst>
              </a:custGeom>
              <a:solidFill>
                <a:srgbClr val="7F0000"/>
              </a:solidFill>
              <a:ln w="12700" cap="rnd">
                <a:solidFill>
                  <a:srgbClr val="200000"/>
                </a:solidFill>
                <a:round/>
                <a:headEnd/>
                <a:tailEnd/>
              </a:ln>
            </p:spPr>
            <p:txBody>
              <a:bodyPr/>
              <a:lstStyle/>
              <a:p>
                <a:pPr algn="ctr" eaLnBrk="0" hangingPunct="0">
                  <a:defRPr/>
                </a:pPr>
                <a:endParaRPr lang="en-US" sz="2000" dirty="0">
                  <a:solidFill>
                    <a:srgbClr val="000000"/>
                  </a:solidFill>
                  <a:effectLst>
                    <a:outerShdw blurRad="38100" dist="38100" dir="2700000" algn="tl">
                      <a:srgbClr val="000000">
                        <a:alpha val="43137"/>
                      </a:srgbClr>
                    </a:outerShdw>
                  </a:effectLst>
                  <a:cs typeface="+mn-cs"/>
                </a:endParaRPr>
              </a:p>
            </p:txBody>
          </p:sp>
          <p:sp>
            <p:nvSpPr>
              <p:cNvPr id="492" name="Freeform 10"/>
              <p:cNvSpPr>
                <a:spLocks/>
              </p:cNvSpPr>
              <p:nvPr/>
            </p:nvSpPr>
            <p:spPr bwMode="auto">
              <a:xfrm>
                <a:off x="3768" y="3543"/>
                <a:ext cx="390" cy="183"/>
              </a:xfrm>
              <a:custGeom>
                <a:avLst/>
                <a:gdLst>
                  <a:gd name="T0" fmla="*/ 389 w 390"/>
                  <a:gd name="T1" fmla="*/ 182 h 183"/>
                  <a:gd name="T2" fmla="*/ 0 w 390"/>
                  <a:gd name="T3" fmla="*/ 182 h 183"/>
                  <a:gd name="T4" fmla="*/ 0 w 390"/>
                  <a:gd name="T5" fmla="*/ 0 h 183"/>
                  <a:gd name="T6" fmla="*/ 389 w 390"/>
                  <a:gd name="T7" fmla="*/ 0 h 183"/>
                  <a:gd name="T8" fmla="*/ 389 w 390"/>
                  <a:gd name="T9" fmla="*/ 182 h 183"/>
                  <a:gd name="T10" fmla="*/ 0 60000 65536"/>
                  <a:gd name="T11" fmla="*/ 0 60000 65536"/>
                  <a:gd name="T12" fmla="*/ 0 60000 65536"/>
                  <a:gd name="T13" fmla="*/ 0 60000 65536"/>
                  <a:gd name="T14" fmla="*/ 0 60000 65536"/>
                  <a:gd name="T15" fmla="*/ 0 w 390"/>
                  <a:gd name="T16" fmla="*/ 0 h 183"/>
                  <a:gd name="T17" fmla="*/ 390 w 390"/>
                  <a:gd name="T18" fmla="*/ 183 h 183"/>
                </a:gdLst>
                <a:ahLst/>
                <a:cxnLst>
                  <a:cxn ang="T10">
                    <a:pos x="T0" y="T1"/>
                  </a:cxn>
                  <a:cxn ang="T11">
                    <a:pos x="T2" y="T3"/>
                  </a:cxn>
                  <a:cxn ang="T12">
                    <a:pos x="T4" y="T5"/>
                  </a:cxn>
                  <a:cxn ang="T13">
                    <a:pos x="T6" y="T7"/>
                  </a:cxn>
                  <a:cxn ang="T14">
                    <a:pos x="T8" y="T9"/>
                  </a:cxn>
                </a:cxnLst>
                <a:rect l="T15" t="T16" r="T17" b="T18"/>
                <a:pathLst>
                  <a:path w="390" h="183">
                    <a:moveTo>
                      <a:pt x="389" y="182"/>
                    </a:moveTo>
                    <a:lnTo>
                      <a:pt x="0" y="182"/>
                    </a:lnTo>
                    <a:lnTo>
                      <a:pt x="0" y="0"/>
                    </a:lnTo>
                    <a:lnTo>
                      <a:pt x="389" y="0"/>
                    </a:lnTo>
                    <a:lnTo>
                      <a:pt x="389" y="182"/>
                    </a:lnTo>
                  </a:path>
                </a:pathLst>
              </a:custGeom>
              <a:noFill/>
              <a:ln w="12700" cap="rnd">
                <a:solidFill>
                  <a:srgbClr val="200000"/>
                </a:solidFill>
                <a:round/>
                <a:headEnd/>
                <a:tailEnd/>
              </a:ln>
            </p:spPr>
            <p:txBody>
              <a:bodyPr/>
              <a:lstStyle/>
              <a:p>
                <a:pPr algn="ctr" eaLnBrk="0" hangingPunct="0">
                  <a:defRPr/>
                </a:pPr>
                <a:endParaRPr lang="en-US" sz="2000" dirty="0">
                  <a:solidFill>
                    <a:srgbClr val="000000"/>
                  </a:solidFill>
                  <a:effectLst>
                    <a:outerShdw blurRad="38100" dist="38100" dir="2700000" algn="tl">
                      <a:srgbClr val="000000">
                        <a:alpha val="43137"/>
                      </a:srgbClr>
                    </a:outerShdw>
                  </a:effectLst>
                  <a:cs typeface="+mn-cs"/>
                </a:endParaRPr>
              </a:p>
            </p:txBody>
          </p:sp>
        </p:grpSp>
        <p:grpSp>
          <p:nvGrpSpPr>
            <p:cNvPr id="256" name="Group 12"/>
            <p:cNvGrpSpPr>
              <a:grpSpLocks/>
            </p:cNvGrpSpPr>
            <p:nvPr/>
          </p:nvGrpSpPr>
          <p:grpSpPr bwMode="auto">
            <a:xfrm>
              <a:off x="5332413" y="5660431"/>
              <a:ext cx="684212" cy="342900"/>
              <a:chOff x="3766" y="3315"/>
              <a:chExt cx="431" cy="216"/>
            </a:xfrm>
          </p:grpSpPr>
          <p:sp>
            <p:nvSpPr>
              <p:cNvPr id="487" name="Freeform 13" descr="20%"/>
              <p:cNvSpPr>
                <a:spLocks/>
              </p:cNvSpPr>
              <p:nvPr/>
            </p:nvSpPr>
            <p:spPr bwMode="auto">
              <a:xfrm>
                <a:off x="3766" y="3315"/>
                <a:ext cx="431" cy="216"/>
              </a:xfrm>
              <a:custGeom>
                <a:avLst/>
                <a:gdLst>
                  <a:gd name="T0" fmla="*/ 387 w 431"/>
                  <a:gd name="T1" fmla="*/ 215 h 216"/>
                  <a:gd name="T2" fmla="*/ 0 w 431"/>
                  <a:gd name="T3" fmla="*/ 215 h 216"/>
                  <a:gd name="T4" fmla="*/ 0 w 431"/>
                  <a:gd name="T5" fmla="*/ 33 h 216"/>
                  <a:gd name="T6" fmla="*/ 43 w 431"/>
                  <a:gd name="T7" fmla="*/ 0 h 216"/>
                  <a:gd name="T8" fmla="*/ 430 w 431"/>
                  <a:gd name="T9" fmla="*/ 0 h 216"/>
                  <a:gd name="T10" fmla="*/ 430 w 431"/>
                  <a:gd name="T11" fmla="*/ 182 h 216"/>
                  <a:gd name="T12" fmla="*/ 387 w 431"/>
                  <a:gd name="T13" fmla="*/ 215 h 216"/>
                  <a:gd name="T14" fmla="*/ 0 60000 65536"/>
                  <a:gd name="T15" fmla="*/ 0 60000 65536"/>
                  <a:gd name="T16" fmla="*/ 0 60000 65536"/>
                  <a:gd name="T17" fmla="*/ 0 60000 65536"/>
                  <a:gd name="T18" fmla="*/ 0 60000 65536"/>
                  <a:gd name="T19" fmla="*/ 0 60000 65536"/>
                  <a:gd name="T20" fmla="*/ 0 60000 65536"/>
                  <a:gd name="T21" fmla="*/ 0 w 431"/>
                  <a:gd name="T22" fmla="*/ 0 h 216"/>
                  <a:gd name="T23" fmla="*/ 431 w 431"/>
                  <a:gd name="T24" fmla="*/ 216 h 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1" h="216">
                    <a:moveTo>
                      <a:pt x="387" y="215"/>
                    </a:moveTo>
                    <a:lnTo>
                      <a:pt x="0" y="215"/>
                    </a:lnTo>
                    <a:lnTo>
                      <a:pt x="0" y="33"/>
                    </a:lnTo>
                    <a:lnTo>
                      <a:pt x="43" y="0"/>
                    </a:lnTo>
                    <a:lnTo>
                      <a:pt x="430" y="0"/>
                    </a:lnTo>
                    <a:lnTo>
                      <a:pt x="430" y="182"/>
                    </a:lnTo>
                    <a:lnTo>
                      <a:pt x="387" y="215"/>
                    </a:lnTo>
                  </a:path>
                </a:pathLst>
              </a:custGeom>
              <a:pattFill prst="pct20">
                <a:fgClr>
                  <a:srgbClr val="000000"/>
                </a:fgClr>
                <a:bgClr>
                  <a:srgbClr val="FF0000"/>
                </a:bgClr>
              </a:pattFill>
              <a:ln w="12700" cap="rnd">
                <a:noFill/>
                <a:round/>
                <a:headEnd/>
                <a:tailEnd/>
              </a:ln>
            </p:spPr>
            <p:txBody>
              <a:bodyPr/>
              <a:lstStyle/>
              <a:p>
                <a:pPr algn="ctr" eaLnBrk="0" hangingPunct="0">
                  <a:defRPr/>
                </a:pPr>
                <a:endParaRPr lang="en-US" sz="2000" dirty="0">
                  <a:solidFill>
                    <a:srgbClr val="000000"/>
                  </a:solidFill>
                  <a:effectLst>
                    <a:outerShdw blurRad="38100" dist="38100" dir="2700000" algn="tl">
                      <a:srgbClr val="000000">
                        <a:alpha val="43137"/>
                      </a:srgbClr>
                    </a:outerShdw>
                  </a:effectLst>
                  <a:cs typeface="+mn-cs"/>
                </a:endParaRPr>
              </a:p>
            </p:txBody>
          </p:sp>
          <p:sp>
            <p:nvSpPr>
              <p:cNvPr id="488" name="Freeform 14"/>
              <p:cNvSpPr>
                <a:spLocks/>
              </p:cNvSpPr>
              <p:nvPr/>
            </p:nvSpPr>
            <p:spPr bwMode="auto">
              <a:xfrm>
                <a:off x="3766" y="3315"/>
                <a:ext cx="431" cy="216"/>
              </a:xfrm>
              <a:custGeom>
                <a:avLst/>
                <a:gdLst>
                  <a:gd name="T0" fmla="*/ 430 w 431"/>
                  <a:gd name="T1" fmla="*/ 0 h 216"/>
                  <a:gd name="T2" fmla="*/ 387 w 431"/>
                  <a:gd name="T3" fmla="*/ 33 h 216"/>
                  <a:gd name="T4" fmla="*/ 387 w 431"/>
                  <a:gd name="T5" fmla="*/ 215 h 216"/>
                  <a:gd name="T6" fmla="*/ 430 w 431"/>
                  <a:gd name="T7" fmla="*/ 182 h 216"/>
                  <a:gd name="T8" fmla="*/ 430 w 431"/>
                  <a:gd name="T9" fmla="*/ 0 h 216"/>
                  <a:gd name="T10" fmla="*/ 43 w 431"/>
                  <a:gd name="T11" fmla="*/ 0 h 216"/>
                  <a:gd name="T12" fmla="*/ 0 w 431"/>
                  <a:gd name="T13" fmla="*/ 33 h 216"/>
                  <a:gd name="T14" fmla="*/ 387 w 431"/>
                  <a:gd name="T15" fmla="*/ 33 h 216"/>
                  <a:gd name="T16" fmla="*/ 430 w 431"/>
                  <a:gd name="T17" fmla="*/ 0 h 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1"/>
                  <a:gd name="T28" fmla="*/ 0 h 216"/>
                  <a:gd name="T29" fmla="*/ 431 w 431"/>
                  <a:gd name="T30" fmla="*/ 216 h 2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1" h="216">
                    <a:moveTo>
                      <a:pt x="430" y="0"/>
                    </a:moveTo>
                    <a:lnTo>
                      <a:pt x="387" y="33"/>
                    </a:lnTo>
                    <a:lnTo>
                      <a:pt x="387" y="215"/>
                    </a:lnTo>
                    <a:lnTo>
                      <a:pt x="430" y="182"/>
                    </a:lnTo>
                    <a:lnTo>
                      <a:pt x="430" y="0"/>
                    </a:lnTo>
                    <a:lnTo>
                      <a:pt x="43" y="0"/>
                    </a:lnTo>
                    <a:lnTo>
                      <a:pt x="0" y="33"/>
                    </a:lnTo>
                    <a:lnTo>
                      <a:pt x="387" y="33"/>
                    </a:lnTo>
                    <a:lnTo>
                      <a:pt x="430" y="0"/>
                    </a:lnTo>
                  </a:path>
                </a:pathLst>
              </a:custGeom>
              <a:solidFill>
                <a:srgbClr val="7F0000"/>
              </a:solidFill>
              <a:ln w="12700" cap="rnd">
                <a:solidFill>
                  <a:srgbClr val="200000"/>
                </a:solidFill>
                <a:round/>
                <a:headEnd/>
                <a:tailEnd/>
              </a:ln>
            </p:spPr>
            <p:txBody>
              <a:bodyPr/>
              <a:lstStyle/>
              <a:p>
                <a:pPr algn="ctr" eaLnBrk="0" hangingPunct="0">
                  <a:defRPr/>
                </a:pPr>
                <a:endParaRPr lang="en-US" sz="2000" dirty="0">
                  <a:solidFill>
                    <a:srgbClr val="000000"/>
                  </a:solidFill>
                  <a:effectLst>
                    <a:outerShdw blurRad="38100" dist="38100" dir="2700000" algn="tl">
                      <a:srgbClr val="000000">
                        <a:alpha val="43137"/>
                      </a:srgbClr>
                    </a:outerShdw>
                  </a:effectLst>
                  <a:cs typeface="+mn-cs"/>
                </a:endParaRPr>
              </a:p>
            </p:txBody>
          </p:sp>
          <p:sp>
            <p:nvSpPr>
              <p:cNvPr id="489" name="Freeform 15"/>
              <p:cNvSpPr>
                <a:spLocks/>
              </p:cNvSpPr>
              <p:nvPr/>
            </p:nvSpPr>
            <p:spPr bwMode="auto">
              <a:xfrm>
                <a:off x="3766" y="3349"/>
                <a:ext cx="388" cy="182"/>
              </a:xfrm>
              <a:custGeom>
                <a:avLst/>
                <a:gdLst>
                  <a:gd name="T0" fmla="*/ 387 w 388"/>
                  <a:gd name="T1" fmla="*/ 181 h 182"/>
                  <a:gd name="T2" fmla="*/ 0 w 388"/>
                  <a:gd name="T3" fmla="*/ 181 h 182"/>
                  <a:gd name="T4" fmla="*/ 0 w 388"/>
                  <a:gd name="T5" fmla="*/ 0 h 182"/>
                  <a:gd name="T6" fmla="*/ 387 w 388"/>
                  <a:gd name="T7" fmla="*/ 0 h 182"/>
                  <a:gd name="T8" fmla="*/ 387 w 388"/>
                  <a:gd name="T9" fmla="*/ 181 h 182"/>
                  <a:gd name="T10" fmla="*/ 0 60000 65536"/>
                  <a:gd name="T11" fmla="*/ 0 60000 65536"/>
                  <a:gd name="T12" fmla="*/ 0 60000 65536"/>
                  <a:gd name="T13" fmla="*/ 0 60000 65536"/>
                  <a:gd name="T14" fmla="*/ 0 60000 65536"/>
                  <a:gd name="T15" fmla="*/ 0 w 388"/>
                  <a:gd name="T16" fmla="*/ 0 h 182"/>
                  <a:gd name="T17" fmla="*/ 388 w 388"/>
                  <a:gd name="T18" fmla="*/ 182 h 182"/>
                </a:gdLst>
                <a:ahLst/>
                <a:cxnLst>
                  <a:cxn ang="T10">
                    <a:pos x="T0" y="T1"/>
                  </a:cxn>
                  <a:cxn ang="T11">
                    <a:pos x="T2" y="T3"/>
                  </a:cxn>
                  <a:cxn ang="T12">
                    <a:pos x="T4" y="T5"/>
                  </a:cxn>
                  <a:cxn ang="T13">
                    <a:pos x="T6" y="T7"/>
                  </a:cxn>
                  <a:cxn ang="T14">
                    <a:pos x="T8" y="T9"/>
                  </a:cxn>
                </a:cxnLst>
                <a:rect l="T15" t="T16" r="T17" b="T18"/>
                <a:pathLst>
                  <a:path w="388" h="182">
                    <a:moveTo>
                      <a:pt x="387" y="181"/>
                    </a:moveTo>
                    <a:lnTo>
                      <a:pt x="0" y="181"/>
                    </a:lnTo>
                    <a:lnTo>
                      <a:pt x="0" y="0"/>
                    </a:lnTo>
                    <a:lnTo>
                      <a:pt x="387" y="0"/>
                    </a:lnTo>
                    <a:lnTo>
                      <a:pt x="387" y="181"/>
                    </a:lnTo>
                  </a:path>
                </a:pathLst>
              </a:custGeom>
              <a:noFill/>
              <a:ln w="12700" cap="rnd">
                <a:solidFill>
                  <a:srgbClr val="200000"/>
                </a:solidFill>
                <a:round/>
                <a:headEnd/>
                <a:tailEnd/>
              </a:ln>
            </p:spPr>
            <p:txBody>
              <a:bodyPr/>
              <a:lstStyle/>
              <a:p>
                <a:pPr algn="ctr" eaLnBrk="0" hangingPunct="0">
                  <a:defRPr/>
                </a:pPr>
                <a:endParaRPr lang="en-US" sz="2000" dirty="0">
                  <a:solidFill>
                    <a:srgbClr val="000000"/>
                  </a:solidFill>
                  <a:effectLst>
                    <a:outerShdw blurRad="38100" dist="38100" dir="2700000" algn="tl">
                      <a:srgbClr val="000000">
                        <a:alpha val="43137"/>
                      </a:srgbClr>
                    </a:outerShdw>
                  </a:effectLst>
                  <a:cs typeface="+mn-cs"/>
                </a:endParaRPr>
              </a:p>
            </p:txBody>
          </p:sp>
        </p:grpSp>
        <p:graphicFrame>
          <p:nvGraphicFramePr>
            <p:cNvPr id="257" name="Object 2">
              <a:hlinkClick r:id="" action="ppaction://ole?verb=0"/>
            </p:cNvPr>
            <p:cNvGraphicFramePr>
              <a:graphicFrameLocks/>
            </p:cNvGraphicFramePr>
            <p:nvPr>
              <p:extLst>
                <p:ext uri="{D42A27DB-BD31-4B8C-83A1-F6EECF244321}">
                  <p14:modId xmlns:p14="http://schemas.microsoft.com/office/powerpoint/2010/main" val="1095603992"/>
                </p:ext>
              </p:extLst>
            </p:nvPr>
          </p:nvGraphicFramePr>
          <p:xfrm>
            <a:off x="609600" y="4734918"/>
            <a:ext cx="3003550" cy="1792288"/>
          </p:xfrm>
          <a:graphic>
            <a:graphicData uri="http://schemas.openxmlformats.org/presentationml/2006/ole">
              <mc:AlternateContent xmlns:mc="http://schemas.openxmlformats.org/markup-compatibility/2006">
                <mc:Choice xmlns:v="urn:schemas-microsoft-com:vml" Requires="v">
                  <p:oleObj spid="_x0000_s1121" name="Chart" r:id="rId4" imgW="1924018" imgH="1247724" progId="MSGraph.Chart.8">
                    <p:embed followColorScheme="textAndBackground"/>
                  </p:oleObj>
                </mc:Choice>
                <mc:Fallback>
                  <p:oleObj name="Chart" r:id="rId4" imgW="1924018" imgH="1247724" progId="MSGraph.Chart.8">
                    <p:embed followColorScheme="textAndBackground"/>
                    <p:pic>
                      <p:nvPicPr>
                        <p:cNvPr id="0" name="Picture 8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734918"/>
                          <a:ext cx="3003550" cy="17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58" name="Group 19"/>
            <p:cNvGrpSpPr>
              <a:grpSpLocks/>
            </p:cNvGrpSpPr>
            <p:nvPr/>
          </p:nvGrpSpPr>
          <p:grpSpPr bwMode="auto">
            <a:xfrm>
              <a:off x="1219200" y="905868"/>
              <a:ext cx="685800" cy="838200"/>
              <a:chOff x="1246" y="166"/>
              <a:chExt cx="1010" cy="928"/>
            </a:xfrm>
          </p:grpSpPr>
          <p:sp>
            <p:nvSpPr>
              <p:cNvPr id="465" name="Freeform 20"/>
              <p:cNvSpPr>
                <a:spLocks/>
              </p:cNvSpPr>
              <p:nvPr/>
            </p:nvSpPr>
            <p:spPr bwMode="auto">
              <a:xfrm>
                <a:off x="1246" y="166"/>
                <a:ext cx="1010" cy="928"/>
              </a:xfrm>
              <a:custGeom>
                <a:avLst/>
                <a:gdLst>
                  <a:gd name="T0" fmla="*/ 186 w 1010"/>
                  <a:gd name="T1" fmla="*/ 388 h 928"/>
                  <a:gd name="T2" fmla="*/ 188 w 1010"/>
                  <a:gd name="T3" fmla="*/ 304 h 928"/>
                  <a:gd name="T4" fmla="*/ 187 w 1010"/>
                  <a:gd name="T5" fmla="*/ 223 h 928"/>
                  <a:gd name="T6" fmla="*/ 176 w 1010"/>
                  <a:gd name="T7" fmla="*/ 78 h 928"/>
                  <a:gd name="T8" fmla="*/ 178 w 1010"/>
                  <a:gd name="T9" fmla="*/ 67 h 928"/>
                  <a:gd name="T10" fmla="*/ 191 w 1010"/>
                  <a:gd name="T11" fmla="*/ 47 h 928"/>
                  <a:gd name="T12" fmla="*/ 220 w 1010"/>
                  <a:gd name="T13" fmla="*/ 31 h 928"/>
                  <a:gd name="T14" fmla="*/ 260 w 1010"/>
                  <a:gd name="T15" fmla="*/ 19 h 928"/>
                  <a:gd name="T16" fmla="*/ 311 w 1010"/>
                  <a:gd name="T17" fmla="*/ 10 h 928"/>
                  <a:gd name="T18" fmla="*/ 400 w 1010"/>
                  <a:gd name="T19" fmla="*/ 2 h 928"/>
                  <a:gd name="T20" fmla="*/ 533 w 1010"/>
                  <a:gd name="T21" fmla="*/ 1 h 928"/>
                  <a:gd name="T22" fmla="*/ 633 w 1010"/>
                  <a:gd name="T23" fmla="*/ 8 h 928"/>
                  <a:gd name="T24" fmla="*/ 697 w 1010"/>
                  <a:gd name="T25" fmla="*/ 15 h 928"/>
                  <a:gd name="T26" fmla="*/ 755 w 1010"/>
                  <a:gd name="T27" fmla="*/ 26 h 928"/>
                  <a:gd name="T28" fmla="*/ 804 w 1010"/>
                  <a:gd name="T29" fmla="*/ 39 h 928"/>
                  <a:gd name="T30" fmla="*/ 844 w 1010"/>
                  <a:gd name="T31" fmla="*/ 55 h 928"/>
                  <a:gd name="T32" fmla="*/ 872 w 1010"/>
                  <a:gd name="T33" fmla="*/ 73 h 928"/>
                  <a:gd name="T34" fmla="*/ 884 w 1010"/>
                  <a:gd name="T35" fmla="*/ 93 h 928"/>
                  <a:gd name="T36" fmla="*/ 884 w 1010"/>
                  <a:gd name="T37" fmla="*/ 103 h 928"/>
                  <a:gd name="T38" fmla="*/ 863 w 1010"/>
                  <a:gd name="T39" fmla="*/ 249 h 928"/>
                  <a:gd name="T40" fmla="*/ 854 w 1010"/>
                  <a:gd name="T41" fmla="*/ 337 h 928"/>
                  <a:gd name="T42" fmla="*/ 849 w 1010"/>
                  <a:gd name="T43" fmla="*/ 421 h 928"/>
                  <a:gd name="T44" fmla="*/ 875 w 1010"/>
                  <a:gd name="T45" fmla="*/ 473 h 928"/>
                  <a:gd name="T46" fmla="*/ 920 w 1010"/>
                  <a:gd name="T47" fmla="*/ 496 h 928"/>
                  <a:gd name="T48" fmla="*/ 956 w 1010"/>
                  <a:gd name="T49" fmla="*/ 525 h 928"/>
                  <a:gd name="T50" fmla="*/ 982 w 1010"/>
                  <a:gd name="T51" fmla="*/ 558 h 928"/>
                  <a:gd name="T52" fmla="*/ 1000 w 1010"/>
                  <a:gd name="T53" fmla="*/ 595 h 928"/>
                  <a:gd name="T54" fmla="*/ 1008 w 1010"/>
                  <a:gd name="T55" fmla="*/ 633 h 928"/>
                  <a:gd name="T56" fmla="*/ 1008 w 1010"/>
                  <a:gd name="T57" fmla="*/ 673 h 928"/>
                  <a:gd name="T58" fmla="*/ 998 w 1010"/>
                  <a:gd name="T59" fmla="*/ 712 h 928"/>
                  <a:gd name="T60" fmla="*/ 979 w 1010"/>
                  <a:gd name="T61" fmla="*/ 751 h 928"/>
                  <a:gd name="T62" fmla="*/ 951 w 1010"/>
                  <a:gd name="T63" fmla="*/ 789 h 928"/>
                  <a:gd name="T64" fmla="*/ 916 w 1010"/>
                  <a:gd name="T65" fmla="*/ 823 h 928"/>
                  <a:gd name="T66" fmla="*/ 871 w 1010"/>
                  <a:gd name="T67" fmla="*/ 854 h 928"/>
                  <a:gd name="T68" fmla="*/ 818 w 1010"/>
                  <a:gd name="T69" fmla="*/ 881 h 928"/>
                  <a:gd name="T70" fmla="*/ 756 w 1010"/>
                  <a:gd name="T71" fmla="*/ 903 h 928"/>
                  <a:gd name="T72" fmla="*/ 685 w 1010"/>
                  <a:gd name="T73" fmla="*/ 918 h 928"/>
                  <a:gd name="T74" fmla="*/ 608 w 1010"/>
                  <a:gd name="T75" fmla="*/ 926 h 928"/>
                  <a:gd name="T76" fmla="*/ 507 w 1010"/>
                  <a:gd name="T77" fmla="*/ 925 h 928"/>
                  <a:gd name="T78" fmla="*/ 402 w 1010"/>
                  <a:gd name="T79" fmla="*/ 915 h 928"/>
                  <a:gd name="T80" fmla="*/ 311 w 1010"/>
                  <a:gd name="T81" fmla="*/ 897 h 928"/>
                  <a:gd name="T82" fmla="*/ 232 w 1010"/>
                  <a:gd name="T83" fmla="*/ 870 h 928"/>
                  <a:gd name="T84" fmla="*/ 164 w 1010"/>
                  <a:gd name="T85" fmla="*/ 837 h 928"/>
                  <a:gd name="T86" fmla="*/ 109 w 1010"/>
                  <a:gd name="T87" fmla="*/ 800 h 928"/>
                  <a:gd name="T88" fmla="*/ 65 w 1010"/>
                  <a:gd name="T89" fmla="*/ 758 h 928"/>
                  <a:gd name="T90" fmla="*/ 32 w 1010"/>
                  <a:gd name="T91" fmla="*/ 715 h 928"/>
                  <a:gd name="T92" fmla="*/ 12 w 1010"/>
                  <a:gd name="T93" fmla="*/ 671 h 928"/>
                  <a:gd name="T94" fmla="*/ 1 w 1010"/>
                  <a:gd name="T95" fmla="*/ 626 h 928"/>
                  <a:gd name="T96" fmla="*/ 1 w 1010"/>
                  <a:gd name="T97" fmla="*/ 584 h 928"/>
                  <a:gd name="T98" fmla="*/ 12 w 1010"/>
                  <a:gd name="T99" fmla="*/ 543 h 928"/>
                  <a:gd name="T100" fmla="*/ 33 w 1010"/>
                  <a:gd name="T101" fmla="*/ 507 h 928"/>
                  <a:gd name="T102" fmla="*/ 64 w 1010"/>
                  <a:gd name="T103" fmla="*/ 477 h 928"/>
                  <a:gd name="T104" fmla="*/ 104 w 1010"/>
                  <a:gd name="T105" fmla="*/ 453 h 928"/>
                  <a:gd name="T106" fmla="*/ 154 w 1010"/>
                  <a:gd name="T107" fmla="*/ 438 h 928"/>
                  <a:gd name="T108" fmla="*/ 182 w 1010"/>
                  <a:gd name="T109" fmla="*/ 433 h 9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10"/>
                  <a:gd name="T166" fmla="*/ 0 h 928"/>
                  <a:gd name="T167" fmla="*/ 1010 w 1010"/>
                  <a:gd name="T168" fmla="*/ 928 h 92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10" h="928">
                    <a:moveTo>
                      <a:pt x="182" y="433"/>
                    </a:moveTo>
                    <a:lnTo>
                      <a:pt x="186" y="388"/>
                    </a:lnTo>
                    <a:lnTo>
                      <a:pt x="187" y="345"/>
                    </a:lnTo>
                    <a:lnTo>
                      <a:pt x="188" y="304"/>
                    </a:lnTo>
                    <a:lnTo>
                      <a:pt x="188" y="265"/>
                    </a:lnTo>
                    <a:lnTo>
                      <a:pt x="187" y="223"/>
                    </a:lnTo>
                    <a:lnTo>
                      <a:pt x="185" y="180"/>
                    </a:lnTo>
                    <a:lnTo>
                      <a:pt x="176" y="78"/>
                    </a:lnTo>
                    <a:lnTo>
                      <a:pt x="176" y="72"/>
                    </a:lnTo>
                    <a:lnTo>
                      <a:pt x="178" y="67"/>
                    </a:lnTo>
                    <a:lnTo>
                      <a:pt x="183" y="57"/>
                    </a:lnTo>
                    <a:lnTo>
                      <a:pt x="191" y="47"/>
                    </a:lnTo>
                    <a:lnTo>
                      <a:pt x="204" y="39"/>
                    </a:lnTo>
                    <a:lnTo>
                      <a:pt x="220" y="31"/>
                    </a:lnTo>
                    <a:lnTo>
                      <a:pt x="239" y="25"/>
                    </a:lnTo>
                    <a:lnTo>
                      <a:pt x="260" y="19"/>
                    </a:lnTo>
                    <a:lnTo>
                      <a:pt x="285" y="14"/>
                    </a:lnTo>
                    <a:lnTo>
                      <a:pt x="311" y="10"/>
                    </a:lnTo>
                    <a:lnTo>
                      <a:pt x="339" y="6"/>
                    </a:lnTo>
                    <a:lnTo>
                      <a:pt x="400" y="2"/>
                    </a:lnTo>
                    <a:lnTo>
                      <a:pt x="465" y="0"/>
                    </a:lnTo>
                    <a:lnTo>
                      <a:pt x="533" y="1"/>
                    </a:lnTo>
                    <a:lnTo>
                      <a:pt x="601" y="4"/>
                    </a:lnTo>
                    <a:lnTo>
                      <a:pt x="633" y="8"/>
                    </a:lnTo>
                    <a:lnTo>
                      <a:pt x="666" y="11"/>
                    </a:lnTo>
                    <a:lnTo>
                      <a:pt x="697" y="15"/>
                    </a:lnTo>
                    <a:lnTo>
                      <a:pt x="726" y="20"/>
                    </a:lnTo>
                    <a:lnTo>
                      <a:pt x="755" y="26"/>
                    </a:lnTo>
                    <a:lnTo>
                      <a:pt x="780" y="32"/>
                    </a:lnTo>
                    <a:lnTo>
                      <a:pt x="804" y="39"/>
                    </a:lnTo>
                    <a:lnTo>
                      <a:pt x="825" y="46"/>
                    </a:lnTo>
                    <a:lnTo>
                      <a:pt x="844" y="55"/>
                    </a:lnTo>
                    <a:lnTo>
                      <a:pt x="859" y="64"/>
                    </a:lnTo>
                    <a:lnTo>
                      <a:pt x="872" y="73"/>
                    </a:lnTo>
                    <a:lnTo>
                      <a:pt x="879" y="83"/>
                    </a:lnTo>
                    <a:lnTo>
                      <a:pt x="884" y="93"/>
                    </a:lnTo>
                    <a:lnTo>
                      <a:pt x="884" y="98"/>
                    </a:lnTo>
                    <a:lnTo>
                      <a:pt x="884" y="103"/>
                    </a:lnTo>
                    <a:lnTo>
                      <a:pt x="869" y="203"/>
                    </a:lnTo>
                    <a:lnTo>
                      <a:pt x="863" y="249"/>
                    </a:lnTo>
                    <a:lnTo>
                      <a:pt x="857" y="295"/>
                    </a:lnTo>
                    <a:lnTo>
                      <a:pt x="854" y="337"/>
                    </a:lnTo>
                    <a:lnTo>
                      <a:pt x="851" y="380"/>
                    </a:lnTo>
                    <a:lnTo>
                      <a:pt x="849" y="421"/>
                    </a:lnTo>
                    <a:lnTo>
                      <a:pt x="849" y="461"/>
                    </a:lnTo>
                    <a:lnTo>
                      <a:pt x="875" y="473"/>
                    </a:lnTo>
                    <a:lnTo>
                      <a:pt x="898" y="484"/>
                    </a:lnTo>
                    <a:lnTo>
                      <a:pt x="920" y="496"/>
                    </a:lnTo>
                    <a:lnTo>
                      <a:pt x="939" y="510"/>
                    </a:lnTo>
                    <a:lnTo>
                      <a:pt x="956" y="525"/>
                    </a:lnTo>
                    <a:lnTo>
                      <a:pt x="971" y="541"/>
                    </a:lnTo>
                    <a:lnTo>
                      <a:pt x="982" y="558"/>
                    </a:lnTo>
                    <a:lnTo>
                      <a:pt x="992" y="576"/>
                    </a:lnTo>
                    <a:lnTo>
                      <a:pt x="1000" y="595"/>
                    </a:lnTo>
                    <a:lnTo>
                      <a:pt x="1005" y="614"/>
                    </a:lnTo>
                    <a:lnTo>
                      <a:pt x="1008" y="633"/>
                    </a:lnTo>
                    <a:lnTo>
                      <a:pt x="1009" y="652"/>
                    </a:lnTo>
                    <a:lnTo>
                      <a:pt x="1008" y="673"/>
                    </a:lnTo>
                    <a:lnTo>
                      <a:pt x="1004" y="693"/>
                    </a:lnTo>
                    <a:lnTo>
                      <a:pt x="998" y="712"/>
                    </a:lnTo>
                    <a:lnTo>
                      <a:pt x="989" y="731"/>
                    </a:lnTo>
                    <a:lnTo>
                      <a:pt x="979" y="751"/>
                    </a:lnTo>
                    <a:lnTo>
                      <a:pt x="967" y="769"/>
                    </a:lnTo>
                    <a:lnTo>
                      <a:pt x="951" y="789"/>
                    </a:lnTo>
                    <a:lnTo>
                      <a:pt x="934" y="806"/>
                    </a:lnTo>
                    <a:lnTo>
                      <a:pt x="916" y="823"/>
                    </a:lnTo>
                    <a:lnTo>
                      <a:pt x="894" y="839"/>
                    </a:lnTo>
                    <a:lnTo>
                      <a:pt x="871" y="854"/>
                    </a:lnTo>
                    <a:lnTo>
                      <a:pt x="845" y="868"/>
                    </a:lnTo>
                    <a:lnTo>
                      <a:pt x="818" y="881"/>
                    </a:lnTo>
                    <a:lnTo>
                      <a:pt x="787" y="893"/>
                    </a:lnTo>
                    <a:lnTo>
                      <a:pt x="756" y="903"/>
                    </a:lnTo>
                    <a:lnTo>
                      <a:pt x="721" y="911"/>
                    </a:lnTo>
                    <a:lnTo>
                      <a:pt x="685" y="918"/>
                    </a:lnTo>
                    <a:lnTo>
                      <a:pt x="647" y="923"/>
                    </a:lnTo>
                    <a:lnTo>
                      <a:pt x="608" y="926"/>
                    </a:lnTo>
                    <a:lnTo>
                      <a:pt x="564" y="927"/>
                    </a:lnTo>
                    <a:lnTo>
                      <a:pt x="507" y="925"/>
                    </a:lnTo>
                    <a:lnTo>
                      <a:pt x="454" y="921"/>
                    </a:lnTo>
                    <a:lnTo>
                      <a:pt x="402" y="915"/>
                    </a:lnTo>
                    <a:lnTo>
                      <a:pt x="355" y="907"/>
                    </a:lnTo>
                    <a:lnTo>
                      <a:pt x="311" y="897"/>
                    </a:lnTo>
                    <a:lnTo>
                      <a:pt x="270" y="884"/>
                    </a:lnTo>
                    <a:lnTo>
                      <a:pt x="232" y="870"/>
                    </a:lnTo>
                    <a:lnTo>
                      <a:pt x="196" y="854"/>
                    </a:lnTo>
                    <a:lnTo>
                      <a:pt x="164" y="837"/>
                    </a:lnTo>
                    <a:lnTo>
                      <a:pt x="135" y="819"/>
                    </a:lnTo>
                    <a:lnTo>
                      <a:pt x="109" y="800"/>
                    </a:lnTo>
                    <a:lnTo>
                      <a:pt x="85" y="780"/>
                    </a:lnTo>
                    <a:lnTo>
                      <a:pt x="65" y="758"/>
                    </a:lnTo>
                    <a:lnTo>
                      <a:pt x="47" y="737"/>
                    </a:lnTo>
                    <a:lnTo>
                      <a:pt x="32" y="715"/>
                    </a:lnTo>
                    <a:lnTo>
                      <a:pt x="21" y="693"/>
                    </a:lnTo>
                    <a:lnTo>
                      <a:pt x="12" y="671"/>
                    </a:lnTo>
                    <a:lnTo>
                      <a:pt x="5" y="648"/>
                    </a:lnTo>
                    <a:lnTo>
                      <a:pt x="1" y="626"/>
                    </a:lnTo>
                    <a:lnTo>
                      <a:pt x="0" y="604"/>
                    </a:lnTo>
                    <a:lnTo>
                      <a:pt x="1" y="584"/>
                    </a:lnTo>
                    <a:lnTo>
                      <a:pt x="6" y="562"/>
                    </a:lnTo>
                    <a:lnTo>
                      <a:pt x="12" y="543"/>
                    </a:lnTo>
                    <a:lnTo>
                      <a:pt x="22" y="524"/>
                    </a:lnTo>
                    <a:lnTo>
                      <a:pt x="33" y="507"/>
                    </a:lnTo>
                    <a:lnTo>
                      <a:pt x="47" y="492"/>
                    </a:lnTo>
                    <a:lnTo>
                      <a:pt x="64" y="477"/>
                    </a:lnTo>
                    <a:lnTo>
                      <a:pt x="83" y="465"/>
                    </a:lnTo>
                    <a:lnTo>
                      <a:pt x="104" y="453"/>
                    </a:lnTo>
                    <a:lnTo>
                      <a:pt x="128" y="444"/>
                    </a:lnTo>
                    <a:lnTo>
                      <a:pt x="154" y="438"/>
                    </a:lnTo>
                    <a:lnTo>
                      <a:pt x="182" y="433"/>
                    </a:lnTo>
                  </a:path>
                </a:pathLst>
              </a:custGeom>
              <a:solidFill>
                <a:srgbClr val="0080FF"/>
              </a:solidFill>
              <a:ln w="12700" cap="rnd">
                <a:solidFill>
                  <a:schemeClr val="accent1"/>
                </a:solidFill>
                <a:round/>
                <a:headEnd/>
                <a:tailEnd/>
              </a:ln>
            </p:spPr>
            <p:txBody>
              <a:bodyPr/>
              <a:lstStyle/>
              <a:p>
                <a:pPr algn="ctr" eaLnBrk="0" hangingPunct="0">
                  <a:defRPr/>
                </a:pPr>
                <a:endParaRPr lang="en-US" sz="2000" dirty="0">
                  <a:solidFill>
                    <a:srgbClr val="000000"/>
                  </a:solidFill>
                  <a:effectLst>
                    <a:outerShdw blurRad="38100" dist="38100" dir="2700000" algn="tl">
                      <a:srgbClr val="000000">
                        <a:alpha val="43137"/>
                      </a:srgbClr>
                    </a:outerShdw>
                  </a:effectLst>
                  <a:cs typeface="+mn-cs"/>
                </a:endParaRPr>
              </a:p>
            </p:txBody>
          </p:sp>
          <p:sp>
            <p:nvSpPr>
              <p:cNvPr id="466" name="Freeform 21"/>
              <p:cNvSpPr>
                <a:spLocks/>
              </p:cNvSpPr>
              <p:nvPr/>
            </p:nvSpPr>
            <p:spPr bwMode="auto">
              <a:xfrm>
                <a:off x="1246" y="166"/>
                <a:ext cx="1010" cy="928"/>
              </a:xfrm>
              <a:custGeom>
                <a:avLst/>
                <a:gdLst>
                  <a:gd name="T0" fmla="*/ 186 w 1010"/>
                  <a:gd name="T1" fmla="*/ 388 h 928"/>
                  <a:gd name="T2" fmla="*/ 188 w 1010"/>
                  <a:gd name="T3" fmla="*/ 304 h 928"/>
                  <a:gd name="T4" fmla="*/ 187 w 1010"/>
                  <a:gd name="T5" fmla="*/ 223 h 928"/>
                  <a:gd name="T6" fmla="*/ 176 w 1010"/>
                  <a:gd name="T7" fmla="*/ 78 h 928"/>
                  <a:gd name="T8" fmla="*/ 178 w 1010"/>
                  <a:gd name="T9" fmla="*/ 67 h 928"/>
                  <a:gd name="T10" fmla="*/ 191 w 1010"/>
                  <a:gd name="T11" fmla="*/ 47 h 928"/>
                  <a:gd name="T12" fmla="*/ 220 w 1010"/>
                  <a:gd name="T13" fmla="*/ 31 h 928"/>
                  <a:gd name="T14" fmla="*/ 260 w 1010"/>
                  <a:gd name="T15" fmla="*/ 19 h 928"/>
                  <a:gd name="T16" fmla="*/ 311 w 1010"/>
                  <a:gd name="T17" fmla="*/ 10 h 928"/>
                  <a:gd name="T18" fmla="*/ 400 w 1010"/>
                  <a:gd name="T19" fmla="*/ 2 h 928"/>
                  <a:gd name="T20" fmla="*/ 533 w 1010"/>
                  <a:gd name="T21" fmla="*/ 1 h 928"/>
                  <a:gd name="T22" fmla="*/ 633 w 1010"/>
                  <a:gd name="T23" fmla="*/ 8 h 928"/>
                  <a:gd name="T24" fmla="*/ 697 w 1010"/>
                  <a:gd name="T25" fmla="*/ 15 h 928"/>
                  <a:gd name="T26" fmla="*/ 755 w 1010"/>
                  <a:gd name="T27" fmla="*/ 26 h 928"/>
                  <a:gd name="T28" fmla="*/ 804 w 1010"/>
                  <a:gd name="T29" fmla="*/ 39 h 928"/>
                  <a:gd name="T30" fmla="*/ 844 w 1010"/>
                  <a:gd name="T31" fmla="*/ 55 h 928"/>
                  <a:gd name="T32" fmla="*/ 872 w 1010"/>
                  <a:gd name="T33" fmla="*/ 73 h 928"/>
                  <a:gd name="T34" fmla="*/ 884 w 1010"/>
                  <a:gd name="T35" fmla="*/ 93 h 928"/>
                  <a:gd name="T36" fmla="*/ 884 w 1010"/>
                  <a:gd name="T37" fmla="*/ 103 h 928"/>
                  <a:gd name="T38" fmla="*/ 863 w 1010"/>
                  <a:gd name="T39" fmla="*/ 249 h 928"/>
                  <a:gd name="T40" fmla="*/ 854 w 1010"/>
                  <a:gd name="T41" fmla="*/ 337 h 928"/>
                  <a:gd name="T42" fmla="*/ 849 w 1010"/>
                  <a:gd name="T43" fmla="*/ 421 h 928"/>
                  <a:gd name="T44" fmla="*/ 875 w 1010"/>
                  <a:gd name="T45" fmla="*/ 473 h 928"/>
                  <a:gd name="T46" fmla="*/ 920 w 1010"/>
                  <a:gd name="T47" fmla="*/ 496 h 928"/>
                  <a:gd name="T48" fmla="*/ 956 w 1010"/>
                  <a:gd name="T49" fmla="*/ 525 h 928"/>
                  <a:gd name="T50" fmla="*/ 982 w 1010"/>
                  <a:gd name="T51" fmla="*/ 558 h 928"/>
                  <a:gd name="T52" fmla="*/ 1000 w 1010"/>
                  <a:gd name="T53" fmla="*/ 595 h 928"/>
                  <a:gd name="T54" fmla="*/ 1008 w 1010"/>
                  <a:gd name="T55" fmla="*/ 633 h 928"/>
                  <a:gd name="T56" fmla="*/ 1008 w 1010"/>
                  <a:gd name="T57" fmla="*/ 673 h 928"/>
                  <a:gd name="T58" fmla="*/ 998 w 1010"/>
                  <a:gd name="T59" fmla="*/ 712 h 928"/>
                  <a:gd name="T60" fmla="*/ 979 w 1010"/>
                  <a:gd name="T61" fmla="*/ 751 h 928"/>
                  <a:gd name="T62" fmla="*/ 951 w 1010"/>
                  <a:gd name="T63" fmla="*/ 789 h 928"/>
                  <a:gd name="T64" fmla="*/ 916 w 1010"/>
                  <a:gd name="T65" fmla="*/ 823 h 928"/>
                  <a:gd name="T66" fmla="*/ 871 w 1010"/>
                  <a:gd name="T67" fmla="*/ 854 h 928"/>
                  <a:gd name="T68" fmla="*/ 818 w 1010"/>
                  <a:gd name="T69" fmla="*/ 881 h 928"/>
                  <a:gd name="T70" fmla="*/ 756 w 1010"/>
                  <a:gd name="T71" fmla="*/ 903 h 928"/>
                  <a:gd name="T72" fmla="*/ 685 w 1010"/>
                  <a:gd name="T73" fmla="*/ 918 h 928"/>
                  <a:gd name="T74" fmla="*/ 608 w 1010"/>
                  <a:gd name="T75" fmla="*/ 926 h 928"/>
                  <a:gd name="T76" fmla="*/ 507 w 1010"/>
                  <a:gd name="T77" fmla="*/ 925 h 928"/>
                  <a:gd name="T78" fmla="*/ 402 w 1010"/>
                  <a:gd name="T79" fmla="*/ 915 h 928"/>
                  <a:gd name="T80" fmla="*/ 311 w 1010"/>
                  <a:gd name="T81" fmla="*/ 897 h 928"/>
                  <a:gd name="T82" fmla="*/ 232 w 1010"/>
                  <a:gd name="T83" fmla="*/ 870 h 928"/>
                  <a:gd name="T84" fmla="*/ 164 w 1010"/>
                  <a:gd name="T85" fmla="*/ 837 h 928"/>
                  <a:gd name="T86" fmla="*/ 109 w 1010"/>
                  <a:gd name="T87" fmla="*/ 800 h 928"/>
                  <a:gd name="T88" fmla="*/ 65 w 1010"/>
                  <a:gd name="T89" fmla="*/ 758 h 928"/>
                  <a:gd name="T90" fmla="*/ 32 w 1010"/>
                  <a:gd name="T91" fmla="*/ 715 h 928"/>
                  <a:gd name="T92" fmla="*/ 12 w 1010"/>
                  <a:gd name="T93" fmla="*/ 671 h 928"/>
                  <a:gd name="T94" fmla="*/ 1 w 1010"/>
                  <a:gd name="T95" fmla="*/ 626 h 928"/>
                  <a:gd name="T96" fmla="*/ 1 w 1010"/>
                  <a:gd name="T97" fmla="*/ 584 h 928"/>
                  <a:gd name="T98" fmla="*/ 12 w 1010"/>
                  <a:gd name="T99" fmla="*/ 543 h 928"/>
                  <a:gd name="T100" fmla="*/ 33 w 1010"/>
                  <a:gd name="T101" fmla="*/ 507 h 928"/>
                  <a:gd name="T102" fmla="*/ 64 w 1010"/>
                  <a:gd name="T103" fmla="*/ 477 h 928"/>
                  <a:gd name="T104" fmla="*/ 104 w 1010"/>
                  <a:gd name="T105" fmla="*/ 453 h 928"/>
                  <a:gd name="T106" fmla="*/ 154 w 1010"/>
                  <a:gd name="T107" fmla="*/ 438 h 92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0"/>
                  <a:gd name="T163" fmla="*/ 0 h 928"/>
                  <a:gd name="T164" fmla="*/ 1010 w 1010"/>
                  <a:gd name="T165" fmla="*/ 928 h 92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0" h="928">
                    <a:moveTo>
                      <a:pt x="182" y="433"/>
                    </a:moveTo>
                    <a:lnTo>
                      <a:pt x="186" y="388"/>
                    </a:lnTo>
                    <a:lnTo>
                      <a:pt x="187" y="345"/>
                    </a:lnTo>
                    <a:lnTo>
                      <a:pt x="188" y="304"/>
                    </a:lnTo>
                    <a:lnTo>
                      <a:pt x="188" y="265"/>
                    </a:lnTo>
                    <a:lnTo>
                      <a:pt x="187" y="223"/>
                    </a:lnTo>
                    <a:lnTo>
                      <a:pt x="185" y="180"/>
                    </a:lnTo>
                    <a:lnTo>
                      <a:pt x="176" y="78"/>
                    </a:lnTo>
                    <a:lnTo>
                      <a:pt x="176" y="72"/>
                    </a:lnTo>
                    <a:lnTo>
                      <a:pt x="178" y="67"/>
                    </a:lnTo>
                    <a:lnTo>
                      <a:pt x="183" y="57"/>
                    </a:lnTo>
                    <a:lnTo>
                      <a:pt x="191" y="47"/>
                    </a:lnTo>
                    <a:lnTo>
                      <a:pt x="204" y="39"/>
                    </a:lnTo>
                    <a:lnTo>
                      <a:pt x="220" y="31"/>
                    </a:lnTo>
                    <a:lnTo>
                      <a:pt x="239" y="25"/>
                    </a:lnTo>
                    <a:lnTo>
                      <a:pt x="260" y="19"/>
                    </a:lnTo>
                    <a:lnTo>
                      <a:pt x="285" y="14"/>
                    </a:lnTo>
                    <a:lnTo>
                      <a:pt x="311" y="10"/>
                    </a:lnTo>
                    <a:lnTo>
                      <a:pt x="339" y="6"/>
                    </a:lnTo>
                    <a:lnTo>
                      <a:pt x="400" y="2"/>
                    </a:lnTo>
                    <a:lnTo>
                      <a:pt x="465" y="0"/>
                    </a:lnTo>
                    <a:lnTo>
                      <a:pt x="533" y="1"/>
                    </a:lnTo>
                    <a:lnTo>
                      <a:pt x="601" y="4"/>
                    </a:lnTo>
                    <a:lnTo>
                      <a:pt x="633" y="8"/>
                    </a:lnTo>
                    <a:lnTo>
                      <a:pt x="666" y="11"/>
                    </a:lnTo>
                    <a:lnTo>
                      <a:pt x="697" y="15"/>
                    </a:lnTo>
                    <a:lnTo>
                      <a:pt x="726" y="20"/>
                    </a:lnTo>
                    <a:lnTo>
                      <a:pt x="755" y="26"/>
                    </a:lnTo>
                    <a:lnTo>
                      <a:pt x="780" y="32"/>
                    </a:lnTo>
                    <a:lnTo>
                      <a:pt x="804" y="39"/>
                    </a:lnTo>
                    <a:lnTo>
                      <a:pt x="825" y="46"/>
                    </a:lnTo>
                    <a:lnTo>
                      <a:pt x="844" y="55"/>
                    </a:lnTo>
                    <a:lnTo>
                      <a:pt x="859" y="64"/>
                    </a:lnTo>
                    <a:lnTo>
                      <a:pt x="872" y="73"/>
                    </a:lnTo>
                    <a:lnTo>
                      <a:pt x="879" y="83"/>
                    </a:lnTo>
                    <a:lnTo>
                      <a:pt x="884" y="93"/>
                    </a:lnTo>
                    <a:lnTo>
                      <a:pt x="884" y="98"/>
                    </a:lnTo>
                    <a:lnTo>
                      <a:pt x="884" y="103"/>
                    </a:lnTo>
                    <a:lnTo>
                      <a:pt x="869" y="203"/>
                    </a:lnTo>
                    <a:lnTo>
                      <a:pt x="863" y="249"/>
                    </a:lnTo>
                    <a:lnTo>
                      <a:pt x="857" y="295"/>
                    </a:lnTo>
                    <a:lnTo>
                      <a:pt x="854" y="337"/>
                    </a:lnTo>
                    <a:lnTo>
                      <a:pt x="851" y="380"/>
                    </a:lnTo>
                    <a:lnTo>
                      <a:pt x="849" y="421"/>
                    </a:lnTo>
                    <a:lnTo>
                      <a:pt x="849" y="461"/>
                    </a:lnTo>
                    <a:lnTo>
                      <a:pt x="875" y="473"/>
                    </a:lnTo>
                    <a:lnTo>
                      <a:pt x="898" y="484"/>
                    </a:lnTo>
                    <a:lnTo>
                      <a:pt x="920" y="496"/>
                    </a:lnTo>
                    <a:lnTo>
                      <a:pt x="939" y="510"/>
                    </a:lnTo>
                    <a:lnTo>
                      <a:pt x="956" y="525"/>
                    </a:lnTo>
                    <a:lnTo>
                      <a:pt x="971" y="541"/>
                    </a:lnTo>
                    <a:lnTo>
                      <a:pt x="982" y="558"/>
                    </a:lnTo>
                    <a:lnTo>
                      <a:pt x="992" y="576"/>
                    </a:lnTo>
                    <a:lnTo>
                      <a:pt x="1000" y="595"/>
                    </a:lnTo>
                    <a:lnTo>
                      <a:pt x="1005" y="614"/>
                    </a:lnTo>
                    <a:lnTo>
                      <a:pt x="1008" y="633"/>
                    </a:lnTo>
                    <a:lnTo>
                      <a:pt x="1009" y="652"/>
                    </a:lnTo>
                    <a:lnTo>
                      <a:pt x="1008" y="673"/>
                    </a:lnTo>
                    <a:lnTo>
                      <a:pt x="1004" y="693"/>
                    </a:lnTo>
                    <a:lnTo>
                      <a:pt x="998" y="712"/>
                    </a:lnTo>
                    <a:lnTo>
                      <a:pt x="989" y="731"/>
                    </a:lnTo>
                    <a:lnTo>
                      <a:pt x="979" y="751"/>
                    </a:lnTo>
                    <a:lnTo>
                      <a:pt x="967" y="769"/>
                    </a:lnTo>
                    <a:lnTo>
                      <a:pt x="951" y="789"/>
                    </a:lnTo>
                    <a:lnTo>
                      <a:pt x="934" y="806"/>
                    </a:lnTo>
                    <a:lnTo>
                      <a:pt x="916" y="823"/>
                    </a:lnTo>
                    <a:lnTo>
                      <a:pt x="894" y="839"/>
                    </a:lnTo>
                    <a:lnTo>
                      <a:pt x="871" y="854"/>
                    </a:lnTo>
                    <a:lnTo>
                      <a:pt x="845" y="868"/>
                    </a:lnTo>
                    <a:lnTo>
                      <a:pt x="818" y="881"/>
                    </a:lnTo>
                    <a:lnTo>
                      <a:pt x="787" y="893"/>
                    </a:lnTo>
                    <a:lnTo>
                      <a:pt x="756" y="903"/>
                    </a:lnTo>
                    <a:lnTo>
                      <a:pt x="721" y="911"/>
                    </a:lnTo>
                    <a:lnTo>
                      <a:pt x="685" y="918"/>
                    </a:lnTo>
                    <a:lnTo>
                      <a:pt x="647" y="923"/>
                    </a:lnTo>
                    <a:lnTo>
                      <a:pt x="608" y="926"/>
                    </a:lnTo>
                    <a:lnTo>
                      <a:pt x="564" y="927"/>
                    </a:lnTo>
                    <a:lnTo>
                      <a:pt x="507" y="925"/>
                    </a:lnTo>
                    <a:lnTo>
                      <a:pt x="454" y="921"/>
                    </a:lnTo>
                    <a:lnTo>
                      <a:pt x="402" y="915"/>
                    </a:lnTo>
                    <a:lnTo>
                      <a:pt x="355" y="907"/>
                    </a:lnTo>
                    <a:lnTo>
                      <a:pt x="311" y="897"/>
                    </a:lnTo>
                    <a:lnTo>
                      <a:pt x="270" y="884"/>
                    </a:lnTo>
                    <a:lnTo>
                      <a:pt x="232" y="870"/>
                    </a:lnTo>
                    <a:lnTo>
                      <a:pt x="196" y="854"/>
                    </a:lnTo>
                    <a:lnTo>
                      <a:pt x="164" y="837"/>
                    </a:lnTo>
                    <a:lnTo>
                      <a:pt x="135" y="819"/>
                    </a:lnTo>
                    <a:lnTo>
                      <a:pt x="109" y="800"/>
                    </a:lnTo>
                    <a:lnTo>
                      <a:pt x="85" y="780"/>
                    </a:lnTo>
                    <a:lnTo>
                      <a:pt x="65" y="758"/>
                    </a:lnTo>
                    <a:lnTo>
                      <a:pt x="47" y="737"/>
                    </a:lnTo>
                    <a:lnTo>
                      <a:pt x="32" y="715"/>
                    </a:lnTo>
                    <a:lnTo>
                      <a:pt x="21" y="693"/>
                    </a:lnTo>
                    <a:lnTo>
                      <a:pt x="12" y="671"/>
                    </a:lnTo>
                    <a:lnTo>
                      <a:pt x="5" y="648"/>
                    </a:lnTo>
                    <a:lnTo>
                      <a:pt x="1" y="626"/>
                    </a:lnTo>
                    <a:lnTo>
                      <a:pt x="0" y="604"/>
                    </a:lnTo>
                    <a:lnTo>
                      <a:pt x="1" y="584"/>
                    </a:lnTo>
                    <a:lnTo>
                      <a:pt x="6" y="562"/>
                    </a:lnTo>
                    <a:lnTo>
                      <a:pt x="12" y="543"/>
                    </a:lnTo>
                    <a:lnTo>
                      <a:pt x="22" y="524"/>
                    </a:lnTo>
                    <a:lnTo>
                      <a:pt x="33" y="507"/>
                    </a:lnTo>
                    <a:lnTo>
                      <a:pt x="47" y="492"/>
                    </a:lnTo>
                    <a:lnTo>
                      <a:pt x="64" y="477"/>
                    </a:lnTo>
                    <a:lnTo>
                      <a:pt x="83" y="465"/>
                    </a:lnTo>
                    <a:lnTo>
                      <a:pt x="104" y="453"/>
                    </a:lnTo>
                    <a:lnTo>
                      <a:pt x="128" y="444"/>
                    </a:lnTo>
                    <a:lnTo>
                      <a:pt x="154" y="438"/>
                    </a:lnTo>
                    <a:lnTo>
                      <a:pt x="182" y="433"/>
                    </a:lnTo>
                  </a:path>
                </a:pathLst>
              </a:custGeom>
              <a:noFill/>
              <a:ln w="12700" cap="rnd">
                <a:solidFill>
                  <a:schemeClr val="accent1"/>
                </a:solidFill>
                <a:round/>
                <a:headEnd/>
                <a:tailEnd/>
              </a:ln>
            </p:spPr>
            <p:txBody>
              <a:bodyPr/>
              <a:lstStyle/>
              <a:p>
                <a:pPr algn="ctr" eaLnBrk="0" hangingPunct="0">
                  <a:defRPr/>
                </a:pPr>
                <a:endParaRPr lang="en-US" sz="2000" dirty="0">
                  <a:solidFill>
                    <a:srgbClr val="000000"/>
                  </a:solidFill>
                  <a:effectLst>
                    <a:outerShdw blurRad="38100" dist="38100" dir="2700000" algn="tl">
                      <a:srgbClr val="000000">
                        <a:alpha val="43137"/>
                      </a:srgbClr>
                    </a:outerShdw>
                  </a:effectLst>
                  <a:cs typeface="+mn-cs"/>
                </a:endParaRPr>
              </a:p>
            </p:txBody>
          </p:sp>
          <p:sp>
            <p:nvSpPr>
              <p:cNvPr id="467" name="Freeform 22"/>
              <p:cNvSpPr>
                <a:spLocks/>
              </p:cNvSpPr>
              <p:nvPr/>
            </p:nvSpPr>
            <p:spPr bwMode="auto">
              <a:xfrm>
                <a:off x="1279" y="621"/>
                <a:ext cx="945" cy="445"/>
              </a:xfrm>
              <a:custGeom>
                <a:avLst/>
                <a:gdLst>
                  <a:gd name="T0" fmla="*/ 124 w 945"/>
                  <a:gd name="T1" fmla="*/ 5 h 446"/>
                  <a:gd name="T2" fmla="*/ 81 w 945"/>
                  <a:gd name="T3" fmla="*/ 18 h 446"/>
                  <a:gd name="T4" fmla="*/ 48 w 945"/>
                  <a:gd name="T5" fmla="*/ 40 h 446"/>
                  <a:gd name="T6" fmla="*/ 24 w 945"/>
                  <a:gd name="T7" fmla="*/ 68 h 446"/>
                  <a:gd name="T8" fmla="*/ 7 w 945"/>
                  <a:gd name="T9" fmla="*/ 99 h 446"/>
                  <a:gd name="T10" fmla="*/ 0 w 945"/>
                  <a:gd name="T11" fmla="*/ 136 h 446"/>
                  <a:gd name="T12" fmla="*/ 2 w 945"/>
                  <a:gd name="T13" fmla="*/ 174 h 446"/>
                  <a:gd name="T14" fmla="*/ 14 w 945"/>
                  <a:gd name="T15" fmla="*/ 214 h 446"/>
                  <a:gd name="T16" fmla="*/ 35 w 945"/>
                  <a:gd name="T17" fmla="*/ 254 h 446"/>
                  <a:gd name="T18" fmla="*/ 66 w 945"/>
                  <a:gd name="T19" fmla="*/ 293 h 446"/>
                  <a:gd name="T20" fmla="*/ 108 w 945"/>
                  <a:gd name="T21" fmla="*/ 330 h 446"/>
                  <a:gd name="T22" fmla="*/ 146 w 945"/>
                  <a:gd name="T23" fmla="*/ 356 h 446"/>
                  <a:gd name="T24" fmla="*/ 190 w 945"/>
                  <a:gd name="T25" fmla="*/ 379 h 446"/>
                  <a:gd name="T26" fmla="*/ 259 w 945"/>
                  <a:gd name="T27" fmla="*/ 406 h 446"/>
                  <a:gd name="T28" fmla="*/ 338 w 945"/>
                  <a:gd name="T29" fmla="*/ 427 h 446"/>
                  <a:gd name="T30" fmla="*/ 429 w 945"/>
                  <a:gd name="T31" fmla="*/ 440 h 446"/>
                  <a:gd name="T32" fmla="*/ 531 w 945"/>
                  <a:gd name="T33" fmla="*/ 445 h 446"/>
                  <a:gd name="T34" fmla="*/ 608 w 945"/>
                  <a:gd name="T35" fmla="*/ 441 h 446"/>
                  <a:gd name="T36" fmla="*/ 676 w 945"/>
                  <a:gd name="T37" fmla="*/ 431 h 446"/>
                  <a:gd name="T38" fmla="*/ 736 w 945"/>
                  <a:gd name="T39" fmla="*/ 414 h 446"/>
                  <a:gd name="T40" fmla="*/ 789 w 945"/>
                  <a:gd name="T41" fmla="*/ 392 h 446"/>
                  <a:gd name="T42" fmla="*/ 834 w 945"/>
                  <a:gd name="T43" fmla="*/ 366 h 446"/>
                  <a:gd name="T44" fmla="*/ 872 w 945"/>
                  <a:gd name="T45" fmla="*/ 337 h 446"/>
                  <a:gd name="T46" fmla="*/ 902 w 945"/>
                  <a:gd name="T47" fmla="*/ 305 h 446"/>
                  <a:gd name="T48" fmla="*/ 923 w 945"/>
                  <a:gd name="T49" fmla="*/ 271 h 446"/>
                  <a:gd name="T50" fmla="*/ 938 w 945"/>
                  <a:gd name="T51" fmla="*/ 236 h 446"/>
                  <a:gd name="T52" fmla="*/ 944 w 945"/>
                  <a:gd name="T53" fmla="*/ 200 h 446"/>
                  <a:gd name="T54" fmla="*/ 942 w 945"/>
                  <a:gd name="T55" fmla="*/ 166 h 446"/>
                  <a:gd name="T56" fmla="*/ 933 w 945"/>
                  <a:gd name="T57" fmla="*/ 134 h 446"/>
                  <a:gd name="T58" fmla="*/ 916 w 945"/>
                  <a:gd name="T59" fmla="*/ 102 h 446"/>
                  <a:gd name="T60" fmla="*/ 890 w 945"/>
                  <a:gd name="T61" fmla="*/ 75 h 446"/>
                  <a:gd name="T62" fmla="*/ 857 w 945"/>
                  <a:gd name="T63" fmla="*/ 51 h 446"/>
                  <a:gd name="T64" fmla="*/ 816 w 945"/>
                  <a:gd name="T65" fmla="*/ 32 h 4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45"/>
                  <a:gd name="T100" fmla="*/ 0 h 446"/>
                  <a:gd name="T101" fmla="*/ 945 w 945"/>
                  <a:gd name="T102" fmla="*/ 446 h 4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45" h="446">
                    <a:moveTo>
                      <a:pt x="147" y="0"/>
                    </a:moveTo>
                    <a:lnTo>
                      <a:pt x="124" y="5"/>
                    </a:lnTo>
                    <a:lnTo>
                      <a:pt x="101" y="10"/>
                    </a:lnTo>
                    <a:lnTo>
                      <a:pt x="81" y="18"/>
                    </a:lnTo>
                    <a:lnTo>
                      <a:pt x="64" y="28"/>
                    </a:lnTo>
                    <a:lnTo>
                      <a:pt x="48" y="40"/>
                    </a:lnTo>
                    <a:lnTo>
                      <a:pt x="34" y="53"/>
                    </a:lnTo>
                    <a:lnTo>
                      <a:pt x="24" y="68"/>
                    </a:lnTo>
                    <a:lnTo>
                      <a:pt x="14" y="83"/>
                    </a:lnTo>
                    <a:lnTo>
                      <a:pt x="7" y="99"/>
                    </a:lnTo>
                    <a:lnTo>
                      <a:pt x="2" y="117"/>
                    </a:lnTo>
                    <a:lnTo>
                      <a:pt x="0" y="136"/>
                    </a:lnTo>
                    <a:lnTo>
                      <a:pt x="0" y="154"/>
                    </a:lnTo>
                    <a:lnTo>
                      <a:pt x="2" y="174"/>
                    </a:lnTo>
                    <a:lnTo>
                      <a:pt x="6" y="194"/>
                    </a:lnTo>
                    <a:lnTo>
                      <a:pt x="14" y="214"/>
                    </a:lnTo>
                    <a:lnTo>
                      <a:pt x="23" y="235"/>
                    </a:lnTo>
                    <a:lnTo>
                      <a:pt x="35" y="254"/>
                    </a:lnTo>
                    <a:lnTo>
                      <a:pt x="49" y="274"/>
                    </a:lnTo>
                    <a:lnTo>
                      <a:pt x="66" y="293"/>
                    </a:lnTo>
                    <a:lnTo>
                      <a:pt x="85" y="312"/>
                    </a:lnTo>
                    <a:lnTo>
                      <a:pt x="108" y="330"/>
                    </a:lnTo>
                    <a:lnTo>
                      <a:pt x="132" y="348"/>
                    </a:lnTo>
                    <a:lnTo>
                      <a:pt x="146" y="356"/>
                    </a:lnTo>
                    <a:lnTo>
                      <a:pt x="161" y="364"/>
                    </a:lnTo>
                    <a:lnTo>
                      <a:pt x="190" y="379"/>
                    </a:lnTo>
                    <a:lnTo>
                      <a:pt x="224" y="393"/>
                    </a:lnTo>
                    <a:lnTo>
                      <a:pt x="259" y="406"/>
                    </a:lnTo>
                    <a:lnTo>
                      <a:pt x="297" y="417"/>
                    </a:lnTo>
                    <a:lnTo>
                      <a:pt x="338" y="427"/>
                    </a:lnTo>
                    <a:lnTo>
                      <a:pt x="382" y="434"/>
                    </a:lnTo>
                    <a:lnTo>
                      <a:pt x="429" y="440"/>
                    </a:lnTo>
                    <a:lnTo>
                      <a:pt x="479" y="443"/>
                    </a:lnTo>
                    <a:lnTo>
                      <a:pt x="531" y="445"/>
                    </a:lnTo>
                    <a:lnTo>
                      <a:pt x="571" y="443"/>
                    </a:lnTo>
                    <a:lnTo>
                      <a:pt x="608" y="441"/>
                    </a:lnTo>
                    <a:lnTo>
                      <a:pt x="643" y="436"/>
                    </a:lnTo>
                    <a:lnTo>
                      <a:pt x="676" y="431"/>
                    </a:lnTo>
                    <a:lnTo>
                      <a:pt x="707" y="423"/>
                    </a:lnTo>
                    <a:lnTo>
                      <a:pt x="736" y="414"/>
                    </a:lnTo>
                    <a:lnTo>
                      <a:pt x="764" y="404"/>
                    </a:lnTo>
                    <a:lnTo>
                      <a:pt x="789" y="392"/>
                    </a:lnTo>
                    <a:lnTo>
                      <a:pt x="813" y="380"/>
                    </a:lnTo>
                    <a:lnTo>
                      <a:pt x="834" y="366"/>
                    </a:lnTo>
                    <a:lnTo>
                      <a:pt x="854" y="352"/>
                    </a:lnTo>
                    <a:lnTo>
                      <a:pt x="872" y="337"/>
                    </a:lnTo>
                    <a:lnTo>
                      <a:pt x="888" y="322"/>
                    </a:lnTo>
                    <a:lnTo>
                      <a:pt x="902" y="305"/>
                    </a:lnTo>
                    <a:lnTo>
                      <a:pt x="914" y="288"/>
                    </a:lnTo>
                    <a:lnTo>
                      <a:pt x="923" y="271"/>
                    </a:lnTo>
                    <a:lnTo>
                      <a:pt x="931" y="254"/>
                    </a:lnTo>
                    <a:lnTo>
                      <a:pt x="938" y="236"/>
                    </a:lnTo>
                    <a:lnTo>
                      <a:pt x="942" y="218"/>
                    </a:lnTo>
                    <a:lnTo>
                      <a:pt x="944" y="200"/>
                    </a:lnTo>
                    <a:lnTo>
                      <a:pt x="944" y="183"/>
                    </a:lnTo>
                    <a:lnTo>
                      <a:pt x="942" y="166"/>
                    </a:lnTo>
                    <a:lnTo>
                      <a:pt x="939" y="150"/>
                    </a:lnTo>
                    <a:lnTo>
                      <a:pt x="933" y="134"/>
                    </a:lnTo>
                    <a:lnTo>
                      <a:pt x="925" y="117"/>
                    </a:lnTo>
                    <a:lnTo>
                      <a:pt x="916" y="102"/>
                    </a:lnTo>
                    <a:lnTo>
                      <a:pt x="904" y="88"/>
                    </a:lnTo>
                    <a:lnTo>
                      <a:pt x="890" y="75"/>
                    </a:lnTo>
                    <a:lnTo>
                      <a:pt x="874" y="63"/>
                    </a:lnTo>
                    <a:lnTo>
                      <a:pt x="857" y="51"/>
                    </a:lnTo>
                    <a:lnTo>
                      <a:pt x="837" y="40"/>
                    </a:lnTo>
                    <a:lnTo>
                      <a:pt x="816" y="32"/>
                    </a:lnTo>
                  </a:path>
                </a:pathLst>
              </a:custGeom>
              <a:noFill/>
              <a:ln w="127000" cap="rnd">
                <a:solidFill>
                  <a:schemeClr val="hlink"/>
                </a:solidFill>
                <a:round/>
                <a:headEnd/>
                <a:tailEnd/>
              </a:ln>
            </p:spPr>
            <p:txBody>
              <a:bodyPr/>
              <a:lstStyle/>
              <a:p>
                <a:pPr algn="ctr" eaLnBrk="0" hangingPunct="0">
                  <a:defRPr/>
                </a:pPr>
                <a:endParaRPr lang="en-US" sz="2000" dirty="0">
                  <a:solidFill>
                    <a:srgbClr val="000000"/>
                  </a:solidFill>
                  <a:effectLst>
                    <a:outerShdw blurRad="38100" dist="38100" dir="2700000" algn="tl">
                      <a:srgbClr val="000000">
                        <a:alpha val="43137"/>
                      </a:srgbClr>
                    </a:outerShdw>
                  </a:effectLst>
                  <a:cs typeface="+mn-cs"/>
                </a:endParaRPr>
              </a:p>
            </p:txBody>
          </p:sp>
          <p:sp>
            <p:nvSpPr>
              <p:cNvPr id="468" name="Freeform 23"/>
              <p:cNvSpPr>
                <a:spLocks/>
              </p:cNvSpPr>
              <p:nvPr/>
            </p:nvSpPr>
            <p:spPr bwMode="auto">
              <a:xfrm>
                <a:off x="1414" y="598"/>
                <a:ext cx="687" cy="337"/>
              </a:xfrm>
              <a:custGeom>
                <a:avLst/>
                <a:gdLst>
                  <a:gd name="T0" fmla="*/ 680 w 688"/>
                  <a:gd name="T1" fmla="*/ 28 h 336"/>
                  <a:gd name="T2" fmla="*/ 680 w 688"/>
                  <a:gd name="T3" fmla="*/ 64 h 336"/>
                  <a:gd name="T4" fmla="*/ 681 w 688"/>
                  <a:gd name="T5" fmla="*/ 100 h 336"/>
                  <a:gd name="T6" fmla="*/ 683 w 688"/>
                  <a:gd name="T7" fmla="*/ 135 h 336"/>
                  <a:gd name="T8" fmla="*/ 686 w 688"/>
                  <a:gd name="T9" fmla="*/ 172 h 336"/>
                  <a:gd name="T10" fmla="*/ 687 w 688"/>
                  <a:gd name="T11" fmla="*/ 182 h 336"/>
                  <a:gd name="T12" fmla="*/ 686 w 688"/>
                  <a:gd name="T13" fmla="*/ 192 h 336"/>
                  <a:gd name="T14" fmla="*/ 684 w 688"/>
                  <a:gd name="T15" fmla="*/ 202 h 336"/>
                  <a:gd name="T16" fmla="*/ 682 w 688"/>
                  <a:gd name="T17" fmla="*/ 211 h 336"/>
                  <a:gd name="T18" fmla="*/ 674 w 688"/>
                  <a:gd name="T19" fmla="*/ 229 h 336"/>
                  <a:gd name="T20" fmla="*/ 668 w 688"/>
                  <a:gd name="T21" fmla="*/ 237 h 336"/>
                  <a:gd name="T22" fmla="*/ 661 w 688"/>
                  <a:gd name="T23" fmla="*/ 245 h 336"/>
                  <a:gd name="T24" fmla="*/ 655 w 688"/>
                  <a:gd name="T25" fmla="*/ 253 h 336"/>
                  <a:gd name="T26" fmla="*/ 647 w 688"/>
                  <a:gd name="T27" fmla="*/ 260 h 336"/>
                  <a:gd name="T28" fmla="*/ 629 w 688"/>
                  <a:gd name="T29" fmla="*/ 274 h 336"/>
                  <a:gd name="T30" fmla="*/ 608 w 688"/>
                  <a:gd name="T31" fmla="*/ 287 h 336"/>
                  <a:gd name="T32" fmla="*/ 584 w 688"/>
                  <a:gd name="T33" fmla="*/ 298 h 336"/>
                  <a:gd name="T34" fmla="*/ 558 w 688"/>
                  <a:gd name="T35" fmla="*/ 308 h 336"/>
                  <a:gd name="T36" fmla="*/ 531 w 688"/>
                  <a:gd name="T37" fmla="*/ 316 h 336"/>
                  <a:gd name="T38" fmla="*/ 502 w 688"/>
                  <a:gd name="T39" fmla="*/ 322 h 336"/>
                  <a:gd name="T40" fmla="*/ 471 w 688"/>
                  <a:gd name="T41" fmla="*/ 328 h 336"/>
                  <a:gd name="T42" fmla="*/ 440 w 688"/>
                  <a:gd name="T43" fmla="*/ 332 h 336"/>
                  <a:gd name="T44" fmla="*/ 407 w 688"/>
                  <a:gd name="T45" fmla="*/ 334 h 336"/>
                  <a:gd name="T46" fmla="*/ 374 w 688"/>
                  <a:gd name="T47" fmla="*/ 335 h 336"/>
                  <a:gd name="T48" fmla="*/ 341 w 688"/>
                  <a:gd name="T49" fmla="*/ 334 h 336"/>
                  <a:gd name="T50" fmla="*/ 307 w 688"/>
                  <a:gd name="T51" fmla="*/ 333 h 336"/>
                  <a:gd name="T52" fmla="*/ 275 w 688"/>
                  <a:gd name="T53" fmla="*/ 329 h 336"/>
                  <a:gd name="T54" fmla="*/ 242 w 688"/>
                  <a:gd name="T55" fmla="*/ 324 h 336"/>
                  <a:gd name="T56" fmla="*/ 211 w 688"/>
                  <a:gd name="T57" fmla="*/ 318 h 336"/>
                  <a:gd name="T58" fmla="*/ 181 w 688"/>
                  <a:gd name="T59" fmla="*/ 311 h 336"/>
                  <a:gd name="T60" fmla="*/ 151 w 688"/>
                  <a:gd name="T61" fmla="*/ 301 h 336"/>
                  <a:gd name="T62" fmla="*/ 124 w 688"/>
                  <a:gd name="T63" fmla="*/ 290 h 336"/>
                  <a:gd name="T64" fmla="*/ 99 w 688"/>
                  <a:gd name="T65" fmla="*/ 277 h 336"/>
                  <a:gd name="T66" fmla="*/ 76 w 688"/>
                  <a:gd name="T67" fmla="*/ 263 h 336"/>
                  <a:gd name="T68" fmla="*/ 55 w 688"/>
                  <a:gd name="T69" fmla="*/ 248 h 336"/>
                  <a:gd name="T70" fmla="*/ 38 w 688"/>
                  <a:gd name="T71" fmla="*/ 231 h 336"/>
                  <a:gd name="T72" fmla="*/ 23 w 688"/>
                  <a:gd name="T73" fmla="*/ 213 h 336"/>
                  <a:gd name="T74" fmla="*/ 17 w 688"/>
                  <a:gd name="T75" fmla="*/ 203 h 336"/>
                  <a:gd name="T76" fmla="*/ 12 w 688"/>
                  <a:gd name="T77" fmla="*/ 193 h 336"/>
                  <a:gd name="T78" fmla="*/ 8 w 688"/>
                  <a:gd name="T79" fmla="*/ 182 h 336"/>
                  <a:gd name="T80" fmla="*/ 4 w 688"/>
                  <a:gd name="T81" fmla="*/ 171 h 336"/>
                  <a:gd name="T82" fmla="*/ 2 w 688"/>
                  <a:gd name="T83" fmla="*/ 159 h 336"/>
                  <a:gd name="T84" fmla="*/ 1 w 688"/>
                  <a:gd name="T85" fmla="*/ 147 h 336"/>
                  <a:gd name="T86" fmla="*/ 0 w 688"/>
                  <a:gd name="T87" fmla="*/ 135 h 336"/>
                  <a:gd name="T88" fmla="*/ 1 w 688"/>
                  <a:gd name="T89" fmla="*/ 122 h 336"/>
                  <a:gd name="T90" fmla="*/ 13 w 688"/>
                  <a:gd name="T91" fmla="*/ 0 h 336"/>
                  <a:gd name="T92" fmla="*/ 13 w 688"/>
                  <a:gd name="T93" fmla="*/ 1 h 336"/>
                  <a:gd name="T94" fmla="*/ 13 w 688"/>
                  <a:gd name="T95" fmla="*/ 0 h 3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8"/>
                  <a:gd name="T145" fmla="*/ 0 h 336"/>
                  <a:gd name="T146" fmla="*/ 688 w 688"/>
                  <a:gd name="T147" fmla="*/ 336 h 3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8" h="336">
                    <a:moveTo>
                      <a:pt x="680" y="28"/>
                    </a:moveTo>
                    <a:lnTo>
                      <a:pt x="680" y="64"/>
                    </a:lnTo>
                    <a:lnTo>
                      <a:pt x="681" y="100"/>
                    </a:lnTo>
                    <a:lnTo>
                      <a:pt x="683" y="135"/>
                    </a:lnTo>
                    <a:lnTo>
                      <a:pt x="686" y="172"/>
                    </a:lnTo>
                    <a:lnTo>
                      <a:pt x="687" y="182"/>
                    </a:lnTo>
                    <a:lnTo>
                      <a:pt x="686" y="192"/>
                    </a:lnTo>
                    <a:lnTo>
                      <a:pt x="684" y="202"/>
                    </a:lnTo>
                    <a:lnTo>
                      <a:pt x="682" y="211"/>
                    </a:lnTo>
                    <a:lnTo>
                      <a:pt x="674" y="229"/>
                    </a:lnTo>
                    <a:lnTo>
                      <a:pt x="668" y="237"/>
                    </a:lnTo>
                    <a:lnTo>
                      <a:pt x="661" y="245"/>
                    </a:lnTo>
                    <a:lnTo>
                      <a:pt x="655" y="253"/>
                    </a:lnTo>
                    <a:lnTo>
                      <a:pt x="647" y="260"/>
                    </a:lnTo>
                    <a:lnTo>
                      <a:pt x="629" y="274"/>
                    </a:lnTo>
                    <a:lnTo>
                      <a:pt x="608" y="287"/>
                    </a:lnTo>
                    <a:lnTo>
                      <a:pt x="584" y="298"/>
                    </a:lnTo>
                    <a:lnTo>
                      <a:pt x="558" y="308"/>
                    </a:lnTo>
                    <a:lnTo>
                      <a:pt x="531" y="316"/>
                    </a:lnTo>
                    <a:lnTo>
                      <a:pt x="502" y="322"/>
                    </a:lnTo>
                    <a:lnTo>
                      <a:pt x="471" y="328"/>
                    </a:lnTo>
                    <a:lnTo>
                      <a:pt x="440" y="332"/>
                    </a:lnTo>
                    <a:lnTo>
                      <a:pt x="407" y="334"/>
                    </a:lnTo>
                    <a:lnTo>
                      <a:pt x="374" y="335"/>
                    </a:lnTo>
                    <a:lnTo>
                      <a:pt x="341" y="334"/>
                    </a:lnTo>
                    <a:lnTo>
                      <a:pt x="307" y="333"/>
                    </a:lnTo>
                    <a:lnTo>
                      <a:pt x="275" y="329"/>
                    </a:lnTo>
                    <a:lnTo>
                      <a:pt x="242" y="324"/>
                    </a:lnTo>
                    <a:lnTo>
                      <a:pt x="211" y="318"/>
                    </a:lnTo>
                    <a:lnTo>
                      <a:pt x="181" y="311"/>
                    </a:lnTo>
                    <a:lnTo>
                      <a:pt x="151" y="301"/>
                    </a:lnTo>
                    <a:lnTo>
                      <a:pt x="124" y="290"/>
                    </a:lnTo>
                    <a:lnTo>
                      <a:pt x="99" y="277"/>
                    </a:lnTo>
                    <a:lnTo>
                      <a:pt x="76" y="263"/>
                    </a:lnTo>
                    <a:lnTo>
                      <a:pt x="55" y="248"/>
                    </a:lnTo>
                    <a:lnTo>
                      <a:pt x="38" y="231"/>
                    </a:lnTo>
                    <a:lnTo>
                      <a:pt x="23" y="213"/>
                    </a:lnTo>
                    <a:lnTo>
                      <a:pt x="17" y="203"/>
                    </a:lnTo>
                    <a:lnTo>
                      <a:pt x="12" y="193"/>
                    </a:lnTo>
                    <a:lnTo>
                      <a:pt x="8" y="182"/>
                    </a:lnTo>
                    <a:lnTo>
                      <a:pt x="4" y="171"/>
                    </a:lnTo>
                    <a:lnTo>
                      <a:pt x="2" y="159"/>
                    </a:lnTo>
                    <a:lnTo>
                      <a:pt x="1" y="147"/>
                    </a:lnTo>
                    <a:lnTo>
                      <a:pt x="0" y="135"/>
                    </a:lnTo>
                    <a:lnTo>
                      <a:pt x="1" y="122"/>
                    </a:lnTo>
                    <a:lnTo>
                      <a:pt x="13" y="0"/>
                    </a:lnTo>
                    <a:lnTo>
                      <a:pt x="13" y="1"/>
                    </a:lnTo>
                    <a:lnTo>
                      <a:pt x="13" y="0"/>
                    </a:lnTo>
                  </a:path>
                </a:pathLst>
              </a:custGeom>
              <a:noFill/>
              <a:ln w="25400" cap="rnd">
                <a:solidFill>
                  <a:schemeClr val="tx1"/>
                </a:solidFill>
                <a:round/>
                <a:headEnd/>
                <a:tailEnd/>
              </a:ln>
            </p:spPr>
            <p:txBody>
              <a:bodyPr/>
              <a:lstStyle/>
              <a:p>
                <a:pPr algn="ctr" eaLnBrk="0" hangingPunct="0">
                  <a:defRPr/>
                </a:pPr>
                <a:endParaRPr lang="en-US" sz="2000" dirty="0">
                  <a:solidFill>
                    <a:srgbClr val="000000"/>
                  </a:solidFill>
                  <a:effectLst>
                    <a:outerShdw blurRad="38100" dist="38100" dir="2700000" algn="tl">
                      <a:srgbClr val="000000">
                        <a:alpha val="43137"/>
                      </a:srgbClr>
                    </a:outerShdw>
                  </a:effectLst>
                  <a:cs typeface="+mn-cs"/>
                </a:endParaRPr>
              </a:p>
            </p:txBody>
          </p:sp>
          <p:sp>
            <p:nvSpPr>
              <p:cNvPr id="469" name="Freeform 24"/>
              <p:cNvSpPr>
                <a:spLocks/>
              </p:cNvSpPr>
              <p:nvPr/>
            </p:nvSpPr>
            <p:spPr bwMode="auto">
              <a:xfrm>
                <a:off x="1428" y="574"/>
                <a:ext cx="669" cy="211"/>
              </a:xfrm>
              <a:custGeom>
                <a:avLst/>
                <a:gdLst>
                  <a:gd name="T0" fmla="*/ 0 w 668"/>
                  <a:gd name="T1" fmla="*/ 0 h 212"/>
                  <a:gd name="T2" fmla="*/ 0 w 668"/>
                  <a:gd name="T3" fmla="*/ 22 h 212"/>
                  <a:gd name="T4" fmla="*/ 2 w 668"/>
                  <a:gd name="T5" fmla="*/ 33 h 212"/>
                  <a:gd name="T6" fmla="*/ 4 w 668"/>
                  <a:gd name="T7" fmla="*/ 43 h 212"/>
                  <a:gd name="T8" fmla="*/ 11 w 668"/>
                  <a:gd name="T9" fmla="*/ 63 h 212"/>
                  <a:gd name="T10" fmla="*/ 20 w 668"/>
                  <a:gd name="T11" fmla="*/ 81 h 212"/>
                  <a:gd name="T12" fmla="*/ 31 w 668"/>
                  <a:gd name="T13" fmla="*/ 98 h 212"/>
                  <a:gd name="T14" fmla="*/ 45 w 668"/>
                  <a:gd name="T15" fmla="*/ 114 h 212"/>
                  <a:gd name="T16" fmla="*/ 62 w 668"/>
                  <a:gd name="T17" fmla="*/ 129 h 212"/>
                  <a:gd name="T18" fmla="*/ 81 w 668"/>
                  <a:gd name="T19" fmla="*/ 142 h 212"/>
                  <a:gd name="T20" fmla="*/ 102 w 668"/>
                  <a:gd name="T21" fmla="*/ 154 h 212"/>
                  <a:gd name="T22" fmla="*/ 124 w 668"/>
                  <a:gd name="T23" fmla="*/ 165 h 212"/>
                  <a:gd name="T24" fmla="*/ 147 w 668"/>
                  <a:gd name="T25" fmla="*/ 175 h 212"/>
                  <a:gd name="T26" fmla="*/ 173 w 668"/>
                  <a:gd name="T27" fmla="*/ 184 h 212"/>
                  <a:gd name="T28" fmla="*/ 199 w 668"/>
                  <a:gd name="T29" fmla="*/ 191 h 212"/>
                  <a:gd name="T30" fmla="*/ 226 w 668"/>
                  <a:gd name="T31" fmla="*/ 197 h 212"/>
                  <a:gd name="T32" fmla="*/ 254 w 668"/>
                  <a:gd name="T33" fmla="*/ 202 h 212"/>
                  <a:gd name="T34" fmla="*/ 283 w 668"/>
                  <a:gd name="T35" fmla="*/ 206 h 212"/>
                  <a:gd name="T36" fmla="*/ 342 w 668"/>
                  <a:gd name="T37" fmla="*/ 211 h 212"/>
                  <a:gd name="T38" fmla="*/ 371 w 668"/>
                  <a:gd name="T39" fmla="*/ 211 h 212"/>
                  <a:gd name="T40" fmla="*/ 400 w 668"/>
                  <a:gd name="T41" fmla="*/ 211 h 212"/>
                  <a:gd name="T42" fmla="*/ 429 w 668"/>
                  <a:gd name="T43" fmla="*/ 209 h 212"/>
                  <a:gd name="T44" fmla="*/ 458 w 668"/>
                  <a:gd name="T45" fmla="*/ 206 h 212"/>
                  <a:gd name="T46" fmla="*/ 484 w 668"/>
                  <a:gd name="T47" fmla="*/ 202 h 212"/>
                  <a:gd name="T48" fmla="*/ 511 w 668"/>
                  <a:gd name="T49" fmla="*/ 197 h 212"/>
                  <a:gd name="T50" fmla="*/ 536 w 668"/>
                  <a:gd name="T51" fmla="*/ 190 h 212"/>
                  <a:gd name="T52" fmla="*/ 560 w 668"/>
                  <a:gd name="T53" fmla="*/ 183 h 212"/>
                  <a:gd name="T54" fmla="*/ 584 w 668"/>
                  <a:gd name="T55" fmla="*/ 175 h 212"/>
                  <a:gd name="T56" fmla="*/ 604 w 668"/>
                  <a:gd name="T57" fmla="*/ 165 h 212"/>
                  <a:gd name="T58" fmla="*/ 623 w 668"/>
                  <a:gd name="T59" fmla="*/ 154 h 212"/>
                  <a:gd name="T60" fmla="*/ 639 w 668"/>
                  <a:gd name="T61" fmla="*/ 143 h 212"/>
                  <a:gd name="T62" fmla="*/ 654 w 668"/>
                  <a:gd name="T63" fmla="*/ 130 h 212"/>
                  <a:gd name="T64" fmla="*/ 667 w 668"/>
                  <a:gd name="T65" fmla="*/ 116 h 2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8"/>
                  <a:gd name="T100" fmla="*/ 0 h 212"/>
                  <a:gd name="T101" fmla="*/ 668 w 668"/>
                  <a:gd name="T102" fmla="*/ 212 h 2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8" h="212">
                    <a:moveTo>
                      <a:pt x="0" y="0"/>
                    </a:moveTo>
                    <a:lnTo>
                      <a:pt x="0" y="22"/>
                    </a:lnTo>
                    <a:lnTo>
                      <a:pt x="2" y="33"/>
                    </a:lnTo>
                    <a:lnTo>
                      <a:pt x="4" y="43"/>
                    </a:lnTo>
                    <a:lnTo>
                      <a:pt x="11" y="63"/>
                    </a:lnTo>
                    <a:lnTo>
                      <a:pt x="20" y="81"/>
                    </a:lnTo>
                    <a:lnTo>
                      <a:pt x="31" y="98"/>
                    </a:lnTo>
                    <a:lnTo>
                      <a:pt x="45" y="114"/>
                    </a:lnTo>
                    <a:lnTo>
                      <a:pt x="62" y="129"/>
                    </a:lnTo>
                    <a:lnTo>
                      <a:pt x="81" y="142"/>
                    </a:lnTo>
                    <a:lnTo>
                      <a:pt x="102" y="154"/>
                    </a:lnTo>
                    <a:lnTo>
                      <a:pt x="124" y="165"/>
                    </a:lnTo>
                    <a:lnTo>
                      <a:pt x="147" y="175"/>
                    </a:lnTo>
                    <a:lnTo>
                      <a:pt x="173" y="184"/>
                    </a:lnTo>
                    <a:lnTo>
                      <a:pt x="199" y="191"/>
                    </a:lnTo>
                    <a:lnTo>
                      <a:pt x="226" y="197"/>
                    </a:lnTo>
                    <a:lnTo>
                      <a:pt x="254" y="202"/>
                    </a:lnTo>
                    <a:lnTo>
                      <a:pt x="283" y="206"/>
                    </a:lnTo>
                    <a:lnTo>
                      <a:pt x="342" y="211"/>
                    </a:lnTo>
                    <a:lnTo>
                      <a:pt x="371" y="211"/>
                    </a:lnTo>
                    <a:lnTo>
                      <a:pt x="400" y="211"/>
                    </a:lnTo>
                    <a:lnTo>
                      <a:pt x="429" y="209"/>
                    </a:lnTo>
                    <a:lnTo>
                      <a:pt x="458" y="206"/>
                    </a:lnTo>
                    <a:lnTo>
                      <a:pt x="484" y="202"/>
                    </a:lnTo>
                    <a:lnTo>
                      <a:pt x="511" y="197"/>
                    </a:lnTo>
                    <a:lnTo>
                      <a:pt x="536" y="190"/>
                    </a:lnTo>
                    <a:lnTo>
                      <a:pt x="560" y="183"/>
                    </a:lnTo>
                    <a:lnTo>
                      <a:pt x="584" y="175"/>
                    </a:lnTo>
                    <a:lnTo>
                      <a:pt x="604" y="165"/>
                    </a:lnTo>
                    <a:lnTo>
                      <a:pt x="623" y="154"/>
                    </a:lnTo>
                    <a:lnTo>
                      <a:pt x="639" y="143"/>
                    </a:lnTo>
                    <a:lnTo>
                      <a:pt x="654" y="130"/>
                    </a:lnTo>
                    <a:lnTo>
                      <a:pt x="667" y="116"/>
                    </a:lnTo>
                  </a:path>
                </a:pathLst>
              </a:custGeom>
              <a:noFill/>
              <a:ln w="12700" cap="rnd">
                <a:solidFill>
                  <a:schemeClr val="accent1"/>
                </a:solidFill>
                <a:round/>
                <a:headEnd/>
                <a:tailEnd/>
              </a:ln>
            </p:spPr>
            <p:txBody>
              <a:bodyPr/>
              <a:lstStyle/>
              <a:p>
                <a:pPr algn="ctr" eaLnBrk="0" hangingPunct="0">
                  <a:defRPr/>
                </a:pPr>
                <a:endParaRPr lang="en-US" sz="2000" dirty="0">
                  <a:solidFill>
                    <a:srgbClr val="000000"/>
                  </a:solidFill>
                  <a:effectLst>
                    <a:outerShdw blurRad="38100" dist="38100" dir="2700000" algn="tl">
                      <a:srgbClr val="000000">
                        <a:alpha val="43137"/>
                      </a:srgbClr>
                    </a:outerShdw>
                  </a:effectLst>
                  <a:cs typeface="+mn-cs"/>
                </a:endParaRPr>
              </a:p>
            </p:txBody>
          </p:sp>
          <p:sp>
            <p:nvSpPr>
              <p:cNvPr id="470" name="Freeform 25"/>
              <p:cNvSpPr>
                <a:spLocks/>
              </p:cNvSpPr>
              <p:nvPr/>
            </p:nvSpPr>
            <p:spPr bwMode="auto">
              <a:xfrm>
                <a:off x="2008" y="329"/>
                <a:ext cx="19" cy="418"/>
              </a:xfrm>
              <a:custGeom>
                <a:avLst/>
                <a:gdLst>
                  <a:gd name="T0" fmla="*/ 6 w 17"/>
                  <a:gd name="T1" fmla="*/ 417 h 418"/>
                  <a:gd name="T2" fmla="*/ 3 w 17"/>
                  <a:gd name="T3" fmla="*/ 366 h 418"/>
                  <a:gd name="T4" fmla="*/ 0 w 17"/>
                  <a:gd name="T5" fmla="*/ 313 h 418"/>
                  <a:gd name="T6" fmla="*/ 0 w 17"/>
                  <a:gd name="T7" fmla="*/ 262 h 418"/>
                  <a:gd name="T8" fmla="*/ 2 w 17"/>
                  <a:gd name="T9" fmla="*/ 209 h 418"/>
                  <a:gd name="T10" fmla="*/ 4 w 17"/>
                  <a:gd name="T11" fmla="*/ 157 h 418"/>
                  <a:gd name="T12" fmla="*/ 7 w 17"/>
                  <a:gd name="T13" fmla="*/ 105 h 418"/>
                  <a:gd name="T14" fmla="*/ 16 w 17"/>
                  <a:gd name="T15" fmla="*/ 0 h 418"/>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418"/>
                  <a:gd name="T26" fmla="*/ 17 w 17"/>
                  <a:gd name="T27" fmla="*/ 418 h 4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418">
                    <a:moveTo>
                      <a:pt x="6" y="417"/>
                    </a:moveTo>
                    <a:lnTo>
                      <a:pt x="3" y="366"/>
                    </a:lnTo>
                    <a:lnTo>
                      <a:pt x="0" y="313"/>
                    </a:lnTo>
                    <a:lnTo>
                      <a:pt x="0" y="262"/>
                    </a:lnTo>
                    <a:lnTo>
                      <a:pt x="2" y="209"/>
                    </a:lnTo>
                    <a:lnTo>
                      <a:pt x="4" y="157"/>
                    </a:lnTo>
                    <a:lnTo>
                      <a:pt x="7" y="105"/>
                    </a:lnTo>
                    <a:lnTo>
                      <a:pt x="16" y="0"/>
                    </a:lnTo>
                  </a:path>
                </a:pathLst>
              </a:custGeom>
              <a:noFill/>
              <a:ln w="12700" cap="rnd">
                <a:solidFill>
                  <a:schemeClr val="accent1"/>
                </a:solidFill>
                <a:round/>
                <a:headEnd/>
                <a:tailEnd/>
              </a:ln>
            </p:spPr>
            <p:txBody>
              <a:bodyPr/>
              <a:lstStyle/>
              <a:p>
                <a:pPr algn="ctr" eaLnBrk="0" hangingPunct="0">
                  <a:defRPr/>
                </a:pPr>
                <a:endParaRPr lang="en-US" sz="2000" dirty="0">
                  <a:solidFill>
                    <a:srgbClr val="000000"/>
                  </a:solidFill>
                  <a:effectLst>
                    <a:outerShdw blurRad="38100" dist="38100" dir="2700000" algn="tl">
                      <a:srgbClr val="000000">
                        <a:alpha val="43137"/>
                      </a:srgbClr>
                    </a:outerShdw>
                  </a:effectLst>
                  <a:cs typeface="+mn-cs"/>
                </a:endParaRPr>
              </a:p>
            </p:txBody>
          </p:sp>
          <p:sp>
            <p:nvSpPr>
              <p:cNvPr id="471" name="Freeform 26"/>
              <p:cNvSpPr>
                <a:spLocks/>
              </p:cNvSpPr>
              <p:nvPr/>
            </p:nvSpPr>
            <p:spPr bwMode="auto">
              <a:xfrm>
                <a:off x="1889" y="345"/>
                <a:ext cx="9" cy="432"/>
              </a:xfrm>
              <a:custGeom>
                <a:avLst/>
                <a:gdLst>
                  <a:gd name="T0" fmla="*/ 8 w 9"/>
                  <a:gd name="T1" fmla="*/ 0 h 433"/>
                  <a:gd name="T2" fmla="*/ 2 w 9"/>
                  <a:gd name="T3" fmla="*/ 117 h 433"/>
                  <a:gd name="T4" fmla="*/ 0 w 9"/>
                  <a:gd name="T5" fmla="*/ 224 h 433"/>
                  <a:gd name="T6" fmla="*/ 1 w 9"/>
                  <a:gd name="T7" fmla="*/ 275 h 433"/>
                  <a:gd name="T8" fmla="*/ 2 w 9"/>
                  <a:gd name="T9" fmla="*/ 326 h 433"/>
                  <a:gd name="T10" fmla="*/ 5 w 9"/>
                  <a:gd name="T11" fmla="*/ 379 h 433"/>
                  <a:gd name="T12" fmla="*/ 8 w 9"/>
                  <a:gd name="T13" fmla="*/ 432 h 433"/>
                  <a:gd name="T14" fmla="*/ 0 60000 65536"/>
                  <a:gd name="T15" fmla="*/ 0 60000 65536"/>
                  <a:gd name="T16" fmla="*/ 0 60000 65536"/>
                  <a:gd name="T17" fmla="*/ 0 60000 65536"/>
                  <a:gd name="T18" fmla="*/ 0 60000 65536"/>
                  <a:gd name="T19" fmla="*/ 0 60000 65536"/>
                  <a:gd name="T20" fmla="*/ 0 60000 65536"/>
                  <a:gd name="T21" fmla="*/ 0 w 9"/>
                  <a:gd name="T22" fmla="*/ 0 h 433"/>
                  <a:gd name="T23" fmla="*/ 9 w 9"/>
                  <a:gd name="T24" fmla="*/ 433 h 4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33">
                    <a:moveTo>
                      <a:pt x="8" y="0"/>
                    </a:moveTo>
                    <a:lnTo>
                      <a:pt x="2" y="117"/>
                    </a:lnTo>
                    <a:lnTo>
                      <a:pt x="0" y="224"/>
                    </a:lnTo>
                    <a:lnTo>
                      <a:pt x="1" y="275"/>
                    </a:lnTo>
                    <a:lnTo>
                      <a:pt x="2" y="326"/>
                    </a:lnTo>
                    <a:lnTo>
                      <a:pt x="5" y="379"/>
                    </a:lnTo>
                    <a:lnTo>
                      <a:pt x="8" y="432"/>
                    </a:lnTo>
                  </a:path>
                </a:pathLst>
              </a:custGeom>
              <a:noFill/>
              <a:ln w="12700" cap="rnd">
                <a:solidFill>
                  <a:schemeClr val="accent1"/>
                </a:solidFill>
                <a:round/>
                <a:headEnd/>
                <a:tailEnd/>
              </a:ln>
            </p:spPr>
            <p:txBody>
              <a:bodyPr/>
              <a:lstStyle/>
              <a:p>
                <a:pPr algn="ctr" eaLnBrk="0" hangingPunct="0">
                  <a:defRPr/>
                </a:pPr>
                <a:endParaRPr lang="en-US" sz="2000" dirty="0">
                  <a:solidFill>
                    <a:srgbClr val="000000"/>
                  </a:solidFill>
                  <a:effectLst>
                    <a:outerShdw blurRad="38100" dist="38100" dir="2700000" algn="tl">
                      <a:srgbClr val="000000">
                        <a:alpha val="43137"/>
                      </a:srgbClr>
                    </a:outerShdw>
                  </a:effectLst>
                  <a:cs typeface="+mn-cs"/>
                </a:endParaRPr>
              </a:p>
            </p:txBody>
          </p:sp>
          <p:sp>
            <p:nvSpPr>
              <p:cNvPr id="472" name="Line 27"/>
              <p:cNvSpPr>
                <a:spLocks noChangeShapeType="1"/>
              </p:cNvSpPr>
              <p:nvPr/>
            </p:nvSpPr>
            <p:spPr bwMode="auto">
              <a:xfrm flipV="1">
                <a:off x="1744" y="342"/>
                <a:ext cx="0" cy="443"/>
              </a:xfrm>
              <a:prstGeom prst="line">
                <a:avLst/>
              </a:prstGeom>
              <a:noFill/>
              <a:ln w="12700">
                <a:solidFill>
                  <a:schemeClr val="accent1"/>
                </a:solidFill>
                <a:round/>
                <a:headEnd/>
                <a:tailEnd/>
              </a:ln>
            </p:spPr>
            <p:txBody>
              <a:bodyPr wrap="none" anchor="ctr"/>
              <a:lstStyle/>
              <a:p>
                <a:pPr algn="ctr" eaLnBrk="0" hangingPunct="0">
                  <a:defRPr/>
                </a:pPr>
                <a:endParaRPr lang="en-US" sz="2000" dirty="0">
                  <a:solidFill>
                    <a:srgbClr val="000000"/>
                  </a:solidFill>
                  <a:effectLst>
                    <a:outerShdw blurRad="38100" dist="38100" dir="2700000" algn="tl">
                      <a:srgbClr val="000000">
                        <a:alpha val="43137"/>
                      </a:srgbClr>
                    </a:outerShdw>
                  </a:effectLst>
                  <a:cs typeface="+mn-cs"/>
                </a:endParaRPr>
              </a:p>
            </p:txBody>
          </p:sp>
          <p:sp>
            <p:nvSpPr>
              <p:cNvPr id="473" name="Freeform 28"/>
              <p:cNvSpPr>
                <a:spLocks/>
              </p:cNvSpPr>
              <p:nvPr/>
            </p:nvSpPr>
            <p:spPr bwMode="auto">
              <a:xfrm>
                <a:off x="1590" y="329"/>
                <a:ext cx="21" cy="424"/>
              </a:xfrm>
              <a:custGeom>
                <a:avLst/>
                <a:gdLst>
                  <a:gd name="T0" fmla="*/ 9 w 21"/>
                  <a:gd name="T1" fmla="*/ 0 h 424"/>
                  <a:gd name="T2" fmla="*/ 15 w 21"/>
                  <a:gd name="T3" fmla="*/ 52 h 424"/>
                  <a:gd name="T4" fmla="*/ 19 w 21"/>
                  <a:gd name="T5" fmla="*/ 106 h 424"/>
                  <a:gd name="T6" fmla="*/ 20 w 21"/>
                  <a:gd name="T7" fmla="*/ 158 h 424"/>
                  <a:gd name="T8" fmla="*/ 19 w 21"/>
                  <a:gd name="T9" fmla="*/ 212 h 424"/>
                  <a:gd name="T10" fmla="*/ 17 w 21"/>
                  <a:gd name="T11" fmla="*/ 264 h 424"/>
                  <a:gd name="T12" fmla="*/ 13 w 21"/>
                  <a:gd name="T13" fmla="*/ 317 h 424"/>
                  <a:gd name="T14" fmla="*/ 7 w 21"/>
                  <a:gd name="T15" fmla="*/ 371 h 424"/>
                  <a:gd name="T16" fmla="*/ 0 w 21"/>
                  <a:gd name="T17" fmla="*/ 423 h 4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424"/>
                  <a:gd name="T29" fmla="*/ 21 w 21"/>
                  <a:gd name="T30" fmla="*/ 424 h 4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424">
                    <a:moveTo>
                      <a:pt x="9" y="0"/>
                    </a:moveTo>
                    <a:lnTo>
                      <a:pt x="15" y="52"/>
                    </a:lnTo>
                    <a:lnTo>
                      <a:pt x="19" y="106"/>
                    </a:lnTo>
                    <a:lnTo>
                      <a:pt x="20" y="158"/>
                    </a:lnTo>
                    <a:lnTo>
                      <a:pt x="19" y="212"/>
                    </a:lnTo>
                    <a:lnTo>
                      <a:pt x="17" y="264"/>
                    </a:lnTo>
                    <a:lnTo>
                      <a:pt x="13" y="317"/>
                    </a:lnTo>
                    <a:lnTo>
                      <a:pt x="7" y="371"/>
                    </a:lnTo>
                    <a:lnTo>
                      <a:pt x="0" y="423"/>
                    </a:lnTo>
                  </a:path>
                </a:pathLst>
              </a:custGeom>
              <a:noFill/>
              <a:ln w="12700" cap="rnd">
                <a:solidFill>
                  <a:schemeClr val="accent1"/>
                </a:solidFill>
                <a:round/>
                <a:headEnd/>
                <a:tailEnd/>
              </a:ln>
            </p:spPr>
            <p:txBody>
              <a:bodyPr/>
              <a:lstStyle/>
              <a:p>
                <a:pPr algn="ctr" eaLnBrk="0" hangingPunct="0">
                  <a:defRPr/>
                </a:pPr>
                <a:endParaRPr lang="en-US" sz="2000" dirty="0">
                  <a:solidFill>
                    <a:srgbClr val="000000"/>
                  </a:solidFill>
                  <a:effectLst>
                    <a:outerShdw blurRad="38100" dist="38100" dir="2700000" algn="tl">
                      <a:srgbClr val="000000">
                        <a:alpha val="43137"/>
                      </a:srgbClr>
                    </a:outerShdw>
                  </a:effectLst>
                  <a:cs typeface="+mn-cs"/>
                </a:endParaRPr>
              </a:p>
            </p:txBody>
          </p:sp>
          <p:sp>
            <p:nvSpPr>
              <p:cNvPr id="474" name="Freeform 29"/>
              <p:cNvSpPr>
                <a:spLocks/>
              </p:cNvSpPr>
              <p:nvPr/>
            </p:nvSpPr>
            <p:spPr bwMode="auto">
              <a:xfrm>
                <a:off x="1482" y="300"/>
                <a:ext cx="16" cy="395"/>
              </a:xfrm>
              <a:custGeom>
                <a:avLst/>
                <a:gdLst>
                  <a:gd name="T0" fmla="*/ 0 w 16"/>
                  <a:gd name="T1" fmla="*/ 395 h 396"/>
                  <a:gd name="T2" fmla="*/ 6 w 16"/>
                  <a:gd name="T3" fmla="*/ 345 h 396"/>
                  <a:gd name="T4" fmla="*/ 12 w 16"/>
                  <a:gd name="T5" fmla="*/ 297 h 396"/>
                  <a:gd name="T6" fmla="*/ 15 w 16"/>
                  <a:gd name="T7" fmla="*/ 248 h 396"/>
                  <a:gd name="T8" fmla="*/ 15 w 16"/>
                  <a:gd name="T9" fmla="*/ 198 h 396"/>
                  <a:gd name="T10" fmla="*/ 14 w 16"/>
                  <a:gd name="T11" fmla="*/ 149 h 396"/>
                  <a:gd name="T12" fmla="*/ 12 w 16"/>
                  <a:gd name="T13" fmla="*/ 99 h 396"/>
                  <a:gd name="T14" fmla="*/ 4 w 16"/>
                  <a:gd name="T15" fmla="*/ 0 h 396"/>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396"/>
                  <a:gd name="T26" fmla="*/ 16 w 16"/>
                  <a:gd name="T27" fmla="*/ 396 h 3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396">
                    <a:moveTo>
                      <a:pt x="0" y="395"/>
                    </a:moveTo>
                    <a:lnTo>
                      <a:pt x="6" y="345"/>
                    </a:lnTo>
                    <a:lnTo>
                      <a:pt x="12" y="297"/>
                    </a:lnTo>
                    <a:lnTo>
                      <a:pt x="15" y="248"/>
                    </a:lnTo>
                    <a:lnTo>
                      <a:pt x="15" y="198"/>
                    </a:lnTo>
                    <a:lnTo>
                      <a:pt x="14" y="149"/>
                    </a:lnTo>
                    <a:lnTo>
                      <a:pt x="12" y="99"/>
                    </a:lnTo>
                    <a:lnTo>
                      <a:pt x="4" y="0"/>
                    </a:lnTo>
                  </a:path>
                </a:pathLst>
              </a:custGeom>
              <a:noFill/>
              <a:ln w="12700" cap="rnd">
                <a:solidFill>
                  <a:schemeClr val="accent1"/>
                </a:solidFill>
                <a:round/>
                <a:headEnd/>
                <a:tailEnd/>
              </a:ln>
            </p:spPr>
            <p:txBody>
              <a:bodyPr/>
              <a:lstStyle/>
              <a:p>
                <a:pPr algn="ctr" eaLnBrk="0" hangingPunct="0">
                  <a:defRPr/>
                </a:pPr>
                <a:endParaRPr lang="en-US" sz="2000" dirty="0">
                  <a:solidFill>
                    <a:srgbClr val="000000"/>
                  </a:solidFill>
                  <a:effectLst>
                    <a:outerShdw blurRad="38100" dist="38100" dir="2700000" algn="tl">
                      <a:srgbClr val="000000">
                        <a:alpha val="43137"/>
                      </a:srgbClr>
                    </a:outerShdw>
                  </a:effectLst>
                  <a:cs typeface="+mn-cs"/>
                </a:endParaRPr>
              </a:p>
            </p:txBody>
          </p:sp>
          <p:sp>
            <p:nvSpPr>
              <p:cNvPr id="475" name="Freeform 30"/>
              <p:cNvSpPr>
                <a:spLocks/>
              </p:cNvSpPr>
              <p:nvPr/>
            </p:nvSpPr>
            <p:spPr bwMode="auto">
              <a:xfrm>
                <a:off x="1440" y="247"/>
                <a:ext cx="708" cy="104"/>
              </a:xfrm>
              <a:custGeom>
                <a:avLst/>
                <a:gdLst>
                  <a:gd name="T0" fmla="*/ 0 w 709"/>
                  <a:gd name="T1" fmla="*/ 0 h 104"/>
                  <a:gd name="T2" fmla="*/ 4 w 709"/>
                  <a:gd name="T3" fmla="*/ 11 h 104"/>
                  <a:gd name="T4" fmla="*/ 10 w 709"/>
                  <a:gd name="T5" fmla="*/ 21 h 104"/>
                  <a:gd name="T6" fmla="*/ 20 w 709"/>
                  <a:gd name="T7" fmla="*/ 31 h 104"/>
                  <a:gd name="T8" fmla="*/ 33 w 709"/>
                  <a:gd name="T9" fmla="*/ 40 h 104"/>
                  <a:gd name="T10" fmla="*/ 49 w 709"/>
                  <a:gd name="T11" fmla="*/ 49 h 104"/>
                  <a:gd name="T12" fmla="*/ 69 w 709"/>
                  <a:gd name="T13" fmla="*/ 57 h 104"/>
                  <a:gd name="T14" fmla="*/ 89 w 709"/>
                  <a:gd name="T15" fmla="*/ 64 h 104"/>
                  <a:gd name="T16" fmla="*/ 113 w 709"/>
                  <a:gd name="T17" fmla="*/ 71 h 104"/>
                  <a:gd name="T18" fmla="*/ 138 w 709"/>
                  <a:gd name="T19" fmla="*/ 77 h 104"/>
                  <a:gd name="T20" fmla="*/ 165 w 709"/>
                  <a:gd name="T21" fmla="*/ 83 h 104"/>
                  <a:gd name="T22" fmla="*/ 224 w 709"/>
                  <a:gd name="T23" fmla="*/ 92 h 104"/>
                  <a:gd name="T24" fmla="*/ 286 w 709"/>
                  <a:gd name="T25" fmla="*/ 98 h 104"/>
                  <a:gd name="T26" fmla="*/ 351 w 709"/>
                  <a:gd name="T27" fmla="*/ 102 h 104"/>
                  <a:gd name="T28" fmla="*/ 415 w 709"/>
                  <a:gd name="T29" fmla="*/ 103 h 104"/>
                  <a:gd name="T30" fmla="*/ 478 w 709"/>
                  <a:gd name="T31" fmla="*/ 101 h 104"/>
                  <a:gd name="T32" fmla="*/ 536 w 709"/>
                  <a:gd name="T33" fmla="*/ 96 h 104"/>
                  <a:gd name="T34" fmla="*/ 564 w 709"/>
                  <a:gd name="T35" fmla="*/ 93 h 104"/>
                  <a:gd name="T36" fmla="*/ 590 w 709"/>
                  <a:gd name="T37" fmla="*/ 88 h 104"/>
                  <a:gd name="T38" fmla="*/ 614 w 709"/>
                  <a:gd name="T39" fmla="*/ 83 h 104"/>
                  <a:gd name="T40" fmla="*/ 635 w 709"/>
                  <a:gd name="T41" fmla="*/ 78 h 104"/>
                  <a:gd name="T42" fmla="*/ 655 w 709"/>
                  <a:gd name="T43" fmla="*/ 71 h 104"/>
                  <a:gd name="T44" fmla="*/ 672 w 709"/>
                  <a:gd name="T45" fmla="*/ 63 h 104"/>
                  <a:gd name="T46" fmla="*/ 685 w 709"/>
                  <a:gd name="T47" fmla="*/ 55 h 104"/>
                  <a:gd name="T48" fmla="*/ 696 w 709"/>
                  <a:gd name="T49" fmla="*/ 46 h 104"/>
                  <a:gd name="T50" fmla="*/ 704 w 709"/>
                  <a:gd name="T51" fmla="*/ 36 h 104"/>
                  <a:gd name="T52" fmla="*/ 708 w 709"/>
                  <a:gd name="T53" fmla="*/ 25 h 10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09"/>
                  <a:gd name="T82" fmla="*/ 0 h 104"/>
                  <a:gd name="T83" fmla="*/ 709 w 709"/>
                  <a:gd name="T84" fmla="*/ 104 h 10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09" h="104">
                    <a:moveTo>
                      <a:pt x="0" y="0"/>
                    </a:moveTo>
                    <a:lnTo>
                      <a:pt x="4" y="11"/>
                    </a:lnTo>
                    <a:lnTo>
                      <a:pt x="10" y="21"/>
                    </a:lnTo>
                    <a:lnTo>
                      <a:pt x="20" y="31"/>
                    </a:lnTo>
                    <a:lnTo>
                      <a:pt x="33" y="40"/>
                    </a:lnTo>
                    <a:lnTo>
                      <a:pt x="49" y="49"/>
                    </a:lnTo>
                    <a:lnTo>
                      <a:pt x="69" y="57"/>
                    </a:lnTo>
                    <a:lnTo>
                      <a:pt x="89" y="64"/>
                    </a:lnTo>
                    <a:lnTo>
                      <a:pt x="113" y="71"/>
                    </a:lnTo>
                    <a:lnTo>
                      <a:pt x="138" y="77"/>
                    </a:lnTo>
                    <a:lnTo>
                      <a:pt x="165" y="83"/>
                    </a:lnTo>
                    <a:lnTo>
                      <a:pt x="224" y="92"/>
                    </a:lnTo>
                    <a:lnTo>
                      <a:pt x="286" y="98"/>
                    </a:lnTo>
                    <a:lnTo>
                      <a:pt x="351" y="102"/>
                    </a:lnTo>
                    <a:lnTo>
                      <a:pt x="415" y="103"/>
                    </a:lnTo>
                    <a:lnTo>
                      <a:pt x="478" y="101"/>
                    </a:lnTo>
                    <a:lnTo>
                      <a:pt x="536" y="96"/>
                    </a:lnTo>
                    <a:lnTo>
                      <a:pt x="564" y="93"/>
                    </a:lnTo>
                    <a:lnTo>
                      <a:pt x="590" y="88"/>
                    </a:lnTo>
                    <a:lnTo>
                      <a:pt x="614" y="83"/>
                    </a:lnTo>
                    <a:lnTo>
                      <a:pt x="635" y="78"/>
                    </a:lnTo>
                    <a:lnTo>
                      <a:pt x="655" y="71"/>
                    </a:lnTo>
                    <a:lnTo>
                      <a:pt x="672" y="63"/>
                    </a:lnTo>
                    <a:lnTo>
                      <a:pt x="685" y="55"/>
                    </a:lnTo>
                    <a:lnTo>
                      <a:pt x="696" y="46"/>
                    </a:lnTo>
                    <a:lnTo>
                      <a:pt x="704" y="36"/>
                    </a:lnTo>
                    <a:lnTo>
                      <a:pt x="708" y="25"/>
                    </a:lnTo>
                  </a:path>
                </a:pathLst>
              </a:custGeom>
              <a:noFill/>
              <a:ln w="12700" cap="rnd">
                <a:solidFill>
                  <a:schemeClr val="bg1"/>
                </a:solidFill>
                <a:round/>
                <a:headEnd/>
                <a:tailEnd/>
              </a:ln>
            </p:spPr>
            <p:txBody>
              <a:bodyPr/>
              <a:lstStyle/>
              <a:p>
                <a:pPr algn="ctr" eaLnBrk="0" hangingPunct="0">
                  <a:defRPr/>
                </a:pPr>
                <a:endParaRPr lang="en-US" sz="2000" dirty="0">
                  <a:solidFill>
                    <a:srgbClr val="000000"/>
                  </a:solidFill>
                  <a:effectLst>
                    <a:outerShdw blurRad="38100" dist="38100" dir="2700000" algn="tl">
                      <a:srgbClr val="000000">
                        <a:alpha val="43137"/>
                      </a:srgbClr>
                    </a:outerShdw>
                  </a:effectLst>
                  <a:cs typeface="+mn-cs"/>
                </a:endParaRPr>
              </a:p>
            </p:txBody>
          </p:sp>
          <p:sp>
            <p:nvSpPr>
              <p:cNvPr id="476" name="Freeform 31"/>
              <p:cNvSpPr>
                <a:spLocks/>
              </p:cNvSpPr>
              <p:nvPr/>
            </p:nvSpPr>
            <p:spPr bwMode="auto">
              <a:xfrm>
                <a:off x="1966" y="762"/>
                <a:ext cx="94" cy="118"/>
              </a:xfrm>
              <a:custGeom>
                <a:avLst/>
                <a:gdLst>
                  <a:gd name="T0" fmla="*/ 30 w 93"/>
                  <a:gd name="T1" fmla="*/ 117 h 118"/>
                  <a:gd name="T2" fmla="*/ 38 w 93"/>
                  <a:gd name="T3" fmla="*/ 72 h 118"/>
                  <a:gd name="T4" fmla="*/ 0 w 93"/>
                  <a:gd name="T5" fmla="*/ 58 h 118"/>
                  <a:gd name="T6" fmla="*/ 44 w 93"/>
                  <a:gd name="T7" fmla="*/ 38 h 118"/>
                  <a:gd name="T8" fmla="*/ 52 w 93"/>
                  <a:gd name="T9" fmla="*/ 0 h 118"/>
                  <a:gd name="T10" fmla="*/ 61 w 93"/>
                  <a:gd name="T11" fmla="*/ 31 h 118"/>
                  <a:gd name="T12" fmla="*/ 92 w 93"/>
                  <a:gd name="T13" fmla="*/ 17 h 118"/>
                  <a:gd name="T14" fmla="*/ 68 w 93"/>
                  <a:gd name="T15" fmla="*/ 55 h 118"/>
                  <a:gd name="T16" fmla="*/ 78 w 93"/>
                  <a:gd name="T17" fmla="*/ 87 h 118"/>
                  <a:gd name="T18" fmla="*/ 54 w 93"/>
                  <a:gd name="T19" fmla="*/ 77 h 118"/>
                  <a:gd name="T20" fmla="*/ 30 w 93"/>
                  <a:gd name="T21" fmla="*/ 117 h 1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118"/>
                  <a:gd name="T35" fmla="*/ 93 w 93"/>
                  <a:gd name="T36" fmla="*/ 118 h 1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118">
                    <a:moveTo>
                      <a:pt x="30" y="117"/>
                    </a:moveTo>
                    <a:lnTo>
                      <a:pt x="38" y="72"/>
                    </a:lnTo>
                    <a:lnTo>
                      <a:pt x="0" y="58"/>
                    </a:lnTo>
                    <a:lnTo>
                      <a:pt x="44" y="38"/>
                    </a:lnTo>
                    <a:lnTo>
                      <a:pt x="52" y="0"/>
                    </a:lnTo>
                    <a:lnTo>
                      <a:pt x="61" y="31"/>
                    </a:lnTo>
                    <a:lnTo>
                      <a:pt x="92" y="17"/>
                    </a:lnTo>
                    <a:lnTo>
                      <a:pt x="68" y="55"/>
                    </a:lnTo>
                    <a:lnTo>
                      <a:pt x="78" y="87"/>
                    </a:lnTo>
                    <a:lnTo>
                      <a:pt x="54" y="77"/>
                    </a:lnTo>
                    <a:lnTo>
                      <a:pt x="30" y="117"/>
                    </a:lnTo>
                  </a:path>
                </a:pathLst>
              </a:custGeom>
              <a:solidFill>
                <a:schemeClr val="bg1"/>
              </a:solidFill>
              <a:ln w="12700" cap="rnd">
                <a:solidFill>
                  <a:schemeClr val="accent1"/>
                </a:solidFill>
                <a:round/>
                <a:headEnd/>
                <a:tailEnd/>
              </a:ln>
            </p:spPr>
            <p:txBody>
              <a:bodyPr/>
              <a:lstStyle/>
              <a:p>
                <a:pPr algn="ctr" eaLnBrk="0" hangingPunct="0">
                  <a:defRPr/>
                </a:pPr>
                <a:endParaRPr lang="en-US" sz="2000" dirty="0">
                  <a:solidFill>
                    <a:srgbClr val="000000"/>
                  </a:solidFill>
                  <a:effectLst>
                    <a:outerShdw blurRad="38100" dist="38100" dir="2700000" algn="tl">
                      <a:srgbClr val="000000">
                        <a:alpha val="43137"/>
                      </a:srgbClr>
                    </a:outerShdw>
                  </a:effectLst>
                  <a:cs typeface="+mn-cs"/>
                </a:endParaRPr>
              </a:p>
            </p:txBody>
          </p:sp>
          <p:sp>
            <p:nvSpPr>
              <p:cNvPr id="477" name="Freeform 32"/>
              <p:cNvSpPr>
                <a:spLocks/>
              </p:cNvSpPr>
              <p:nvPr/>
            </p:nvSpPr>
            <p:spPr bwMode="auto">
              <a:xfrm>
                <a:off x="1732" y="809"/>
                <a:ext cx="110" cy="107"/>
              </a:xfrm>
              <a:custGeom>
                <a:avLst/>
                <a:gdLst>
                  <a:gd name="T0" fmla="*/ 13 w 111"/>
                  <a:gd name="T1" fmla="*/ 104 h 107"/>
                  <a:gd name="T2" fmla="*/ 31 w 111"/>
                  <a:gd name="T3" fmla="*/ 60 h 107"/>
                  <a:gd name="T4" fmla="*/ 0 w 111"/>
                  <a:gd name="T5" fmla="*/ 35 h 107"/>
                  <a:gd name="T6" fmla="*/ 41 w 111"/>
                  <a:gd name="T7" fmla="*/ 37 h 107"/>
                  <a:gd name="T8" fmla="*/ 57 w 111"/>
                  <a:gd name="T9" fmla="*/ 0 h 107"/>
                  <a:gd name="T10" fmla="*/ 69 w 111"/>
                  <a:gd name="T11" fmla="*/ 39 h 107"/>
                  <a:gd name="T12" fmla="*/ 110 w 111"/>
                  <a:gd name="T13" fmla="*/ 41 h 107"/>
                  <a:gd name="T14" fmla="*/ 76 w 111"/>
                  <a:gd name="T15" fmla="*/ 63 h 107"/>
                  <a:gd name="T16" fmla="*/ 89 w 111"/>
                  <a:gd name="T17" fmla="*/ 106 h 107"/>
                  <a:gd name="T18" fmla="*/ 53 w 111"/>
                  <a:gd name="T19" fmla="*/ 78 h 107"/>
                  <a:gd name="T20" fmla="*/ 13 w 111"/>
                  <a:gd name="T21" fmla="*/ 104 h 1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1"/>
                  <a:gd name="T34" fmla="*/ 0 h 107"/>
                  <a:gd name="T35" fmla="*/ 111 w 111"/>
                  <a:gd name="T36" fmla="*/ 107 h 1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1" h="107">
                    <a:moveTo>
                      <a:pt x="13" y="104"/>
                    </a:moveTo>
                    <a:lnTo>
                      <a:pt x="31" y="60"/>
                    </a:lnTo>
                    <a:lnTo>
                      <a:pt x="0" y="35"/>
                    </a:lnTo>
                    <a:lnTo>
                      <a:pt x="41" y="37"/>
                    </a:lnTo>
                    <a:lnTo>
                      <a:pt x="57" y="0"/>
                    </a:lnTo>
                    <a:lnTo>
                      <a:pt x="69" y="39"/>
                    </a:lnTo>
                    <a:lnTo>
                      <a:pt x="110" y="41"/>
                    </a:lnTo>
                    <a:lnTo>
                      <a:pt x="76" y="63"/>
                    </a:lnTo>
                    <a:lnTo>
                      <a:pt x="89" y="106"/>
                    </a:lnTo>
                    <a:lnTo>
                      <a:pt x="53" y="78"/>
                    </a:lnTo>
                    <a:lnTo>
                      <a:pt x="13" y="104"/>
                    </a:lnTo>
                  </a:path>
                </a:pathLst>
              </a:custGeom>
              <a:solidFill>
                <a:schemeClr val="bg1"/>
              </a:solidFill>
              <a:ln w="12700" cap="rnd">
                <a:solidFill>
                  <a:schemeClr val="accent1"/>
                </a:solidFill>
                <a:round/>
                <a:headEnd/>
                <a:tailEnd/>
              </a:ln>
            </p:spPr>
            <p:txBody>
              <a:bodyPr/>
              <a:lstStyle/>
              <a:p>
                <a:pPr algn="ctr" eaLnBrk="0" hangingPunct="0">
                  <a:defRPr/>
                </a:pPr>
                <a:endParaRPr lang="en-US" sz="2000" dirty="0">
                  <a:solidFill>
                    <a:srgbClr val="000000"/>
                  </a:solidFill>
                  <a:effectLst>
                    <a:outerShdw blurRad="38100" dist="38100" dir="2700000" algn="tl">
                      <a:srgbClr val="000000">
                        <a:alpha val="43137"/>
                      </a:srgbClr>
                    </a:outerShdw>
                  </a:effectLst>
                  <a:cs typeface="+mn-cs"/>
                </a:endParaRPr>
              </a:p>
            </p:txBody>
          </p:sp>
          <p:sp>
            <p:nvSpPr>
              <p:cNvPr id="478" name="Freeform 33"/>
              <p:cNvSpPr>
                <a:spLocks/>
              </p:cNvSpPr>
              <p:nvPr/>
            </p:nvSpPr>
            <p:spPr bwMode="auto">
              <a:xfrm>
                <a:off x="1503" y="760"/>
                <a:ext cx="103" cy="118"/>
              </a:xfrm>
              <a:custGeom>
                <a:avLst/>
                <a:gdLst>
                  <a:gd name="T0" fmla="*/ 67 w 103"/>
                  <a:gd name="T1" fmla="*/ 118 h 119"/>
                  <a:gd name="T2" fmla="*/ 40 w 103"/>
                  <a:gd name="T3" fmla="*/ 77 h 119"/>
                  <a:gd name="T4" fmla="*/ 0 w 103"/>
                  <a:gd name="T5" fmla="*/ 89 h 119"/>
                  <a:gd name="T6" fmla="*/ 24 w 103"/>
                  <a:gd name="T7" fmla="*/ 52 h 119"/>
                  <a:gd name="T8" fmla="*/ 0 w 103"/>
                  <a:gd name="T9" fmla="*/ 17 h 119"/>
                  <a:gd name="T10" fmla="*/ 36 w 103"/>
                  <a:gd name="T11" fmla="*/ 33 h 119"/>
                  <a:gd name="T12" fmla="*/ 58 w 103"/>
                  <a:gd name="T13" fmla="*/ 0 h 119"/>
                  <a:gd name="T14" fmla="*/ 62 w 103"/>
                  <a:gd name="T15" fmla="*/ 43 h 119"/>
                  <a:gd name="T16" fmla="*/ 102 w 103"/>
                  <a:gd name="T17" fmla="*/ 60 h 119"/>
                  <a:gd name="T18" fmla="*/ 64 w 103"/>
                  <a:gd name="T19" fmla="*/ 71 h 119"/>
                  <a:gd name="T20" fmla="*/ 67 w 103"/>
                  <a:gd name="T21" fmla="*/ 118 h 1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
                  <a:gd name="T34" fmla="*/ 0 h 119"/>
                  <a:gd name="T35" fmla="*/ 103 w 103"/>
                  <a:gd name="T36" fmla="*/ 119 h 1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 h="119">
                    <a:moveTo>
                      <a:pt x="67" y="118"/>
                    </a:moveTo>
                    <a:lnTo>
                      <a:pt x="40" y="77"/>
                    </a:lnTo>
                    <a:lnTo>
                      <a:pt x="0" y="89"/>
                    </a:lnTo>
                    <a:lnTo>
                      <a:pt x="24" y="52"/>
                    </a:lnTo>
                    <a:lnTo>
                      <a:pt x="0" y="17"/>
                    </a:lnTo>
                    <a:lnTo>
                      <a:pt x="36" y="33"/>
                    </a:lnTo>
                    <a:lnTo>
                      <a:pt x="58" y="0"/>
                    </a:lnTo>
                    <a:lnTo>
                      <a:pt x="62" y="43"/>
                    </a:lnTo>
                    <a:lnTo>
                      <a:pt x="102" y="60"/>
                    </a:lnTo>
                    <a:lnTo>
                      <a:pt x="64" y="71"/>
                    </a:lnTo>
                    <a:lnTo>
                      <a:pt x="67" y="118"/>
                    </a:lnTo>
                  </a:path>
                </a:pathLst>
              </a:custGeom>
              <a:solidFill>
                <a:schemeClr val="bg1"/>
              </a:solidFill>
              <a:ln w="12700" cap="rnd">
                <a:solidFill>
                  <a:schemeClr val="accent1"/>
                </a:solidFill>
                <a:round/>
                <a:headEnd/>
                <a:tailEnd/>
              </a:ln>
            </p:spPr>
            <p:txBody>
              <a:bodyPr/>
              <a:lstStyle/>
              <a:p>
                <a:pPr algn="ctr" eaLnBrk="0" hangingPunct="0">
                  <a:defRPr/>
                </a:pPr>
                <a:endParaRPr lang="en-US" sz="2000" dirty="0">
                  <a:solidFill>
                    <a:srgbClr val="000000"/>
                  </a:solidFill>
                  <a:effectLst>
                    <a:outerShdw blurRad="38100" dist="38100" dir="2700000" algn="tl">
                      <a:srgbClr val="000000">
                        <a:alpha val="43137"/>
                      </a:srgbClr>
                    </a:outerShdw>
                  </a:effectLst>
                  <a:cs typeface="+mn-cs"/>
                </a:endParaRPr>
              </a:p>
            </p:txBody>
          </p:sp>
          <p:sp>
            <p:nvSpPr>
              <p:cNvPr id="479" name="Freeform 34"/>
              <p:cNvSpPr>
                <a:spLocks/>
              </p:cNvSpPr>
              <p:nvPr/>
            </p:nvSpPr>
            <p:spPr bwMode="auto">
              <a:xfrm>
                <a:off x="1419" y="672"/>
                <a:ext cx="42" cy="97"/>
              </a:xfrm>
              <a:custGeom>
                <a:avLst/>
                <a:gdLst>
                  <a:gd name="T0" fmla="*/ 17 w 41"/>
                  <a:gd name="T1" fmla="*/ 96 h 97"/>
                  <a:gd name="T2" fmla="*/ 13 w 41"/>
                  <a:gd name="T3" fmla="*/ 60 h 97"/>
                  <a:gd name="T4" fmla="*/ 0 w 41"/>
                  <a:gd name="T5" fmla="*/ 61 h 97"/>
                  <a:gd name="T6" fmla="*/ 11 w 41"/>
                  <a:gd name="T7" fmla="*/ 40 h 97"/>
                  <a:gd name="T8" fmla="*/ 7 w 41"/>
                  <a:gd name="T9" fmla="*/ 3 h 97"/>
                  <a:gd name="T10" fmla="*/ 19 w 41"/>
                  <a:gd name="T11" fmla="*/ 23 h 97"/>
                  <a:gd name="T12" fmla="*/ 31 w 41"/>
                  <a:gd name="T13" fmla="*/ 0 h 97"/>
                  <a:gd name="T14" fmla="*/ 25 w 41"/>
                  <a:gd name="T15" fmla="*/ 34 h 97"/>
                  <a:gd name="T16" fmla="*/ 40 w 41"/>
                  <a:gd name="T17" fmla="*/ 58 h 97"/>
                  <a:gd name="T18" fmla="*/ 22 w 41"/>
                  <a:gd name="T19" fmla="*/ 59 h 97"/>
                  <a:gd name="T20" fmla="*/ 17 w 41"/>
                  <a:gd name="T21" fmla="*/ 96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97"/>
                  <a:gd name="T35" fmla="*/ 41 w 41"/>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97">
                    <a:moveTo>
                      <a:pt x="17" y="96"/>
                    </a:moveTo>
                    <a:lnTo>
                      <a:pt x="13" y="60"/>
                    </a:lnTo>
                    <a:lnTo>
                      <a:pt x="0" y="61"/>
                    </a:lnTo>
                    <a:lnTo>
                      <a:pt x="11" y="40"/>
                    </a:lnTo>
                    <a:lnTo>
                      <a:pt x="7" y="3"/>
                    </a:lnTo>
                    <a:lnTo>
                      <a:pt x="19" y="23"/>
                    </a:lnTo>
                    <a:lnTo>
                      <a:pt x="31" y="0"/>
                    </a:lnTo>
                    <a:lnTo>
                      <a:pt x="25" y="34"/>
                    </a:lnTo>
                    <a:lnTo>
                      <a:pt x="40" y="58"/>
                    </a:lnTo>
                    <a:lnTo>
                      <a:pt x="22" y="59"/>
                    </a:lnTo>
                    <a:lnTo>
                      <a:pt x="17" y="96"/>
                    </a:lnTo>
                  </a:path>
                </a:pathLst>
              </a:custGeom>
              <a:solidFill>
                <a:schemeClr val="bg1"/>
              </a:solidFill>
              <a:ln w="12700" cap="rnd">
                <a:solidFill>
                  <a:schemeClr val="accent1"/>
                </a:solidFill>
                <a:round/>
                <a:headEnd/>
                <a:tailEnd/>
              </a:ln>
            </p:spPr>
            <p:txBody>
              <a:bodyPr/>
              <a:lstStyle/>
              <a:p>
                <a:pPr algn="ctr" eaLnBrk="0" hangingPunct="0">
                  <a:defRPr/>
                </a:pPr>
                <a:endParaRPr lang="en-US" sz="2000" dirty="0">
                  <a:solidFill>
                    <a:srgbClr val="000000"/>
                  </a:solidFill>
                  <a:effectLst>
                    <a:outerShdw blurRad="38100" dist="38100" dir="2700000" algn="tl">
                      <a:srgbClr val="000000">
                        <a:alpha val="43137"/>
                      </a:srgbClr>
                    </a:outerShdw>
                  </a:effectLst>
                  <a:cs typeface="+mn-cs"/>
                </a:endParaRPr>
              </a:p>
            </p:txBody>
          </p:sp>
          <p:sp>
            <p:nvSpPr>
              <p:cNvPr id="480" name="Freeform 35"/>
              <p:cNvSpPr>
                <a:spLocks/>
              </p:cNvSpPr>
              <p:nvPr/>
            </p:nvSpPr>
            <p:spPr bwMode="auto">
              <a:xfrm>
                <a:off x="1480" y="300"/>
                <a:ext cx="131" cy="453"/>
              </a:xfrm>
              <a:custGeom>
                <a:avLst/>
                <a:gdLst>
                  <a:gd name="T0" fmla="*/ 5 w 133"/>
                  <a:gd name="T1" fmla="*/ 0 h 455"/>
                  <a:gd name="T2" fmla="*/ 50 w 133"/>
                  <a:gd name="T3" fmla="*/ 14 h 455"/>
                  <a:gd name="T4" fmla="*/ 90 w 133"/>
                  <a:gd name="T5" fmla="*/ 24 h 455"/>
                  <a:gd name="T6" fmla="*/ 121 w 133"/>
                  <a:gd name="T7" fmla="*/ 32 h 455"/>
                  <a:gd name="T8" fmla="*/ 128 w 133"/>
                  <a:gd name="T9" fmla="*/ 113 h 455"/>
                  <a:gd name="T10" fmla="*/ 132 w 133"/>
                  <a:gd name="T11" fmla="*/ 229 h 455"/>
                  <a:gd name="T12" fmla="*/ 125 w 133"/>
                  <a:gd name="T13" fmla="*/ 349 h 455"/>
                  <a:gd name="T14" fmla="*/ 116 w 133"/>
                  <a:gd name="T15" fmla="*/ 432 h 455"/>
                  <a:gd name="T16" fmla="*/ 110 w 133"/>
                  <a:gd name="T17" fmla="*/ 454 h 455"/>
                  <a:gd name="T18" fmla="*/ 56 w 133"/>
                  <a:gd name="T19" fmla="*/ 430 h 455"/>
                  <a:gd name="T20" fmla="*/ 9 w 133"/>
                  <a:gd name="T21" fmla="*/ 403 h 455"/>
                  <a:gd name="T22" fmla="*/ 0 w 133"/>
                  <a:gd name="T23" fmla="*/ 395 h 455"/>
                  <a:gd name="T24" fmla="*/ 13 w 133"/>
                  <a:gd name="T25" fmla="*/ 336 h 455"/>
                  <a:gd name="T26" fmla="*/ 16 w 133"/>
                  <a:gd name="T27" fmla="*/ 279 h 455"/>
                  <a:gd name="T28" fmla="*/ 16 w 133"/>
                  <a:gd name="T29" fmla="*/ 211 h 455"/>
                  <a:gd name="T30" fmla="*/ 16 w 133"/>
                  <a:gd name="T31" fmla="*/ 135 h 455"/>
                  <a:gd name="T32" fmla="*/ 11 w 133"/>
                  <a:gd name="T33" fmla="*/ 58 h 455"/>
                  <a:gd name="T34" fmla="*/ 9 w 133"/>
                  <a:gd name="T35" fmla="*/ 0 h 455"/>
                  <a:gd name="T36" fmla="*/ 5 w 133"/>
                  <a:gd name="T37" fmla="*/ 0 h 4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3"/>
                  <a:gd name="T58" fmla="*/ 0 h 455"/>
                  <a:gd name="T59" fmla="*/ 133 w 133"/>
                  <a:gd name="T60" fmla="*/ 455 h 4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3" h="455">
                    <a:moveTo>
                      <a:pt x="5" y="0"/>
                    </a:moveTo>
                    <a:lnTo>
                      <a:pt x="50" y="14"/>
                    </a:lnTo>
                    <a:lnTo>
                      <a:pt x="90" y="24"/>
                    </a:lnTo>
                    <a:lnTo>
                      <a:pt x="121" y="32"/>
                    </a:lnTo>
                    <a:lnTo>
                      <a:pt x="128" y="113"/>
                    </a:lnTo>
                    <a:lnTo>
                      <a:pt x="132" y="229"/>
                    </a:lnTo>
                    <a:lnTo>
                      <a:pt x="125" y="349"/>
                    </a:lnTo>
                    <a:lnTo>
                      <a:pt x="116" y="432"/>
                    </a:lnTo>
                    <a:lnTo>
                      <a:pt x="110" y="454"/>
                    </a:lnTo>
                    <a:lnTo>
                      <a:pt x="56" y="430"/>
                    </a:lnTo>
                    <a:lnTo>
                      <a:pt x="9" y="403"/>
                    </a:lnTo>
                    <a:lnTo>
                      <a:pt x="0" y="395"/>
                    </a:lnTo>
                    <a:lnTo>
                      <a:pt x="13" y="336"/>
                    </a:lnTo>
                    <a:lnTo>
                      <a:pt x="16" y="279"/>
                    </a:lnTo>
                    <a:lnTo>
                      <a:pt x="16" y="211"/>
                    </a:lnTo>
                    <a:lnTo>
                      <a:pt x="16" y="135"/>
                    </a:lnTo>
                    <a:lnTo>
                      <a:pt x="11" y="58"/>
                    </a:lnTo>
                    <a:lnTo>
                      <a:pt x="9" y="0"/>
                    </a:lnTo>
                    <a:lnTo>
                      <a:pt x="5" y="0"/>
                    </a:lnTo>
                  </a:path>
                </a:pathLst>
              </a:custGeom>
              <a:solidFill>
                <a:srgbClr val="FF0000"/>
              </a:solidFill>
              <a:ln w="12700" cap="rnd">
                <a:solidFill>
                  <a:schemeClr val="accent1"/>
                </a:solidFill>
                <a:round/>
                <a:headEnd/>
                <a:tailEnd/>
              </a:ln>
            </p:spPr>
            <p:txBody>
              <a:bodyPr/>
              <a:lstStyle/>
              <a:p>
                <a:pPr algn="ctr" eaLnBrk="0" hangingPunct="0">
                  <a:defRPr/>
                </a:pPr>
                <a:endParaRPr lang="en-US" sz="2000" dirty="0">
                  <a:solidFill>
                    <a:srgbClr val="000000"/>
                  </a:solidFill>
                  <a:effectLst>
                    <a:outerShdw blurRad="38100" dist="38100" dir="2700000" algn="tl">
                      <a:srgbClr val="000000">
                        <a:alpha val="43137"/>
                      </a:srgbClr>
                    </a:outerShdw>
                  </a:effectLst>
                  <a:cs typeface="+mn-cs"/>
                </a:endParaRPr>
              </a:p>
            </p:txBody>
          </p:sp>
          <p:sp>
            <p:nvSpPr>
              <p:cNvPr id="481" name="Freeform 36"/>
              <p:cNvSpPr>
                <a:spLocks/>
              </p:cNvSpPr>
              <p:nvPr/>
            </p:nvSpPr>
            <p:spPr bwMode="auto">
              <a:xfrm>
                <a:off x="1728" y="342"/>
                <a:ext cx="159" cy="443"/>
              </a:xfrm>
              <a:custGeom>
                <a:avLst/>
                <a:gdLst>
                  <a:gd name="T0" fmla="*/ 2 w 156"/>
                  <a:gd name="T1" fmla="*/ 2 h 443"/>
                  <a:gd name="T2" fmla="*/ 58 w 156"/>
                  <a:gd name="T3" fmla="*/ 6 h 443"/>
                  <a:gd name="T4" fmla="*/ 118 w 156"/>
                  <a:gd name="T5" fmla="*/ 4 h 443"/>
                  <a:gd name="T6" fmla="*/ 155 w 156"/>
                  <a:gd name="T7" fmla="*/ 2 h 443"/>
                  <a:gd name="T8" fmla="*/ 149 w 156"/>
                  <a:gd name="T9" fmla="*/ 103 h 443"/>
                  <a:gd name="T10" fmla="*/ 146 w 156"/>
                  <a:gd name="T11" fmla="*/ 214 h 443"/>
                  <a:gd name="T12" fmla="*/ 147 w 156"/>
                  <a:gd name="T13" fmla="*/ 333 h 443"/>
                  <a:gd name="T14" fmla="*/ 153 w 156"/>
                  <a:gd name="T15" fmla="*/ 412 h 443"/>
                  <a:gd name="T16" fmla="*/ 155 w 156"/>
                  <a:gd name="T17" fmla="*/ 435 h 443"/>
                  <a:gd name="T18" fmla="*/ 111 w 156"/>
                  <a:gd name="T19" fmla="*/ 438 h 443"/>
                  <a:gd name="T20" fmla="*/ 71 w 156"/>
                  <a:gd name="T21" fmla="*/ 442 h 443"/>
                  <a:gd name="T22" fmla="*/ 7 w 156"/>
                  <a:gd name="T23" fmla="*/ 440 h 443"/>
                  <a:gd name="T24" fmla="*/ 0 w 156"/>
                  <a:gd name="T25" fmla="*/ 440 h 443"/>
                  <a:gd name="T26" fmla="*/ 2 w 156"/>
                  <a:gd name="T27" fmla="*/ 0 h 443"/>
                  <a:gd name="T28" fmla="*/ 2 w 156"/>
                  <a:gd name="T29" fmla="*/ 2 h 4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6"/>
                  <a:gd name="T46" fmla="*/ 0 h 443"/>
                  <a:gd name="T47" fmla="*/ 156 w 156"/>
                  <a:gd name="T48" fmla="*/ 443 h 4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6" h="443">
                    <a:moveTo>
                      <a:pt x="2" y="2"/>
                    </a:moveTo>
                    <a:lnTo>
                      <a:pt x="58" y="6"/>
                    </a:lnTo>
                    <a:lnTo>
                      <a:pt x="118" y="4"/>
                    </a:lnTo>
                    <a:lnTo>
                      <a:pt x="155" y="2"/>
                    </a:lnTo>
                    <a:lnTo>
                      <a:pt x="149" y="103"/>
                    </a:lnTo>
                    <a:lnTo>
                      <a:pt x="146" y="214"/>
                    </a:lnTo>
                    <a:lnTo>
                      <a:pt x="147" y="333"/>
                    </a:lnTo>
                    <a:lnTo>
                      <a:pt x="153" y="412"/>
                    </a:lnTo>
                    <a:lnTo>
                      <a:pt x="155" y="435"/>
                    </a:lnTo>
                    <a:lnTo>
                      <a:pt x="111" y="438"/>
                    </a:lnTo>
                    <a:lnTo>
                      <a:pt x="71" y="442"/>
                    </a:lnTo>
                    <a:lnTo>
                      <a:pt x="7" y="440"/>
                    </a:lnTo>
                    <a:lnTo>
                      <a:pt x="0" y="440"/>
                    </a:lnTo>
                    <a:lnTo>
                      <a:pt x="2" y="0"/>
                    </a:lnTo>
                    <a:lnTo>
                      <a:pt x="2" y="2"/>
                    </a:lnTo>
                  </a:path>
                </a:pathLst>
              </a:custGeom>
              <a:solidFill>
                <a:srgbClr val="FF0000"/>
              </a:solidFill>
              <a:ln w="0" cap="rnd">
                <a:solidFill>
                  <a:srgbClr val="FF0000"/>
                </a:solidFill>
                <a:round/>
                <a:headEnd/>
                <a:tailEnd/>
              </a:ln>
            </p:spPr>
            <p:txBody>
              <a:bodyPr/>
              <a:lstStyle/>
              <a:p>
                <a:pPr algn="ctr" eaLnBrk="0" hangingPunct="0">
                  <a:defRPr/>
                </a:pPr>
                <a:endParaRPr lang="en-US" sz="2000" dirty="0">
                  <a:solidFill>
                    <a:srgbClr val="000000"/>
                  </a:solidFill>
                  <a:effectLst>
                    <a:outerShdw blurRad="38100" dist="38100" dir="2700000" algn="tl">
                      <a:srgbClr val="000000">
                        <a:alpha val="43137"/>
                      </a:srgbClr>
                    </a:outerShdw>
                  </a:effectLst>
                  <a:cs typeface="+mn-cs"/>
                </a:endParaRPr>
              </a:p>
            </p:txBody>
          </p:sp>
          <p:sp>
            <p:nvSpPr>
              <p:cNvPr id="482" name="Freeform 37"/>
              <p:cNvSpPr>
                <a:spLocks/>
              </p:cNvSpPr>
              <p:nvPr/>
            </p:nvSpPr>
            <p:spPr bwMode="auto">
              <a:xfrm>
                <a:off x="2008" y="271"/>
                <a:ext cx="122" cy="476"/>
              </a:xfrm>
              <a:custGeom>
                <a:avLst/>
                <a:gdLst>
                  <a:gd name="T0" fmla="*/ 18 w 122"/>
                  <a:gd name="T1" fmla="*/ 56 h 477"/>
                  <a:gd name="T2" fmla="*/ 75 w 122"/>
                  <a:gd name="T3" fmla="*/ 43 h 477"/>
                  <a:gd name="T4" fmla="*/ 109 w 122"/>
                  <a:gd name="T5" fmla="*/ 21 h 477"/>
                  <a:gd name="T6" fmla="*/ 121 w 122"/>
                  <a:gd name="T7" fmla="*/ 0 h 477"/>
                  <a:gd name="T8" fmla="*/ 111 w 122"/>
                  <a:gd name="T9" fmla="*/ 69 h 477"/>
                  <a:gd name="T10" fmla="*/ 97 w 122"/>
                  <a:gd name="T11" fmla="*/ 159 h 477"/>
                  <a:gd name="T12" fmla="*/ 88 w 122"/>
                  <a:gd name="T13" fmla="*/ 254 h 477"/>
                  <a:gd name="T14" fmla="*/ 86 w 122"/>
                  <a:gd name="T15" fmla="*/ 357 h 477"/>
                  <a:gd name="T16" fmla="*/ 84 w 122"/>
                  <a:gd name="T17" fmla="*/ 418 h 477"/>
                  <a:gd name="T18" fmla="*/ 61 w 122"/>
                  <a:gd name="T19" fmla="*/ 446 h 477"/>
                  <a:gd name="T20" fmla="*/ 24 w 122"/>
                  <a:gd name="T21" fmla="*/ 469 h 477"/>
                  <a:gd name="T22" fmla="*/ 5 w 122"/>
                  <a:gd name="T23" fmla="*/ 476 h 477"/>
                  <a:gd name="T24" fmla="*/ 0 w 122"/>
                  <a:gd name="T25" fmla="*/ 403 h 477"/>
                  <a:gd name="T26" fmla="*/ 0 w 122"/>
                  <a:gd name="T27" fmla="*/ 320 h 477"/>
                  <a:gd name="T28" fmla="*/ 1 w 122"/>
                  <a:gd name="T29" fmla="*/ 222 h 477"/>
                  <a:gd name="T30" fmla="*/ 11 w 122"/>
                  <a:gd name="T31" fmla="*/ 133 h 477"/>
                  <a:gd name="T32" fmla="*/ 12 w 122"/>
                  <a:gd name="T33" fmla="*/ 133 h 477"/>
                  <a:gd name="T34" fmla="*/ 18 w 122"/>
                  <a:gd name="T35" fmla="*/ 56 h 4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2"/>
                  <a:gd name="T55" fmla="*/ 0 h 477"/>
                  <a:gd name="T56" fmla="*/ 122 w 122"/>
                  <a:gd name="T57" fmla="*/ 477 h 4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2" h="477">
                    <a:moveTo>
                      <a:pt x="18" y="56"/>
                    </a:moveTo>
                    <a:lnTo>
                      <a:pt x="75" y="43"/>
                    </a:lnTo>
                    <a:lnTo>
                      <a:pt x="109" y="21"/>
                    </a:lnTo>
                    <a:lnTo>
                      <a:pt x="121" y="0"/>
                    </a:lnTo>
                    <a:lnTo>
                      <a:pt x="111" y="69"/>
                    </a:lnTo>
                    <a:lnTo>
                      <a:pt x="97" y="159"/>
                    </a:lnTo>
                    <a:lnTo>
                      <a:pt x="88" y="254"/>
                    </a:lnTo>
                    <a:lnTo>
                      <a:pt x="86" y="357"/>
                    </a:lnTo>
                    <a:lnTo>
                      <a:pt x="84" y="418"/>
                    </a:lnTo>
                    <a:lnTo>
                      <a:pt x="61" y="446"/>
                    </a:lnTo>
                    <a:lnTo>
                      <a:pt x="24" y="469"/>
                    </a:lnTo>
                    <a:lnTo>
                      <a:pt x="5" y="476"/>
                    </a:lnTo>
                    <a:lnTo>
                      <a:pt x="0" y="403"/>
                    </a:lnTo>
                    <a:lnTo>
                      <a:pt x="0" y="320"/>
                    </a:lnTo>
                    <a:lnTo>
                      <a:pt x="1" y="222"/>
                    </a:lnTo>
                    <a:lnTo>
                      <a:pt x="11" y="133"/>
                    </a:lnTo>
                    <a:lnTo>
                      <a:pt x="12" y="133"/>
                    </a:lnTo>
                    <a:lnTo>
                      <a:pt x="18" y="56"/>
                    </a:lnTo>
                  </a:path>
                </a:pathLst>
              </a:custGeom>
              <a:solidFill>
                <a:srgbClr val="FF0000"/>
              </a:solidFill>
              <a:ln w="12700" cap="rnd">
                <a:solidFill>
                  <a:schemeClr val="accent1"/>
                </a:solidFill>
                <a:round/>
                <a:headEnd/>
                <a:tailEnd/>
              </a:ln>
            </p:spPr>
            <p:txBody>
              <a:bodyPr/>
              <a:lstStyle/>
              <a:p>
                <a:pPr algn="ctr" eaLnBrk="0" hangingPunct="0">
                  <a:defRPr/>
                </a:pPr>
                <a:endParaRPr lang="en-US" sz="2000" dirty="0">
                  <a:solidFill>
                    <a:srgbClr val="000000"/>
                  </a:solidFill>
                  <a:effectLst>
                    <a:outerShdw blurRad="38100" dist="38100" dir="2700000" algn="tl">
                      <a:srgbClr val="000000">
                        <a:alpha val="43137"/>
                      </a:srgbClr>
                    </a:outerShdw>
                  </a:effectLst>
                  <a:cs typeface="+mn-cs"/>
                </a:endParaRPr>
              </a:p>
            </p:txBody>
          </p:sp>
          <p:sp>
            <p:nvSpPr>
              <p:cNvPr id="483" name="Freeform 38"/>
              <p:cNvSpPr>
                <a:spLocks/>
              </p:cNvSpPr>
              <p:nvPr/>
            </p:nvSpPr>
            <p:spPr bwMode="auto">
              <a:xfrm>
                <a:off x="1590" y="333"/>
                <a:ext cx="157" cy="448"/>
              </a:xfrm>
              <a:custGeom>
                <a:avLst/>
                <a:gdLst>
                  <a:gd name="T0" fmla="*/ 11 w 156"/>
                  <a:gd name="T1" fmla="*/ 0 h 450"/>
                  <a:gd name="T2" fmla="*/ 67 w 156"/>
                  <a:gd name="T3" fmla="*/ 5 h 450"/>
                  <a:gd name="T4" fmla="*/ 116 w 156"/>
                  <a:gd name="T5" fmla="*/ 11 h 450"/>
                  <a:gd name="T6" fmla="*/ 155 w 156"/>
                  <a:gd name="T7" fmla="*/ 14 h 450"/>
                  <a:gd name="T8" fmla="*/ 155 w 156"/>
                  <a:gd name="T9" fmla="*/ 449 h 450"/>
                  <a:gd name="T10" fmla="*/ 100 w 156"/>
                  <a:gd name="T11" fmla="*/ 446 h 450"/>
                  <a:gd name="T12" fmla="*/ 57 w 156"/>
                  <a:gd name="T13" fmla="*/ 437 h 450"/>
                  <a:gd name="T14" fmla="*/ 0 w 156"/>
                  <a:gd name="T15" fmla="*/ 421 h 450"/>
                  <a:gd name="T16" fmla="*/ 7 w 156"/>
                  <a:gd name="T17" fmla="*/ 364 h 450"/>
                  <a:gd name="T18" fmla="*/ 14 w 156"/>
                  <a:gd name="T19" fmla="*/ 285 h 450"/>
                  <a:gd name="T20" fmla="*/ 14 w 156"/>
                  <a:gd name="T21" fmla="*/ 233 h 450"/>
                  <a:gd name="T22" fmla="*/ 18 w 156"/>
                  <a:gd name="T23" fmla="*/ 153 h 450"/>
                  <a:gd name="T24" fmla="*/ 16 w 156"/>
                  <a:gd name="T25" fmla="*/ 94 h 450"/>
                  <a:gd name="T26" fmla="*/ 11 w 156"/>
                  <a:gd name="T27" fmla="*/ 28 h 450"/>
                  <a:gd name="T28" fmla="*/ 11 w 156"/>
                  <a:gd name="T29" fmla="*/ 0 h 4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6"/>
                  <a:gd name="T46" fmla="*/ 0 h 450"/>
                  <a:gd name="T47" fmla="*/ 156 w 156"/>
                  <a:gd name="T48" fmla="*/ 450 h 4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6" h="450">
                    <a:moveTo>
                      <a:pt x="11" y="0"/>
                    </a:moveTo>
                    <a:lnTo>
                      <a:pt x="67" y="5"/>
                    </a:lnTo>
                    <a:lnTo>
                      <a:pt x="116" y="11"/>
                    </a:lnTo>
                    <a:lnTo>
                      <a:pt x="155" y="14"/>
                    </a:lnTo>
                    <a:lnTo>
                      <a:pt x="155" y="449"/>
                    </a:lnTo>
                    <a:lnTo>
                      <a:pt x="100" y="446"/>
                    </a:lnTo>
                    <a:lnTo>
                      <a:pt x="57" y="437"/>
                    </a:lnTo>
                    <a:lnTo>
                      <a:pt x="0" y="421"/>
                    </a:lnTo>
                    <a:lnTo>
                      <a:pt x="7" y="364"/>
                    </a:lnTo>
                    <a:lnTo>
                      <a:pt x="14" y="285"/>
                    </a:lnTo>
                    <a:lnTo>
                      <a:pt x="14" y="233"/>
                    </a:lnTo>
                    <a:lnTo>
                      <a:pt x="18" y="153"/>
                    </a:lnTo>
                    <a:lnTo>
                      <a:pt x="16" y="94"/>
                    </a:lnTo>
                    <a:lnTo>
                      <a:pt x="11" y="28"/>
                    </a:lnTo>
                    <a:lnTo>
                      <a:pt x="11" y="0"/>
                    </a:lnTo>
                  </a:path>
                </a:pathLst>
              </a:custGeom>
              <a:solidFill>
                <a:schemeClr val="bg1"/>
              </a:solidFill>
              <a:ln w="12700" cap="rnd">
                <a:solidFill>
                  <a:schemeClr val="bg1"/>
                </a:solidFill>
                <a:round/>
                <a:headEnd/>
                <a:tailEnd/>
              </a:ln>
            </p:spPr>
            <p:txBody>
              <a:bodyPr/>
              <a:lstStyle/>
              <a:p>
                <a:pPr algn="ctr" eaLnBrk="0" hangingPunct="0">
                  <a:defRPr/>
                </a:pPr>
                <a:endParaRPr lang="en-US" sz="2000" dirty="0">
                  <a:solidFill>
                    <a:srgbClr val="000000"/>
                  </a:solidFill>
                  <a:effectLst>
                    <a:outerShdw blurRad="38100" dist="38100" dir="2700000" algn="tl">
                      <a:srgbClr val="000000">
                        <a:alpha val="43137"/>
                      </a:srgbClr>
                    </a:outerShdw>
                  </a:effectLst>
                  <a:cs typeface="+mn-cs"/>
                </a:endParaRPr>
              </a:p>
            </p:txBody>
          </p:sp>
          <p:sp>
            <p:nvSpPr>
              <p:cNvPr id="484" name="Freeform 39"/>
              <p:cNvSpPr>
                <a:spLocks/>
              </p:cNvSpPr>
              <p:nvPr/>
            </p:nvSpPr>
            <p:spPr bwMode="auto">
              <a:xfrm>
                <a:off x="1887" y="329"/>
                <a:ext cx="143" cy="448"/>
              </a:xfrm>
              <a:custGeom>
                <a:avLst/>
                <a:gdLst>
                  <a:gd name="T0" fmla="*/ 11 w 143"/>
                  <a:gd name="T1" fmla="*/ 16 h 448"/>
                  <a:gd name="T2" fmla="*/ 89 w 143"/>
                  <a:gd name="T3" fmla="*/ 9 h 448"/>
                  <a:gd name="T4" fmla="*/ 142 w 143"/>
                  <a:gd name="T5" fmla="*/ 0 h 448"/>
                  <a:gd name="T6" fmla="*/ 128 w 143"/>
                  <a:gd name="T7" fmla="*/ 103 h 448"/>
                  <a:gd name="T8" fmla="*/ 119 w 143"/>
                  <a:gd name="T9" fmla="*/ 198 h 448"/>
                  <a:gd name="T10" fmla="*/ 122 w 143"/>
                  <a:gd name="T11" fmla="*/ 262 h 448"/>
                  <a:gd name="T12" fmla="*/ 122 w 143"/>
                  <a:gd name="T13" fmla="*/ 363 h 448"/>
                  <a:gd name="T14" fmla="*/ 124 w 143"/>
                  <a:gd name="T15" fmla="*/ 416 h 448"/>
                  <a:gd name="T16" fmla="*/ 113 w 143"/>
                  <a:gd name="T17" fmla="*/ 422 h 448"/>
                  <a:gd name="T18" fmla="*/ 88 w 143"/>
                  <a:gd name="T19" fmla="*/ 432 h 448"/>
                  <a:gd name="T20" fmla="*/ 51 w 143"/>
                  <a:gd name="T21" fmla="*/ 443 h 448"/>
                  <a:gd name="T22" fmla="*/ 7 w 143"/>
                  <a:gd name="T23" fmla="*/ 447 h 448"/>
                  <a:gd name="T24" fmla="*/ 5 w 143"/>
                  <a:gd name="T25" fmla="*/ 353 h 448"/>
                  <a:gd name="T26" fmla="*/ 0 w 143"/>
                  <a:gd name="T27" fmla="*/ 262 h 448"/>
                  <a:gd name="T28" fmla="*/ 2 w 143"/>
                  <a:gd name="T29" fmla="*/ 190 h 448"/>
                  <a:gd name="T30" fmla="*/ 3 w 143"/>
                  <a:gd name="T31" fmla="*/ 112 h 448"/>
                  <a:gd name="T32" fmla="*/ 7 w 143"/>
                  <a:gd name="T33" fmla="*/ 50 h 448"/>
                  <a:gd name="T34" fmla="*/ 11 w 143"/>
                  <a:gd name="T35" fmla="*/ 16 h 4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3"/>
                  <a:gd name="T55" fmla="*/ 0 h 448"/>
                  <a:gd name="T56" fmla="*/ 143 w 143"/>
                  <a:gd name="T57" fmla="*/ 448 h 4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3" h="448">
                    <a:moveTo>
                      <a:pt x="11" y="16"/>
                    </a:moveTo>
                    <a:lnTo>
                      <a:pt x="89" y="9"/>
                    </a:lnTo>
                    <a:lnTo>
                      <a:pt x="142" y="0"/>
                    </a:lnTo>
                    <a:lnTo>
                      <a:pt x="128" y="103"/>
                    </a:lnTo>
                    <a:lnTo>
                      <a:pt x="119" y="198"/>
                    </a:lnTo>
                    <a:lnTo>
                      <a:pt x="122" y="262"/>
                    </a:lnTo>
                    <a:lnTo>
                      <a:pt x="122" y="363"/>
                    </a:lnTo>
                    <a:lnTo>
                      <a:pt x="124" y="416"/>
                    </a:lnTo>
                    <a:lnTo>
                      <a:pt x="113" y="422"/>
                    </a:lnTo>
                    <a:lnTo>
                      <a:pt x="88" y="432"/>
                    </a:lnTo>
                    <a:lnTo>
                      <a:pt x="51" y="443"/>
                    </a:lnTo>
                    <a:lnTo>
                      <a:pt x="7" y="447"/>
                    </a:lnTo>
                    <a:lnTo>
                      <a:pt x="5" y="353"/>
                    </a:lnTo>
                    <a:lnTo>
                      <a:pt x="0" y="262"/>
                    </a:lnTo>
                    <a:lnTo>
                      <a:pt x="2" y="190"/>
                    </a:lnTo>
                    <a:lnTo>
                      <a:pt x="3" y="112"/>
                    </a:lnTo>
                    <a:lnTo>
                      <a:pt x="7" y="50"/>
                    </a:lnTo>
                    <a:lnTo>
                      <a:pt x="11" y="16"/>
                    </a:lnTo>
                  </a:path>
                </a:pathLst>
              </a:custGeom>
              <a:solidFill>
                <a:schemeClr val="bg1"/>
              </a:solidFill>
              <a:ln w="12700" cap="rnd">
                <a:solidFill>
                  <a:schemeClr val="hlink"/>
                </a:solidFill>
                <a:round/>
                <a:headEnd/>
                <a:tailEnd/>
              </a:ln>
            </p:spPr>
            <p:txBody>
              <a:bodyPr/>
              <a:lstStyle/>
              <a:p>
                <a:pPr algn="ctr" eaLnBrk="0" hangingPunct="0">
                  <a:defRPr/>
                </a:pPr>
                <a:endParaRPr lang="en-US" sz="2000" dirty="0">
                  <a:solidFill>
                    <a:srgbClr val="000000"/>
                  </a:solidFill>
                  <a:effectLst>
                    <a:outerShdw blurRad="38100" dist="38100" dir="2700000" algn="tl">
                      <a:srgbClr val="000000">
                        <a:alpha val="43137"/>
                      </a:srgbClr>
                    </a:outerShdw>
                  </a:effectLst>
                  <a:cs typeface="+mn-cs"/>
                </a:endParaRPr>
              </a:p>
            </p:txBody>
          </p:sp>
          <p:sp>
            <p:nvSpPr>
              <p:cNvPr id="485" name="Freeform 40"/>
              <p:cNvSpPr>
                <a:spLocks/>
              </p:cNvSpPr>
              <p:nvPr/>
            </p:nvSpPr>
            <p:spPr bwMode="auto">
              <a:xfrm>
                <a:off x="1421" y="245"/>
                <a:ext cx="79" cy="448"/>
              </a:xfrm>
              <a:custGeom>
                <a:avLst/>
                <a:gdLst>
                  <a:gd name="T0" fmla="*/ 65 w 79"/>
                  <a:gd name="T1" fmla="*/ 58 h 448"/>
                  <a:gd name="T2" fmla="*/ 36 w 79"/>
                  <a:gd name="T3" fmla="*/ 41 h 448"/>
                  <a:gd name="T4" fmla="*/ 12 w 79"/>
                  <a:gd name="T5" fmla="*/ 23 h 448"/>
                  <a:gd name="T6" fmla="*/ 0 w 79"/>
                  <a:gd name="T7" fmla="*/ 0 h 448"/>
                  <a:gd name="T8" fmla="*/ 7 w 79"/>
                  <a:gd name="T9" fmla="*/ 65 h 448"/>
                  <a:gd name="T10" fmla="*/ 11 w 79"/>
                  <a:gd name="T11" fmla="*/ 117 h 448"/>
                  <a:gd name="T12" fmla="*/ 14 w 79"/>
                  <a:gd name="T13" fmla="*/ 208 h 448"/>
                  <a:gd name="T14" fmla="*/ 11 w 79"/>
                  <a:gd name="T15" fmla="*/ 320 h 448"/>
                  <a:gd name="T16" fmla="*/ 11 w 79"/>
                  <a:gd name="T17" fmla="*/ 345 h 448"/>
                  <a:gd name="T18" fmla="*/ 18 w 79"/>
                  <a:gd name="T19" fmla="*/ 388 h 448"/>
                  <a:gd name="T20" fmla="*/ 34 w 79"/>
                  <a:gd name="T21" fmla="*/ 418 h 448"/>
                  <a:gd name="T22" fmla="*/ 56 w 79"/>
                  <a:gd name="T23" fmla="*/ 447 h 448"/>
                  <a:gd name="T24" fmla="*/ 67 w 79"/>
                  <a:gd name="T25" fmla="*/ 404 h 448"/>
                  <a:gd name="T26" fmla="*/ 74 w 79"/>
                  <a:gd name="T27" fmla="*/ 349 h 448"/>
                  <a:gd name="T28" fmla="*/ 78 w 79"/>
                  <a:gd name="T29" fmla="*/ 281 h 448"/>
                  <a:gd name="T30" fmla="*/ 74 w 79"/>
                  <a:gd name="T31" fmla="*/ 197 h 448"/>
                  <a:gd name="T32" fmla="*/ 71 w 79"/>
                  <a:gd name="T33" fmla="*/ 98 h 448"/>
                  <a:gd name="T34" fmla="*/ 65 w 79"/>
                  <a:gd name="T35" fmla="*/ 58 h 4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9"/>
                  <a:gd name="T55" fmla="*/ 0 h 448"/>
                  <a:gd name="T56" fmla="*/ 79 w 79"/>
                  <a:gd name="T57" fmla="*/ 448 h 4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9" h="448">
                    <a:moveTo>
                      <a:pt x="65" y="58"/>
                    </a:moveTo>
                    <a:lnTo>
                      <a:pt x="36" y="41"/>
                    </a:lnTo>
                    <a:lnTo>
                      <a:pt x="12" y="23"/>
                    </a:lnTo>
                    <a:lnTo>
                      <a:pt x="0" y="0"/>
                    </a:lnTo>
                    <a:lnTo>
                      <a:pt x="7" y="65"/>
                    </a:lnTo>
                    <a:lnTo>
                      <a:pt x="11" y="117"/>
                    </a:lnTo>
                    <a:lnTo>
                      <a:pt x="14" y="208"/>
                    </a:lnTo>
                    <a:lnTo>
                      <a:pt x="11" y="320"/>
                    </a:lnTo>
                    <a:lnTo>
                      <a:pt x="11" y="345"/>
                    </a:lnTo>
                    <a:lnTo>
                      <a:pt x="18" y="388"/>
                    </a:lnTo>
                    <a:lnTo>
                      <a:pt x="34" y="418"/>
                    </a:lnTo>
                    <a:lnTo>
                      <a:pt x="56" y="447"/>
                    </a:lnTo>
                    <a:lnTo>
                      <a:pt x="67" y="404"/>
                    </a:lnTo>
                    <a:lnTo>
                      <a:pt x="74" y="349"/>
                    </a:lnTo>
                    <a:lnTo>
                      <a:pt x="78" y="281"/>
                    </a:lnTo>
                    <a:lnTo>
                      <a:pt x="74" y="197"/>
                    </a:lnTo>
                    <a:lnTo>
                      <a:pt x="71" y="98"/>
                    </a:lnTo>
                    <a:lnTo>
                      <a:pt x="65" y="58"/>
                    </a:lnTo>
                  </a:path>
                </a:pathLst>
              </a:custGeom>
              <a:solidFill>
                <a:schemeClr val="bg1"/>
              </a:solidFill>
              <a:ln w="12700" cap="rnd">
                <a:solidFill>
                  <a:schemeClr val="accent1"/>
                </a:solidFill>
                <a:round/>
                <a:headEnd/>
                <a:tailEnd/>
              </a:ln>
            </p:spPr>
            <p:txBody>
              <a:bodyPr/>
              <a:lstStyle/>
              <a:p>
                <a:pPr algn="ctr" eaLnBrk="0" hangingPunct="0">
                  <a:defRPr/>
                </a:pPr>
                <a:endParaRPr lang="en-US" sz="2000" dirty="0">
                  <a:solidFill>
                    <a:srgbClr val="000000"/>
                  </a:solidFill>
                  <a:effectLst>
                    <a:outerShdw blurRad="38100" dist="38100" dir="2700000" algn="tl">
                      <a:srgbClr val="000000">
                        <a:alpha val="43137"/>
                      </a:srgbClr>
                    </a:outerShdw>
                  </a:effectLst>
                  <a:cs typeface="+mn-cs"/>
                </a:endParaRPr>
              </a:p>
            </p:txBody>
          </p:sp>
          <p:sp>
            <p:nvSpPr>
              <p:cNvPr id="486" name="Oval 41"/>
              <p:cNvSpPr>
                <a:spLocks noChangeArrowheads="1"/>
              </p:cNvSpPr>
              <p:nvPr/>
            </p:nvSpPr>
            <p:spPr bwMode="auto">
              <a:xfrm rot="120000">
                <a:off x="1433" y="177"/>
                <a:ext cx="694" cy="146"/>
              </a:xfrm>
              <a:prstGeom prst="ellipse">
                <a:avLst/>
              </a:prstGeom>
              <a:gradFill rotWithShape="0">
                <a:gsLst>
                  <a:gs pos="0">
                    <a:srgbClr val="FF7F7F"/>
                  </a:gs>
                  <a:gs pos="100000">
                    <a:srgbClr val="FF0000"/>
                  </a:gs>
                </a:gsLst>
                <a:lin ang="5400000" scaled="1"/>
              </a:gradFill>
              <a:ln w="3175">
                <a:solidFill>
                  <a:schemeClr val="bg1"/>
                </a:solidFill>
                <a:round/>
                <a:headEnd/>
                <a:tailEnd/>
              </a:ln>
            </p:spPr>
            <p:txBody>
              <a:bodyPr wrap="none" anchor="ctr"/>
              <a:lstStyle/>
              <a:p>
                <a:pPr algn="ctr" eaLnBrk="0" hangingPunct="0">
                  <a:defRPr/>
                </a:pPr>
                <a:endParaRPr lang="en-US" sz="2000" dirty="0">
                  <a:solidFill>
                    <a:srgbClr val="000000"/>
                  </a:solidFill>
                  <a:effectLst>
                    <a:outerShdw blurRad="38100" dist="38100" dir="2700000" algn="tl">
                      <a:srgbClr val="000000">
                        <a:alpha val="43137"/>
                      </a:srgbClr>
                    </a:outerShdw>
                  </a:effectLst>
                  <a:cs typeface="+mn-cs"/>
                </a:endParaRPr>
              </a:p>
            </p:txBody>
          </p:sp>
        </p:grpSp>
        <p:sp>
          <p:nvSpPr>
            <p:cNvPr id="259" name="Rectangle 42"/>
            <p:cNvSpPr>
              <a:spLocks noChangeArrowheads="1"/>
            </p:cNvSpPr>
            <p:nvPr/>
          </p:nvSpPr>
          <p:spPr bwMode="auto">
            <a:xfrm>
              <a:off x="990600" y="5687418"/>
              <a:ext cx="2252663" cy="476250"/>
            </a:xfrm>
            <a:prstGeom prst="rect">
              <a:avLst/>
            </a:prstGeom>
            <a:solidFill>
              <a:schemeClr val="bg1"/>
            </a:solidFill>
            <a:ln w="25400">
              <a:solidFill>
                <a:srgbClr val="555555"/>
              </a:solidFill>
              <a:miter lim="800000"/>
              <a:headEnd/>
              <a:tailEnd/>
            </a:ln>
            <a:effectLst>
              <a:outerShdw dist="52412" dir="3291940" algn="ctr" rotWithShape="0">
                <a:srgbClr val="7F7F7F"/>
              </a:outerShdw>
            </a:effectLst>
          </p:spPr>
          <p:txBody>
            <a:bodyPr wrap="none" anchor="ctr"/>
            <a:lstStyle/>
            <a:p>
              <a:pPr algn="ctr" eaLnBrk="0" hangingPunct="0">
                <a:defRPr/>
              </a:pPr>
              <a:endParaRPr lang="en-US" sz="2000" dirty="0">
                <a:solidFill>
                  <a:srgbClr val="000000"/>
                </a:solidFill>
                <a:effectLst>
                  <a:outerShdw blurRad="38100" dist="38100" dir="2700000" algn="tl">
                    <a:srgbClr val="000000">
                      <a:alpha val="43137"/>
                    </a:srgbClr>
                  </a:outerShdw>
                </a:effectLst>
                <a:cs typeface="+mn-cs"/>
              </a:endParaRPr>
            </a:p>
          </p:txBody>
        </p:sp>
        <p:sp>
          <p:nvSpPr>
            <p:cNvPr id="260" name="Rectangle 43"/>
            <p:cNvSpPr>
              <a:spLocks noChangeArrowheads="1"/>
            </p:cNvSpPr>
            <p:nvPr/>
          </p:nvSpPr>
          <p:spPr bwMode="auto">
            <a:xfrm>
              <a:off x="1066800" y="5727628"/>
              <a:ext cx="2152650" cy="351378"/>
            </a:xfrm>
            <a:prstGeom prst="rect">
              <a:avLst/>
            </a:prstGeom>
            <a:noFill/>
            <a:ln w="12700">
              <a:noFill/>
              <a:miter lim="800000"/>
              <a:headEnd/>
              <a:tailEnd/>
            </a:ln>
          </p:spPr>
          <p:txBody>
            <a:bodyPr wrap="square" lIns="90488" tIns="44450" rIns="90488" bIns="44450" anchor="ctr">
              <a:spAutoFit/>
            </a:bodyPr>
            <a:lstStyle/>
            <a:p>
              <a:pPr algn="ctr" eaLnBrk="0" hangingPunct="0">
                <a:lnSpc>
                  <a:spcPct val="80000"/>
                </a:lnSpc>
                <a:spcBef>
                  <a:spcPct val="10000"/>
                </a:spcBef>
              </a:pPr>
              <a:r>
                <a:rPr lang="en-US" sz="1000" i="1" dirty="0">
                  <a:solidFill>
                    <a:srgbClr val="000000"/>
                  </a:solidFill>
                </a:rPr>
                <a:t>Cash </a:t>
              </a:r>
              <a:r>
                <a:rPr lang="en-US" sz="1000" i="1" dirty="0" smtClean="0">
                  <a:solidFill>
                    <a:srgbClr val="000000"/>
                  </a:solidFill>
                </a:rPr>
                <a:t>Generated From </a:t>
              </a:r>
              <a:r>
                <a:rPr lang="en-US" sz="1000" i="1" dirty="0">
                  <a:solidFill>
                    <a:srgbClr val="000000"/>
                  </a:solidFill>
                </a:rPr>
                <a:t>Operations</a:t>
              </a:r>
            </a:p>
            <a:p>
              <a:pPr algn="ctr" eaLnBrk="0" hangingPunct="0">
                <a:lnSpc>
                  <a:spcPct val="80000"/>
                </a:lnSpc>
                <a:spcBef>
                  <a:spcPct val="10000"/>
                </a:spcBef>
              </a:pPr>
              <a:r>
                <a:rPr lang="en-US" sz="1000" i="1" dirty="0">
                  <a:solidFill>
                    <a:srgbClr val="000000"/>
                  </a:solidFill>
                </a:rPr>
                <a:t>(After Expenses)</a:t>
              </a:r>
            </a:p>
          </p:txBody>
        </p:sp>
        <p:sp>
          <p:nvSpPr>
            <p:cNvPr id="261" name="AutoShape 56"/>
            <p:cNvSpPr>
              <a:spLocks noChangeArrowheads="1"/>
            </p:cNvSpPr>
            <p:nvPr/>
          </p:nvSpPr>
          <p:spPr bwMode="auto">
            <a:xfrm>
              <a:off x="914400" y="1810743"/>
              <a:ext cx="1371600" cy="403225"/>
            </a:xfrm>
            <a:prstGeom prst="roundRect">
              <a:avLst>
                <a:gd name="adj" fmla="val 18213"/>
              </a:avLst>
            </a:prstGeom>
            <a:solidFill>
              <a:srgbClr val="FFFFFF"/>
            </a:solidFill>
            <a:ln w="12700">
              <a:solidFill>
                <a:srgbClr val="FF0000"/>
              </a:solidFill>
              <a:round/>
              <a:headEnd/>
              <a:tailEnd/>
            </a:ln>
          </p:spPr>
          <p:txBody>
            <a:bodyPr wrap="none" anchor="ct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262" name="Rectangle 57"/>
            <p:cNvSpPr>
              <a:spLocks noChangeArrowheads="1"/>
            </p:cNvSpPr>
            <p:nvPr/>
          </p:nvSpPr>
          <p:spPr bwMode="auto">
            <a:xfrm>
              <a:off x="914400" y="1769468"/>
              <a:ext cx="1419225" cy="458788"/>
            </a:xfrm>
            <a:prstGeom prst="rect">
              <a:avLst/>
            </a:prstGeom>
            <a:noFill/>
            <a:ln w="12700">
              <a:noFill/>
              <a:miter lim="800000"/>
              <a:headEnd/>
              <a:tailEnd/>
            </a:ln>
          </p:spPr>
          <p:txBody>
            <a:bodyPr lIns="90488" tIns="44450" rIns="90488" bIns="44450" anchor="ctr">
              <a:spAutoFit/>
            </a:bodyPr>
            <a:lstStyle/>
            <a:p>
              <a:pPr eaLnBrk="0" hangingPunct="0">
                <a:spcBef>
                  <a:spcPct val="30000"/>
                </a:spcBef>
              </a:pPr>
              <a:r>
                <a:rPr lang="en-US" sz="800" dirty="0"/>
                <a:t>Appropriated Funds allocated from Army Budget Office</a:t>
              </a:r>
            </a:p>
          </p:txBody>
        </p:sp>
        <p:sp>
          <p:nvSpPr>
            <p:cNvPr id="263" name="Line 59"/>
            <p:cNvSpPr>
              <a:spLocks noChangeShapeType="1"/>
            </p:cNvSpPr>
            <p:nvPr/>
          </p:nvSpPr>
          <p:spPr bwMode="auto">
            <a:xfrm>
              <a:off x="304800" y="6201768"/>
              <a:ext cx="1092200" cy="0"/>
            </a:xfrm>
            <a:prstGeom prst="line">
              <a:avLst/>
            </a:prstGeom>
            <a:noFill/>
            <a:ln w="12700">
              <a:solidFill>
                <a:schemeClr val="accent1"/>
              </a:solidFill>
              <a:round/>
              <a:headEnd/>
              <a:tailEnd/>
            </a:ln>
          </p:spPr>
          <p:txBody>
            <a:bodyPr wrap="none" anchor="ct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grpSp>
          <p:nvGrpSpPr>
            <p:cNvPr id="264" name="Group 61"/>
            <p:cNvGrpSpPr>
              <a:grpSpLocks/>
            </p:cNvGrpSpPr>
            <p:nvPr/>
          </p:nvGrpSpPr>
          <p:grpSpPr bwMode="auto">
            <a:xfrm>
              <a:off x="3213850" y="4744443"/>
              <a:ext cx="2320175" cy="971643"/>
              <a:chOff x="2348" y="2622"/>
              <a:chExt cx="1382" cy="749"/>
            </a:xfrm>
            <a:solidFill>
              <a:srgbClr val="00B050"/>
            </a:solidFill>
          </p:grpSpPr>
          <p:sp>
            <p:nvSpPr>
              <p:cNvPr id="463" name="Freeform 62"/>
              <p:cNvSpPr>
                <a:spLocks/>
              </p:cNvSpPr>
              <p:nvPr/>
            </p:nvSpPr>
            <p:spPr bwMode="auto">
              <a:xfrm>
                <a:off x="2348" y="2622"/>
                <a:ext cx="1382" cy="749"/>
              </a:xfrm>
              <a:custGeom>
                <a:avLst/>
                <a:gdLst>
                  <a:gd name="T0" fmla="*/ 125 w 1382"/>
                  <a:gd name="T1" fmla="*/ 680 h 749"/>
                  <a:gd name="T2" fmla="*/ 155 w 1382"/>
                  <a:gd name="T3" fmla="*/ 748 h 749"/>
                  <a:gd name="T4" fmla="*/ 0 w 1382"/>
                  <a:gd name="T5" fmla="*/ 659 h 749"/>
                  <a:gd name="T6" fmla="*/ 38 w 1382"/>
                  <a:gd name="T7" fmla="*/ 478 h 749"/>
                  <a:gd name="T8" fmla="*/ 68 w 1382"/>
                  <a:gd name="T9" fmla="*/ 546 h 749"/>
                  <a:gd name="T10" fmla="*/ 1381 w 1382"/>
                  <a:gd name="T11" fmla="*/ 0 h 749"/>
                  <a:gd name="T12" fmla="*/ 125 w 1382"/>
                  <a:gd name="T13" fmla="*/ 680 h 749"/>
                  <a:gd name="T14" fmla="*/ 125 w 1382"/>
                  <a:gd name="T15" fmla="*/ 680 h 749"/>
                  <a:gd name="T16" fmla="*/ 0 60000 65536"/>
                  <a:gd name="T17" fmla="*/ 0 60000 65536"/>
                  <a:gd name="T18" fmla="*/ 0 60000 65536"/>
                  <a:gd name="T19" fmla="*/ 0 60000 65536"/>
                  <a:gd name="T20" fmla="*/ 0 60000 65536"/>
                  <a:gd name="T21" fmla="*/ 0 60000 65536"/>
                  <a:gd name="T22" fmla="*/ 0 60000 65536"/>
                  <a:gd name="T23" fmla="*/ 0 60000 65536"/>
                  <a:gd name="T24" fmla="*/ 0 w 1382"/>
                  <a:gd name="T25" fmla="*/ 0 h 749"/>
                  <a:gd name="T26" fmla="*/ 1382 w 1382"/>
                  <a:gd name="T27" fmla="*/ 749 h 7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82" h="749">
                    <a:moveTo>
                      <a:pt x="125" y="680"/>
                    </a:moveTo>
                    <a:lnTo>
                      <a:pt x="155" y="748"/>
                    </a:lnTo>
                    <a:lnTo>
                      <a:pt x="0" y="659"/>
                    </a:lnTo>
                    <a:lnTo>
                      <a:pt x="38" y="478"/>
                    </a:lnTo>
                    <a:lnTo>
                      <a:pt x="68" y="546"/>
                    </a:lnTo>
                    <a:lnTo>
                      <a:pt x="1381" y="0"/>
                    </a:lnTo>
                    <a:lnTo>
                      <a:pt x="125" y="680"/>
                    </a:lnTo>
                  </a:path>
                </a:pathLst>
              </a:custGeom>
              <a:grpFill/>
              <a:ln w="12700" cap="rnd">
                <a:solidFill>
                  <a:srgbClr val="00B05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64" name="Freeform 63"/>
              <p:cNvSpPr>
                <a:spLocks/>
              </p:cNvSpPr>
              <p:nvPr/>
            </p:nvSpPr>
            <p:spPr bwMode="auto">
              <a:xfrm>
                <a:off x="2348" y="2622"/>
                <a:ext cx="1382" cy="749"/>
              </a:xfrm>
              <a:custGeom>
                <a:avLst/>
                <a:gdLst>
                  <a:gd name="T0" fmla="*/ 125 w 1382"/>
                  <a:gd name="T1" fmla="*/ 680 h 749"/>
                  <a:gd name="T2" fmla="*/ 155 w 1382"/>
                  <a:gd name="T3" fmla="*/ 748 h 749"/>
                  <a:gd name="T4" fmla="*/ 0 w 1382"/>
                  <a:gd name="T5" fmla="*/ 659 h 749"/>
                  <a:gd name="T6" fmla="*/ 38 w 1382"/>
                  <a:gd name="T7" fmla="*/ 478 h 749"/>
                  <a:gd name="T8" fmla="*/ 68 w 1382"/>
                  <a:gd name="T9" fmla="*/ 546 h 749"/>
                  <a:gd name="T10" fmla="*/ 1381 w 1382"/>
                  <a:gd name="T11" fmla="*/ 0 h 749"/>
                  <a:gd name="T12" fmla="*/ 125 w 1382"/>
                  <a:gd name="T13" fmla="*/ 680 h 749"/>
                  <a:gd name="T14" fmla="*/ 0 60000 65536"/>
                  <a:gd name="T15" fmla="*/ 0 60000 65536"/>
                  <a:gd name="T16" fmla="*/ 0 60000 65536"/>
                  <a:gd name="T17" fmla="*/ 0 60000 65536"/>
                  <a:gd name="T18" fmla="*/ 0 60000 65536"/>
                  <a:gd name="T19" fmla="*/ 0 60000 65536"/>
                  <a:gd name="T20" fmla="*/ 0 60000 65536"/>
                  <a:gd name="T21" fmla="*/ 0 w 1382"/>
                  <a:gd name="T22" fmla="*/ 0 h 749"/>
                  <a:gd name="T23" fmla="*/ 1382 w 1382"/>
                  <a:gd name="T24" fmla="*/ 749 h 7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2" h="749">
                    <a:moveTo>
                      <a:pt x="125" y="680"/>
                    </a:moveTo>
                    <a:lnTo>
                      <a:pt x="155" y="748"/>
                    </a:lnTo>
                    <a:lnTo>
                      <a:pt x="0" y="659"/>
                    </a:lnTo>
                    <a:lnTo>
                      <a:pt x="38" y="478"/>
                    </a:lnTo>
                    <a:lnTo>
                      <a:pt x="68" y="546"/>
                    </a:lnTo>
                    <a:lnTo>
                      <a:pt x="1381" y="0"/>
                    </a:lnTo>
                    <a:lnTo>
                      <a:pt x="125" y="680"/>
                    </a:lnTo>
                  </a:path>
                </a:pathLst>
              </a:custGeom>
              <a:grpFill/>
              <a:ln w="12700" cap="rnd">
                <a:solidFill>
                  <a:srgbClr val="00B05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grpSp>
        <p:sp>
          <p:nvSpPr>
            <p:cNvPr id="265" name="Rectangle 79"/>
            <p:cNvSpPr>
              <a:spLocks noChangeArrowheads="1"/>
            </p:cNvSpPr>
            <p:nvPr/>
          </p:nvSpPr>
          <p:spPr bwMode="auto">
            <a:xfrm>
              <a:off x="685800" y="3029943"/>
              <a:ext cx="1408113" cy="409575"/>
            </a:xfrm>
            <a:prstGeom prst="rect">
              <a:avLst/>
            </a:prstGeom>
            <a:noFill/>
            <a:ln w="12700">
              <a:noFill/>
              <a:miter lim="800000"/>
              <a:headEnd/>
              <a:tailEnd/>
            </a:ln>
          </p:spPr>
          <p:txBody>
            <a:bodyPr wrap="none" lIns="90488" tIns="44450" rIns="90488" bIns="44450" anchor="b">
              <a:spAutoFit/>
            </a:bodyPr>
            <a:lstStyle/>
            <a:p>
              <a:pPr algn="ctr" eaLnBrk="0" hangingPunct="0">
                <a:spcBef>
                  <a:spcPct val="30000"/>
                </a:spcBef>
              </a:pPr>
              <a:r>
                <a:rPr lang="en-US" sz="900" dirty="0">
                  <a:solidFill>
                    <a:srgbClr val="000000"/>
                  </a:solidFill>
                </a:rPr>
                <a:t>MISSION SUSTAINING</a:t>
              </a:r>
            </a:p>
            <a:p>
              <a:pPr algn="ctr" eaLnBrk="0" hangingPunct="0">
                <a:spcBef>
                  <a:spcPct val="30000"/>
                </a:spcBef>
              </a:pPr>
              <a:r>
                <a:rPr lang="en-US" sz="900" dirty="0">
                  <a:solidFill>
                    <a:srgbClr val="000000"/>
                  </a:solidFill>
                </a:rPr>
                <a:t>(QDPC)</a:t>
              </a:r>
            </a:p>
          </p:txBody>
        </p:sp>
        <p:sp>
          <p:nvSpPr>
            <p:cNvPr id="266" name="Line 78"/>
            <p:cNvSpPr>
              <a:spLocks noChangeShapeType="1"/>
            </p:cNvSpPr>
            <p:nvPr/>
          </p:nvSpPr>
          <p:spPr bwMode="auto">
            <a:xfrm>
              <a:off x="1295400" y="2658468"/>
              <a:ext cx="6400800" cy="0"/>
            </a:xfrm>
            <a:prstGeom prst="line">
              <a:avLst/>
            </a:prstGeom>
            <a:noFill/>
            <a:ln w="25400">
              <a:solidFill>
                <a:srgbClr val="FF0000"/>
              </a:solidFill>
              <a:round/>
              <a:headEnd/>
              <a:tailEnd/>
            </a:ln>
          </p:spPr>
          <p:txBody>
            <a:bodyPr wrap="none" anchor="ctr"/>
            <a:lstStyle/>
            <a:p>
              <a:pPr algn="ctr" eaLnBrk="0" hangingPunct="0">
                <a:defRPr/>
              </a:pPr>
              <a:endParaRPr lang="en-US" sz="2000" dirty="0">
                <a:solidFill>
                  <a:srgbClr val="000000"/>
                </a:solidFill>
                <a:effectLst>
                  <a:outerShdw blurRad="38100" dist="38100" dir="2700000" algn="tl">
                    <a:srgbClr val="000000">
                      <a:alpha val="43137"/>
                    </a:srgbClr>
                  </a:outerShdw>
                </a:effectLst>
                <a:cs typeface="+mn-cs"/>
              </a:endParaRPr>
            </a:p>
          </p:txBody>
        </p:sp>
        <p:sp>
          <p:nvSpPr>
            <p:cNvPr id="267" name="Line 83"/>
            <p:cNvSpPr>
              <a:spLocks noChangeShapeType="1"/>
            </p:cNvSpPr>
            <p:nvPr/>
          </p:nvSpPr>
          <p:spPr bwMode="auto">
            <a:xfrm>
              <a:off x="4114800" y="2658468"/>
              <a:ext cx="0" cy="228600"/>
            </a:xfrm>
            <a:prstGeom prst="line">
              <a:avLst/>
            </a:prstGeom>
            <a:noFill/>
            <a:ln w="38100">
              <a:solidFill>
                <a:srgbClr val="FF0000"/>
              </a:solidFill>
              <a:round/>
              <a:headEnd/>
              <a:tailEnd type="triangle" w="med" len="med"/>
            </a:ln>
          </p:spPr>
          <p:txBody>
            <a:bodyPr wrap="none" anchor="ct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268" name="Line 84"/>
            <p:cNvSpPr>
              <a:spLocks noChangeShapeType="1"/>
            </p:cNvSpPr>
            <p:nvPr/>
          </p:nvSpPr>
          <p:spPr bwMode="auto">
            <a:xfrm flipH="1">
              <a:off x="7696200" y="2429868"/>
              <a:ext cx="0" cy="228600"/>
            </a:xfrm>
            <a:prstGeom prst="line">
              <a:avLst/>
            </a:prstGeom>
            <a:noFill/>
            <a:ln w="38100">
              <a:solidFill>
                <a:srgbClr val="FF0000"/>
              </a:solidFill>
              <a:round/>
              <a:headEnd/>
              <a:tailEnd type="triangle" w="med" len="med"/>
            </a:ln>
          </p:spPr>
          <p:txBody>
            <a:bodyPr wrap="none" anchor="ct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269" name="Line 89"/>
            <p:cNvSpPr>
              <a:spLocks noChangeShapeType="1"/>
            </p:cNvSpPr>
            <p:nvPr/>
          </p:nvSpPr>
          <p:spPr bwMode="auto">
            <a:xfrm>
              <a:off x="1295400" y="2658468"/>
              <a:ext cx="0" cy="260350"/>
            </a:xfrm>
            <a:prstGeom prst="line">
              <a:avLst/>
            </a:prstGeom>
            <a:noFill/>
            <a:ln w="38100">
              <a:solidFill>
                <a:srgbClr val="FF0000"/>
              </a:solidFill>
              <a:round/>
              <a:headEnd/>
              <a:tailEnd type="triangle" w="med" len="med"/>
            </a:ln>
          </p:spPr>
          <p:txBody>
            <a:bodyPr wrap="none" anchor="ct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grpSp>
          <p:nvGrpSpPr>
            <p:cNvPr id="270" name="Group 91"/>
            <p:cNvGrpSpPr>
              <a:grpSpLocks/>
            </p:cNvGrpSpPr>
            <p:nvPr/>
          </p:nvGrpSpPr>
          <p:grpSpPr bwMode="auto">
            <a:xfrm>
              <a:off x="3276600" y="5592168"/>
              <a:ext cx="1371600" cy="636588"/>
              <a:chOff x="2416" y="3317"/>
              <a:chExt cx="948" cy="401"/>
            </a:xfrm>
          </p:grpSpPr>
          <p:sp>
            <p:nvSpPr>
              <p:cNvPr id="458" name="Freeform 92"/>
              <p:cNvSpPr>
                <a:spLocks/>
              </p:cNvSpPr>
              <p:nvPr/>
            </p:nvSpPr>
            <p:spPr bwMode="auto">
              <a:xfrm>
                <a:off x="2958" y="3317"/>
                <a:ext cx="100" cy="85"/>
              </a:xfrm>
              <a:custGeom>
                <a:avLst/>
                <a:gdLst>
                  <a:gd name="T0" fmla="*/ 0 w 100"/>
                  <a:gd name="T1" fmla="*/ 84 h 85"/>
                  <a:gd name="T2" fmla="*/ 0 w 100"/>
                  <a:gd name="T3" fmla="*/ 28 h 85"/>
                  <a:gd name="T4" fmla="*/ 99 w 100"/>
                  <a:gd name="T5" fmla="*/ 0 h 85"/>
                  <a:gd name="T6" fmla="*/ 99 w 100"/>
                  <a:gd name="T7" fmla="*/ 84 h 85"/>
                  <a:gd name="T8" fmla="*/ 0 w 100"/>
                  <a:gd name="T9" fmla="*/ 84 h 85"/>
                  <a:gd name="T10" fmla="*/ 0 60000 65536"/>
                  <a:gd name="T11" fmla="*/ 0 60000 65536"/>
                  <a:gd name="T12" fmla="*/ 0 60000 65536"/>
                  <a:gd name="T13" fmla="*/ 0 60000 65536"/>
                  <a:gd name="T14" fmla="*/ 0 60000 65536"/>
                  <a:gd name="T15" fmla="*/ 0 w 100"/>
                  <a:gd name="T16" fmla="*/ 0 h 85"/>
                  <a:gd name="T17" fmla="*/ 100 w 100"/>
                  <a:gd name="T18" fmla="*/ 85 h 85"/>
                </a:gdLst>
                <a:ahLst/>
                <a:cxnLst>
                  <a:cxn ang="T10">
                    <a:pos x="T0" y="T1"/>
                  </a:cxn>
                  <a:cxn ang="T11">
                    <a:pos x="T2" y="T3"/>
                  </a:cxn>
                  <a:cxn ang="T12">
                    <a:pos x="T4" y="T5"/>
                  </a:cxn>
                  <a:cxn ang="T13">
                    <a:pos x="T6" y="T7"/>
                  </a:cxn>
                  <a:cxn ang="T14">
                    <a:pos x="T8" y="T9"/>
                  </a:cxn>
                </a:cxnLst>
                <a:rect l="T15" t="T16" r="T17" b="T18"/>
                <a:pathLst>
                  <a:path w="100" h="85">
                    <a:moveTo>
                      <a:pt x="0" y="84"/>
                    </a:moveTo>
                    <a:lnTo>
                      <a:pt x="0" y="28"/>
                    </a:lnTo>
                    <a:lnTo>
                      <a:pt x="99" y="0"/>
                    </a:lnTo>
                    <a:lnTo>
                      <a:pt x="99" y="84"/>
                    </a:lnTo>
                    <a:lnTo>
                      <a:pt x="0" y="84"/>
                    </a:lnTo>
                  </a:path>
                </a:pathLst>
              </a:custGeom>
              <a:solidFill>
                <a:schemeClr val="bg1"/>
              </a:solidFill>
              <a:ln w="12700" cap="rnd">
                <a:solidFill>
                  <a:srgbClr val="00279F"/>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59" name="Freeform 93"/>
              <p:cNvSpPr>
                <a:spLocks/>
              </p:cNvSpPr>
              <p:nvPr/>
            </p:nvSpPr>
            <p:spPr bwMode="auto">
              <a:xfrm>
                <a:off x="2958" y="3602"/>
                <a:ext cx="100" cy="116"/>
              </a:xfrm>
              <a:custGeom>
                <a:avLst/>
                <a:gdLst>
                  <a:gd name="T0" fmla="*/ 0 w 100"/>
                  <a:gd name="T1" fmla="*/ 30 h 116"/>
                  <a:gd name="T2" fmla="*/ 0 w 100"/>
                  <a:gd name="T3" fmla="*/ 115 h 116"/>
                  <a:gd name="T4" fmla="*/ 99 w 100"/>
                  <a:gd name="T5" fmla="*/ 85 h 116"/>
                  <a:gd name="T6" fmla="*/ 99 w 100"/>
                  <a:gd name="T7" fmla="*/ 0 h 116"/>
                  <a:gd name="T8" fmla="*/ 0 w 100"/>
                  <a:gd name="T9" fmla="*/ 30 h 116"/>
                  <a:gd name="T10" fmla="*/ 0 60000 65536"/>
                  <a:gd name="T11" fmla="*/ 0 60000 65536"/>
                  <a:gd name="T12" fmla="*/ 0 60000 65536"/>
                  <a:gd name="T13" fmla="*/ 0 60000 65536"/>
                  <a:gd name="T14" fmla="*/ 0 60000 65536"/>
                  <a:gd name="T15" fmla="*/ 0 w 100"/>
                  <a:gd name="T16" fmla="*/ 0 h 116"/>
                  <a:gd name="T17" fmla="*/ 100 w 100"/>
                  <a:gd name="T18" fmla="*/ 116 h 116"/>
                </a:gdLst>
                <a:ahLst/>
                <a:cxnLst>
                  <a:cxn ang="T10">
                    <a:pos x="T0" y="T1"/>
                  </a:cxn>
                  <a:cxn ang="T11">
                    <a:pos x="T2" y="T3"/>
                  </a:cxn>
                  <a:cxn ang="T12">
                    <a:pos x="T4" y="T5"/>
                  </a:cxn>
                  <a:cxn ang="T13">
                    <a:pos x="T6" y="T7"/>
                  </a:cxn>
                  <a:cxn ang="T14">
                    <a:pos x="T8" y="T9"/>
                  </a:cxn>
                </a:cxnLst>
                <a:rect l="T15" t="T16" r="T17" b="T18"/>
                <a:pathLst>
                  <a:path w="100" h="116">
                    <a:moveTo>
                      <a:pt x="0" y="30"/>
                    </a:moveTo>
                    <a:lnTo>
                      <a:pt x="0" y="115"/>
                    </a:lnTo>
                    <a:lnTo>
                      <a:pt x="99" y="85"/>
                    </a:lnTo>
                    <a:lnTo>
                      <a:pt x="99" y="0"/>
                    </a:lnTo>
                    <a:lnTo>
                      <a:pt x="0" y="30"/>
                    </a:lnTo>
                  </a:path>
                </a:pathLst>
              </a:custGeom>
              <a:solidFill>
                <a:schemeClr val="bg1"/>
              </a:solidFill>
              <a:ln w="12700" cap="rnd">
                <a:solidFill>
                  <a:srgbClr val="00279F"/>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60" name="Freeform 94"/>
              <p:cNvSpPr>
                <a:spLocks/>
              </p:cNvSpPr>
              <p:nvPr/>
            </p:nvSpPr>
            <p:spPr bwMode="auto">
              <a:xfrm>
                <a:off x="2416" y="3602"/>
                <a:ext cx="642" cy="31"/>
              </a:xfrm>
              <a:custGeom>
                <a:avLst/>
                <a:gdLst>
                  <a:gd name="T0" fmla="*/ 0 w 642"/>
                  <a:gd name="T1" fmla="*/ 30 h 31"/>
                  <a:gd name="T2" fmla="*/ 542 w 642"/>
                  <a:gd name="T3" fmla="*/ 30 h 31"/>
                  <a:gd name="T4" fmla="*/ 641 w 642"/>
                  <a:gd name="T5" fmla="*/ 0 h 31"/>
                  <a:gd name="T6" fmla="*/ 100 w 642"/>
                  <a:gd name="T7" fmla="*/ 0 h 31"/>
                  <a:gd name="T8" fmla="*/ 0 w 642"/>
                  <a:gd name="T9" fmla="*/ 30 h 31"/>
                  <a:gd name="T10" fmla="*/ 0 60000 65536"/>
                  <a:gd name="T11" fmla="*/ 0 60000 65536"/>
                  <a:gd name="T12" fmla="*/ 0 60000 65536"/>
                  <a:gd name="T13" fmla="*/ 0 60000 65536"/>
                  <a:gd name="T14" fmla="*/ 0 60000 65536"/>
                  <a:gd name="T15" fmla="*/ 0 w 642"/>
                  <a:gd name="T16" fmla="*/ 0 h 31"/>
                  <a:gd name="T17" fmla="*/ 642 w 642"/>
                  <a:gd name="T18" fmla="*/ 31 h 31"/>
                </a:gdLst>
                <a:ahLst/>
                <a:cxnLst>
                  <a:cxn ang="T10">
                    <a:pos x="T0" y="T1"/>
                  </a:cxn>
                  <a:cxn ang="T11">
                    <a:pos x="T2" y="T3"/>
                  </a:cxn>
                  <a:cxn ang="T12">
                    <a:pos x="T4" y="T5"/>
                  </a:cxn>
                  <a:cxn ang="T13">
                    <a:pos x="T6" y="T7"/>
                  </a:cxn>
                  <a:cxn ang="T14">
                    <a:pos x="T8" y="T9"/>
                  </a:cxn>
                </a:cxnLst>
                <a:rect l="T15" t="T16" r="T17" b="T18"/>
                <a:pathLst>
                  <a:path w="642" h="31">
                    <a:moveTo>
                      <a:pt x="0" y="30"/>
                    </a:moveTo>
                    <a:lnTo>
                      <a:pt x="542" y="30"/>
                    </a:lnTo>
                    <a:lnTo>
                      <a:pt x="641" y="0"/>
                    </a:lnTo>
                    <a:lnTo>
                      <a:pt x="100" y="0"/>
                    </a:lnTo>
                    <a:lnTo>
                      <a:pt x="0" y="30"/>
                    </a:lnTo>
                  </a:path>
                </a:pathLst>
              </a:custGeom>
              <a:solidFill>
                <a:schemeClr val="bg1"/>
              </a:solidFill>
              <a:ln w="12700" cap="rnd">
                <a:solidFill>
                  <a:srgbClr val="00279F"/>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61" name="Freeform 95"/>
              <p:cNvSpPr>
                <a:spLocks/>
              </p:cNvSpPr>
              <p:nvPr/>
            </p:nvSpPr>
            <p:spPr bwMode="auto">
              <a:xfrm>
                <a:off x="2516" y="3317"/>
                <a:ext cx="848" cy="371"/>
              </a:xfrm>
              <a:custGeom>
                <a:avLst/>
                <a:gdLst>
                  <a:gd name="T0" fmla="*/ 0 w 848"/>
                  <a:gd name="T1" fmla="*/ 85 h 371"/>
                  <a:gd name="T2" fmla="*/ 540 w 848"/>
                  <a:gd name="T3" fmla="*/ 85 h 371"/>
                  <a:gd name="T4" fmla="*/ 540 w 848"/>
                  <a:gd name="T5" fmla="*/ 0 h 371"/>
                  <a:gd name="T6" fmla="*/ 847 w 848"/>
                  <a:gd name="T7" fmla="*/ 186 h 371"/>
                  <a:gd name="T8" fmla="*/ 540 w 848"/>
                  <a:gd name="T9" fmla="*/ 370 h 371"/>
                  <a:gd name="T10" fmla="*/ 540 w 848"/>
                  <a:gd name="T11" fmla="*/ 285 h 371"/>
                  <a:gd name="T12" fmla="*/ 0 w 848"/>
                  <a:gd name="T13" fmla="*/ 285 h 371"/>
                  <a:gd name="T14" fmla="*/ 0 w 848"/>
                  <a:gd name="T15" fmla="*/ 85 h 371"/>
                  <a:gd name="T16" fmla="*/ 0 60000 65536"/>
                  <a:gd name="T17" fmla="*/ 0 60000 65536"/>
                  <a:gd name="T18" fmla="*/ 0 60000 65536"/>
                  <a:gd name="T19" fmla="*/ 0 60000 65536"/>
                  <a:gd name="T20" fmla="*/ 0 60000 65536"/>
                  <a:gd name="T21" fmla="*/ 0 60000 65536"/>
                  <a:gd name="T22" fmla="*/ 0 60000 65536"/>
                  <a:gd name="T23" fmla="*/ 0 60000 65536"/>
                  <a:gd name="T24" fmla="*/ 0 w 848"/>
                  <a:gd name="T25" fmla="*/ 0 h 371"/>
                  <a:gd name="T26" fmla="*/ 848 w 848"/>
                  <a:gd name="T27" fmla="*/ 371 h 3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8" h="371">
                    <a:moveTo>
                      <a:pt x="0" y="85"/>
                    </a:moveTo>
                    <a:lnTo>
                      <a:pt x="540" y="85"/>
                    </a:lnTo>
                    <a:lnTo>
                      <a:pt x="540" y="0"/>
                    </a:lnTo>
                    <a:lnTo>
                      <a:pt x="847" y="186"/>
                    </a:lnTo>
                    <a:lnTo>
                      <a:pt x="540" y="370"/>
                    </a:lnTo>
                    <a:lnTo>
                      <a:pt x="540" y="285"/>
                    </a:lnTo>
                    <a:lnTo>
                      <a:pt x="0" y="285"/>
                    </a:lnTo>
                    <a:lnTo>
                      <a:pt x="0" y="85"/>
                    </a:lnTo>
                  </a:path>
                </a:pathLst>
              </a:custGeom>
              <a:solidFill>
                <a:schemeClr val="bg1"/>
              </a:solidFill>
              <a:ln w="12700" cap="rnd">
                <a:solidFill>
                  <a:srgbClr val="00279F"/>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62" name="Freeform 96"/>
              <p:cNvSpPr>
                <a:spLocks/>
              </p:cNvSpPr>
              <p:nvPr/>
            </p:nvSpPr>
            <p:spPr bwMode="auto">
              <a:xfrm>
                <a:off x="2416" y="3401"/>
                <a:ext cx="101" cy="232"/>
              </a:xfrm>
              <a:custGeom>
                <a:avLst/>
                <a:gdLst>
                  <a:gd name="T0" fmla="*/ 100 w 101"/>
                  <a:gd name="T1" fmla="*/ 202 h 232"/>
                  <a:gd name="T2" fmla="*/ 0 w 101"/>
                  <a:gd name="T3" fmla="*/ 231 h 232"/>
                  <a:gd name="T4" fmla="*/ 0 w 101"/>
                  <a:gd name="T5" fmla="*/ 28 h 232"/>
                  <a:gd name="T6" fmla="*/ 100 w 101"/>
                  <a:gd name="T7" fmla="*/ 0 h 232"/>
                  <a:gd name="T8" fmla="*/ 100 w 101"/>
                  <a:gd name="T9" fmla="*/ 202 h 232"/>
                  <a:gd name="T10" fmla="*/ 0 60000 65536"/>
                  <a:gd name="T11" fmla="*/ 0 60000 65536"/>
                  <a:gd name="T12" fmla="*/ 0 60000 65536"/>
                  <a:gd name="T13" fmla="*/ 0 60000 65536"/>
                  <a:gd name="T14" fmla="*/ 0 60000 65536"/>
                  <a:gd name="T15" fmla="*/ 0 w 101"/>
                  <a:gd name="T16" fmla="*/ 0 h 232"/>
                  <a:gd name="T17" fmla="*/ 101 w 101"/>
                  <a:gd name="T18" fmla="*/ 232 h 232"/>
                </a:gdLst>
                <a:ahLst/>
                <a:cxnLst>
                  <a:cxn ang="T10">
                    <a:pos x="T0" y="T1"/>
                  </a:cxn>
                  <a:cxn ang="T11">
                    <a:pos x="T2" y="T3"/>
                  </a:cxn>
                  <a:cxn ang="T12">
                    <a:pos x="T4" y="T5"/>
                  </a:cxn>
                  <a:cxn ang="T13">
                    <a:pos x="T6" y="T7"/>
                  </a:cxn>
                  <a:cxn ang="T14">
                    <a:pos x="T8" y="T9"/>
                  </a:cxn>
                </a:cxnLst>
                <a:rect l="T15" t="T16" r="T17" b="T18"/>
                <a:pathLst>
                  <a:path w="101" h="232">
                    <a:moveTo>
                      <a:pt x="100" y="202"/>
                    </a:moveTo>
                    <a:lnTo>
                      <a:pt x="0" y="231"/>
                    </a:lnTo>
                    <a:lnTo>
                      <a:pt x="0" y="28"/>
                    </a:lnTo>
                    <a:lnTo>
                      <a:pt x="100" y="0"/>
                    </a:lnTo>
                    <a:lnTo>
                      <a:pt x="100" y="202"/>
                    </a:lnTo>
                  </a:path>
                </a:pathLst>
              </a:custGeom>
              <a:solidFill>
                <a:schemeClr val="bg1"/>
              </a:solidFill>
              <a:ln w="12700" cap="rnd">
                <a:solidFill>
                  <a:srgbClr val="00279F"/>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grpSp>
        <p:sp>
          <p:nvSpPr>
            <p:cNvPr id="271" name="Freeform 97"/>
            <p:cNvSpPr>
              <a:spLocks/>
            </p:cNvSpPr>
            <p:nvPr/>
          </p:nvSpPr>
          <p:spPr bwMode="auto">
            <a:xfrm rot="15220153" flipV="1">
              <a:off x="3250946" y="4578042"/>
              <a:ext cx="501970" cy="1186139"/>
            </a:xfrm>
            <a:custGeom>
              <a:avLst/>
              <a:gdLst>
                <a:gd name="T0" fmla="*/ 336 w 653"/>
                <a:gd name="T1" fmla="*/ 463 h 592"/>
                <a:gd name="T2" fmla="*/ 74 w 653"/>
                <a:gd name="T3" fmla="*/ 591 h 592"/>
                <a:gd name="T4" fmla="*/ 0 w 653"/>
                <a:gd name="T5" fmla="*/ 268 h 592"/>
                <a:gd name="T6" fmla="*/ 73 w 653"/>
                <a:gd name="T7" fmla="*/ 309 h 592"/>
                <a:gd name="T8" fmla="*/ 92 w 653"/>
                <a:gd name="T9" fmla="*/ 268 h 592"/>
                <a:gd name="T10" fmla="*/ 113 w 653"/>
                <a:gd name="T11" fmla="*/ 227 h 592"/>
                <a:gd name="T12" fmla="*/ 137 w 653"/>
                <a:gd name="T13" fmla="*/ 191 h 592"/>
                <a:gd name="T14" fmla="*/ 163 w 653"/>
                <a:gd name="T15" fmla="*/ 158 h 592"/>
                <a:gd name="T16" fmla="*/ 193 w 653"/>
                <a:gd name="T17" fmla="*/ 125 h 592"/>
                <a:gd name="T18" fmla="*/ 224 w 653"/>
                <a:gd name="T19" fmla="*/ 97 h 592"/>
                <a:gd name="T20" fmla="*/ 256 w 653"/>
                <a:gd name="T21" fmla="*/ 73 h 592"/>
                <a:gd name="T22" fmla="*/ 288 w 653"/>
                <a:gd name="T23" fmla="*/ 52 h 592"/>
                <a:gd name="T24" fmla="*/ 323 w 653"/>
                <a:gd name="T25" fmla="*/ 33 h 592"/>
                <a:gd name="T26" fmla="*/ 359 w 653"/>
                <a:gd name="T27" fmla="*/ 19 h 592"/>
                <a:gd name="T28" fmla="*/ 397 w 653"/>
                <a:gd name="T29" fmla="*/ 9 h 592"/>
                <a:gd name="T30" fmla="*/ 432 w 653"/>
                <a:gd name="T31" fmla="*/ 2 h 592"/>
                <a:gd name="T32" fmla="*/ 469 w 653"/>
                <a:gd name="T33" fmla="*/ 0 h 592"/>
                <a:gd name="T34" fmla="*/ 509 w 653"/>
                <a:gd name="T35" fmla="*/ 1 h 592"/>
                <a:gd name="T36" fmla="*/ 543 w 653"/>
                <a:gd name="T37" fmla="*/ 7 h 592"/>
                <a:gd name="T38" fmla="*/ 580 w 653"/>
                <a:gd name="T39" fmla="*/ 16 h 592"/>
                <a:gd name="T40" fmla="*/ 616 w 653"/>
                <a:gd name="T41" fmla="*/ 30 h 592"/>
                <a:gd name="T42" fmla="*/ 649 w 653"/>
                <a:gd name="T43" fmla="*/ 47 h 592"/>
                <a:gd name="T44" fmla="*/ 652 w 653"/>
                <a:gd name="T45" fmla="*/ 51 h 592"/>
                <a:gd name="T46" fmla="*/ 632 w 653"/>
                <a:gd name="T47" fmla="*/ 51 h 592"/>
                <a:gd name="T48" fmla="*/ 601 w 653"/>
                <a:gd name="T49" fmla="*/ 56 h 592"/>
                <a:gd name="T50" fmla="*/ 570 w 653"/>
                <a:gd name="T51" fmla="*/ 64 h 592"/>
                <a:gd name="T52" fmla="*/ 539 w 653"/>
                <a:gd name="T53" fmla="*/ 76 h 592"/>
                <a:gd name="T54" fmla="*/ 509 w 653"/>
                <a:gd name="T55" fmla="*/ 90 h 592"/>
                <a:gd name="T56" fmla="*/ 478 w 653"/>
                <a:gd name="T57" fmla="*/ 108 h 592"/>
                <a:gd name="T58" fmla="*/ 450 w 653"/>
                <a:gd name="T59" fmla="*/ 129 h 592"/>
                <a:gd name="T60" fmla="*/ 421 w 653"/>
                <a:gd name="T61" fmla="*/ 156 h 592"/>
                <a:gd name="T62" fmla="*/ 394 w 653"/>
                <a:gd name="T63" fmla="*/ 183 h 592"/>
                <a:gd name="T64" fmla="*/ 369 w 653"/>
                <a:gd name="T65" fmla="*/ 213 h 592"/>
                <a:gd name="T66" fmla="*/ 346 w 653"/>
                <a:gd name="T67" fmla="*/ 245 h 592"/>
                <a:gd name="T68" fmla="*/ 324 w 653"/>
                <a:gd name="T69" fmla="*/ 282 h 592"/>
                <a:gd name="T70" fmla="*/ 304 w 653"/>
                <a:gd name="T71" fmla="*/ 319 h 592"/>
                <a:gd name="T72" fmla="*/ 287 w 653"/>
                <a:gd name="T73" fmla="*/ 358 h 592"/>
                <a:gd name="T74" fmla="*/ 262 w 653"/>
                <a:gd name="T75" fmla="*/ 419 h 592"/>
                <a:gd name="T76" fmla="*/ 336 w 653"/>
                <a:gd name="T77" fmla="*/ 463 h 59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53"/>
                <a:gd name="T118" fmla="*/ 0 h 592"/>
                <a:gd name="T119" fmla="*/ 653 w 653"/>
                <a:gd name="T120" fmla="*/ 592 h 59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53" h="592">
                  <a:moveTo>
                    <a:pt x="336" y="463"/>
                  </a:moveTo>
                  <a:lnTo>
                    <a:pt x="74" y="591"/>
                  </a:lnTo>
                  <a:lnTo>
                    <a:pt x="0" y="268"/>
                  </a:lnTo>
                  <a:lnTo>
                    <a:pt x="73" y="309"/>
                  </a:lnTo>
                  <a:lnTo>
                    <a:pt x="92" y="268"/>
                  </a:lnTo>
                  <a:lnTo>
                    <a:pt x="113" y="227"/>
                  </a:lnTo>
                  <a:lnTo>
                    <a:pt x="137" y="191"/>
                  </a:lnTo>
                  <a:lnTo>
                    <a:pt x="163" y="158"/>
                  </a:lnTo>
                  <a:lnTo>
                    <a:pt x="193" y="125"/>
                  </a:lnTo>
                  <a:lnTo>
                    <a:pt x="224" y="97"/>
                  </a:lnTo>
                  <a:lnTo>
                    <a:pt x="256" y="73"/>
                  </a:lnTo>
                  <a:lnTo>
                    <a:pt x="288" y="52"/>
                  </a:lnTo>
                  <a:lnTo>
                    <a:pt x="323" y="33"/>
                  </a:lnTo>
                  <a:lnTo>
                    <a:pt x="359" y="19"/>
                  </a:lnTo>
                  <a:lnTo>
                    <a:pt x="397" y="9"/>
                  </a:lnTo>
                  <a:lnTo>
                    <a:pt x="432" y="2"/>
                  </a:lnTo>
                  <a:lnTo>
                    <a:pt x="469" y="0"/>
                  </a:lnTo>
                  <a:lnTo>
                    <a:pt x="509" y="1"/>
                  </a:lnTo>
                  <a:lnTo>
                    <a:pt x="543" y="7"/>
                  </a:lnTo>
                  <a:lnTo>
                    <a:pt x="580" y="16"/>
                  </a:lnTo>
                  <a:lnTo>
                    <a:pt x="616" y="30"/>
                  </a:lnTo>
                  <a:lnTo>
                    <a:pt x="649" y="47"/>
                  </a:lnTo>
                  <a:lnTo>
                    <a:pt x="652" y="51"/>
                  </a:lnTo>
                  <a:lnTo>
                    <a:pt x="632" y="51"/>
                  </a:lnTo>
                  <a:lnTo>
                    <a:pt x="601" y="56"/>
                  </a:lnTo>
                  <a:lnTo>
                    <a:pt x="570" y="64"/>
                  </a:lnTo>
                  <a:lnTo>
                    <a:pt x="539" y="76"/>
                  </a:lnTo>
                  <a:lnTo>
                    <a:pt x="509" y="90"/>
                  </a:lnTo>
                  <a:lnTo>
                    <a:pt x="478" y="108"/>
                  </a:lnTo>
                  <a:lnTo>
                    <a:pt x="450" y="129"/>
                  </a:lnTo>
                  <a:lnTo>
                    <a:pt x="421" y="156"/>
                  </a:lnTo>
                  <a:lnTo>
                    <a:pt x="394" y="183"/>
                  </a:lnTo>
                  <a:lnTo>
                    <a:pt x="369" y="213"/>
                  </a:lnTo>
                  <a:lnTo>
                    <a:pt x="346" y="245"/>
                  </a:lnTo>
                  <a:lnTo>
                    <a:pt x="324" y="282"/>
                  </a:lnTo>
                  <a:lnTo>
                    <a:pt x="304" y="319"/>
                  </a:lnTo>
                  <a:lnTo>
                    <a:pt x="287" y="358"/>
                  </a:lnTo>
                  <a:lnTo>
                    <a:pt x="262" y="419"/>
                  </a:lnTo>
                  <a:lnTo>
                    <a:pt x="336" y="463"/>
                  </a:lnTo>
                </a:path>
              </a:pathLst>
            </a:custGeom>
            <a:solidFill>
              <a:srgbClr val="FF0000"/>
            </a:solidFill>
            <a:ln w="12700" cap="rnd">
              <a:solidFill>
                <a:schemeClr val="accent1"/>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grpSp>
          <p:nvGrpSpPr>
            <p:cNvPr id="272" name="Group 102"/>
            <p:cNvGrpSpPr>
              <a:grpSpLocks/>
            </p:cNvGrpSpPr>
            <p:nvPr/>
          </p:nvGrpSpPr>
          <p:grpSpPr bwMode="auto">
            <a:xfrm>
              <a:off x="4648200" y="6049368"/>
              <a:ext cx="685800" cy="344488"/>
              <a:chOff x="3768" y="3703"/>
              <a:chExt cx="432" cy="217"/>
            </a:xfrm>
          </p:grpSpPr>
          <p:sp>
            <p:nvSpPr>
              <p:cNvPr id="455" name="Freeform 103" descr="20%"/>
              <p:cNvSpPr>
                <a:spLocks/>
              </p:cNvSpPr>
              <p:nvPr/>
            </p:nvSpPr>
            <p:spPr bwMode="auto">
              <a:xfrm>
                <a:off x="3768" y="3703"/>
                <a:ext cx="432" cy="217"/>
              </a:xfrm>
              <a:custGeom>
                <a:avLst/>
                <a:gdLst>
                  <a:gd name="T0" fmla="*/ 388 w 432"/>
                  <a:gd name="T1" fmla="*/ 216 h 217"/>
                  <a:gd name="T2" fmla="*/ 0 w 432"/>
                  <a:gd name="T3" fmla="*/ 216 h 217"/>
                  <a:gd name="T4" fmla="*/ 0 w 432"/>
                  <a:gd name="T5" fmla="*/ 33 h 217"/>
                  <a:gd name="T6" fmla="*/ 43 w 432"/>
                  <a:gd name="T7" fmla="*/ 0 h 217"/>
                  <a:gd name="T8" fmla="*/ 431 w 432"/>
                  <a:gd name="T9" fmla="*/ 0 h 217"/>
                  <a:gd name="T10" fmla="*/ 431 w 432"/>
                  <a:gd name="T11" fmla="*/ 182 h 217"/>
                  <a:gd name="T12" fmla="*/ 388 w 432"/>
                  <a:gd name="T13" fmla="*/ 216 h 217"/>
                  <a:gd name="T14" fmla="*/ 0 60000 65536"/>
                  <a:gd name="T15" fmla="*/ 0 60000 65536"/>
                  <a:gd name="T16" fmla="*/ 0 60000 65536"/>
                  <a:gd name="T17" fmla="*/ 0 60000 65536"/>
                  <a:gd name="T18" fmla="*/ 0 60000 65536"/>
                  <a:gd name="T19" fmla="*/ 0 60000 65536"/>
                  <a:gd name="T20" fmla="*/ 0 60000 65536"/>
                  <a:gd name="T21" fmla="*/ 0 w 432"/>
                  <a:gd name="T22" fmla="*/ 0 h 217"/>
                  <a:gd name="T23" fmla="*/ 432 w 432"/>
                  <a:gd name="T24" fmla="*/ 217 h 2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217">
                    <a:moveTo>
                      <a:pt x="388" y="216"/>
                    </a:moveTo>
                    <a:lnTo>
                      <a:pt x="0" y="216"/>
                    </a:lnTo>
                    <a:lnTo>
                      <a:pt x="0" y="33"/>
                    </a:lnTo>
                    <a:lnTo>
                      <a:pt x="43" y="0"/>
                    </a:lnTo>
                    <a:lnTo>
                      <a:pt x="431" y="0"/>
                    </a:lnTo>
                    <a:lnTo>
                      <a:pt x="431" y="182"/>
                    </a:lnTo>
                    <a:lnTo>
                      <a:pt x="388" y="216"/>
                    </a:lnTo>
                  </a:path>
                </a:pathLst>
              </a:custGeom>
              <a:pattFill prst="pct20">
                <a:fgClr>
                  <a:srgbClr val="000000"/>
                </a:fgClr>
                <a:bgClr>
                  <a:srgbClr val="FF0000"/>
                </a:bgClr>
              </a:pattFill>
              <a:ln w="12700" cap="rnd">
                <a:no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56" name="Freeform 104"/>
              <p:cNvSpPr>
                <a:spLocks/>
              </p:cNvSpPr>
              <p:nvPr/>
            </p:nvSpPr>
            <p:spPr bwMode="auto">
              <a:xfrm>
                <a:off x="3768" y="3703"/>
                <a:ext cx="432" cy="217"/>
              </a:xfrm>
              <a:custGeom>
                <a:avLst/>
                <a:gdLst>
                  <a:gd name="T0" fmla="*/ 431 w 432"/>
                  <a:gd name="T1" fmla="*/ 0 h 217"/>
                  <a:gd name="T2" fmla="*/ 388 w 432"/>
                  <a:gd name="T3" fmla="*/ 33 h 217"/>
                  <a:gd name="T4" fmla="*/ 388 w 432"/>
                  <a:gd name="T5" fmla="*/ 216 h 217"/>
                  <a:gd name="T6" fmla="*/ 431 w 432"/>
                  <a:gd name="T7" fmla="*/ 182 h 217"/>
                  <a:gd name="T8" fmla="*/ 431 w 432"/>
                  <a:gd name="T9" fmla="*/ 0 h 217"/>
                  <a:gd name="T10" fmla="*/ 43 w 432"/>
                  <a:gd name="T11" fmla="*/ 0 h 217"/>
                  <a:gd name="T12" fmla="*/ 0 w 432"/>
                  <a:gd name="T13" fmla="*/ 33 h 217"/>
                  <a:gd name="T14" fmla="*/ 388 w 432"/>
                  <a:gd name="T15" fmla="*/ 33 h 217"/>
                  <a:gd name="T16" fmla="*/ 431 w 432"/>
                  <a:gd name="T17" fmla="*/ 0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2"/>
                  <a:gd name="T28" fmla="*/ 0 h 217"/>
                  <a:gd name="T29" fmla="*/ 432 w 432"/>
                  <a:gd name="T30" fmla="*/ 217 h 2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2" h="217">
                    <a:moveTo>
                      <a:pt x="431" y="0"/>
                    </a:moveTo>
                    <a:lnTo>
                      <a:pt x="388" y="33"/>
                    </a:lnTo>
                    <a:lnTo>
                      <a:pt x="388" y="216"/>
                    </a:lnTo>
                    <a:lnTo>
                      <a:pt x="431" y="182"/>
                    </a:lnTo>
                    <a:lnTo>
                      <a:pt x="431" y="0"/>
                    </a:lnTo>
                    <a:lnTo>
                      <a:pt x="43" y="0"/>
                    </a:lnTo>
                    <a:lnTo>
                      <a:pt x="0" y="33"/>
                    </a:lnTo>
                    <a:lnTo>
                      <a:pt x="388" y="33"/>
                    </a:lnTo>
                    <a:lnTo>
                      <a:pt x="431" y="0"/>
                    </a:lnTo>
                  </a:path>
                </a:pathLst>
              </a:custGeom>
              <a:solidFill>
                <a:srgbClr val="7F0000"/>
              </a:solidFill>
              <a:ln w="12700" cap="rnd">
                <a:solidFill>
                  <a:srgbClr val="2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57" name="Freeform 105"/>
              <p:cNvSpPr>
                <a:spLocks/>
              </p:cNvSpPr>
              <p:nvPr/>
            </p:nvSpPr>
            <p:spPr bwMode="auto">
              <a:xfrm>
                <a:off x="3768" y="3736"/>
                <a:ext cx="390" cy="184"/>
              </a:xfrm>
              <a:custGeom>
                <a:avLst/>
                <a:gdLst>
                  <a:gd name="T0" fmla="*/ 389 w 390"/>
                  <a:gd name="T1" fmla="*/ 183 h 184"/>
                  <a:gd name="T2" fmla="*/ 0 w 390"/>
                  <a:gd name="T3" fmla="*/ 183 h 184"/>
                  <a:gd name="T4" fmla="*/ 0 w 390"/>
                  <a:gd name="T5" fmla="*/ 0 h 184"/>
                  <a:gd name="T6" fmla="*/ 389 w 390"/>
                  <a:gd name="T7" fmla="*/ 0 h 184"/>
                  <a:gd name="T8" fmla="*/ 389 w 390"/>
                  <a:gd name="T9" fmla="*/ 183 h 184"/>
                  <a:gd name="T10" fmla="*/ 0 60000 65536"/>
                  <a:gd name="T11" fmla="*/ 0 60000 65536"/>
                  <a:gd name="T12" fmla="*/ 0 60000 65536"/>
                  <a:gd name="T13" fmla="*/ 0 60000 65536"/>
                  <a:gd name="T14" fmla="*/ 0 60000 65536"/>
                  <a:gd name="T15" fmla="*/ 0 w 390"/>
                  <a:gd name="T16" fmla="*/ 0 h 184"/>
                  <a:gd name="T17" fmla="*/ 390 w 390"/>
                  <a:gd name="T18" fmla="*/ 184 h 184"/>
                </a:gdLst>
                <a:ahLst/>
                <a:cxnLst>
                  <a:cxn ang="T10">
                    <a:pos x="T0" y="T1"/>
                  </a:cxn>
                  <a:cxn ang="T11">
                    <a:pos x="T2" y="T3"/>
                  </a:cxn>
                  <a:cxn ang="T12">
                    <a:pos x="T4" y="T5"/>
                  </a:cxn>
                  <a:cxn ang="T13">
                    <a:pos x="T6" y="T7"/>
                  </a:cxn>
                  <a:cxn ang="T14">
                    <a:pos x="T8" y="T9"/>
                  </a:cxn>
                </a:cxnLst>
                <a:rect l="T15" t="T16" r="T17" b="T18"/>
                <a:pathLst>
                  <a:path w="390" h="184">
                    <a:moveTo>
                      <a:pt x="389" y="183"/>
                    </a:moveTo>
                    <a:lnTo>
                      <a:pt x="0" y="183"/>
                    </a:lnTo>
                    <a:lnTo>
                      <a:pt x="0" y="0"/>
                    </a:lnTo>
                    <a:lnTo>
                      <a:pt x="389" y="0"/>
                    </a:lnTo>
                    <a:lnTo>
                      <a:pt x="389" y="183"/>
                    </a:lnTo>
                  </a:path>
                </a:pathLst>
              </a:custGeom>
              <a:noFill/>
              <a:ln w="12700" cap="rnd">
                <a:solidFill>
                  <a:srgbClr val="2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grpSp>
        <p:sp>
          <p:nvSpPr>
            <p:cNvPr id="273" name="Freeform 106" descr="20%"/>
            <p:cNvSpPr>
              <a:spLocks/>
            </p:cNvSpPr>
            <p:nvPr/>
          </p:nvSpPr>
          <p:spPr bwMode="auto">
            <a:xfrm>
              <a:off x="4648200" y="6125568"/>
              <a:ext cx="698500" cy="66675"/>
            </a:xfrm>
            <a:custGeom>
              <a:avLst/>
              <a:gdLst>
                <a:gd name="T0" fmla="*/ 15 w 440"/>
                <a:gd name="T1" fmla="*/ 38 h 42"/>
                <a:gd name="T2" fmla="*/ 31 w 440"/>
                <a:gd name="T3" fmla="*/ 39 h 42"/>
                <a:gd name="T4" fmla="*/ 43 w 440"/>
                <a:gd name="T5" fmla="*/ 38 h 42"/>
                <a:gd name="T6" fmla="*/ 58 w 440"/>
                <a:gd name="T7" fmla="*/ 37 h 42"/>
                <a:gd name="T8" fmla="*/ 73 w 440"/>
                <a:gd name="T9" fmla="*/ 36 h 42"/>
                <a:gd name="T10" fmla="*/ 88 w 440"/>
                <a:gd name="T11" fmla="*/ 37 h 42"/>
                <a:gd name="T12" fmla="*/ 102 w 440"/>
                <a:gd name="T13" fmla="*/ 39 h 42"/>
                <a:gd name="T14" fmla="*/ 118 w 440"/>
                <a:gd name="T15" fmla="*/ 38 h 42"/>
                <a:gd name="T16" fmla="*/ 133 w 440"/>
                <a:gd name="T17" fmla="*/ 35 h 42"/>
                <a:gd name="T18" fmla="*/ 147 w 440"/>
                <a:gd name="T19" fmla="*/ 37 h 42"/>
                <a:gd name="T20" fmla="*/ 162 w 440"/>
                <a:gd name="T21" fmla="*/ 37 h 42"/>
                <a:gd name="T22" fmla="*/ 177 w 440"/>
                <a:gd name="T23" fmla="*/ 39 h 42"/>
                <a:gd name="T24" fmla="*/ 192 w 440"/>
                <a:gd name="T25" fmla="*/ 39 h 42"/>
                <a:gd name="T26" fmla="*/ 206 w 440"/>
                <a:gd name="T27" fmla="*/ 37 h 42"/>
                <a:gd name="T28" fmla="*/ 220 w 440"/>
                <a:gd name="T29" fmla="*/ 37 h 42"/>
                <a:gd name="T30" fmla="*/ 235 w 440"/>
                <a:gd name="T31" fmla="*/ 38 h 42"/>
                <a:gd name="T32" fmla="*/ 249 w 440"/>
                <a:gd name="T33" fmla="*/ 40 h 42"/>
                <a:gd name="T34" fmla="*/ 264 w 440"/>
                <a:gd name="T35" fmla="*/ 40 h 42"/>
                <a:gd name="T36" fmla="*/ 279 w 440"/>
                <a:gd name="T37" fmla="*/ 36 h 42"/>
                <a:gd name="T38" fmla="*/ 293 w 440"/>
                <a:gd name="T39" fmla="*/ 35 h 42"/>
                <a:gd name="T40" fmla="*/ 314 w 440"/>
                <a:gd name="T41" fmla="*/ 38 h 42"/>
                <a:gd name="T42" fmla="*/ 330 w 440"/>
                <a:gd name="T43" fmla="*/ 40 h 42"/>
                <a:gd name="T44" fmla="*/ 345 w 440"/>
                <a:gd name="T45" fmla="*/ 39 h 42"/>
                <a:gd name="T46" fmla="*/ 358 w 440"/>
                <a:gd name="T47" fmla="*/ 37 h 42"/>
                <a:gd name="T48" fmla="*/ 373 w 440"/>
                <a:gd name="T49" fmla="*/ 37 h 42"/>
                <a:gd name="T50" fmla="*/ 387 w 440"/>
                <a:gd name="T51" fmla="*/ 38 h 42"/>
                <a:gd name="T52" fmla="*/ 401 w 440"/>
                <a:gd name="T53" fmla="*/ 39 h 42"/>
                <a:gd name="T54" fmla="*/ 409 w 440"/>
                <a:gd name="T55" fmla="*/ 33 h 42"/>
                <a:gd name="T56" fmla="*/ 417 w 440"/>
                <a:gd name="T57" fmla="*/ 25 h 42"/>
                <a:gd name="T58" fmla="*/ 426 w 440"/>
                <a:gd name="T59" fmla="*/ 18 h 42"/>
                <a:gd name="T60" fmla="*/ 433 w 440"/>
                <a:gd name="T61" fmla="*/ 9 h 42"/>
                <a:gd name="T62" fmla="*/ 438 w 440"/>
                <a:gd name="T63" fmla="*/ 1 h 42"/>
                <a:gd name="T64" fmla="*/ 427 w 440"/>
                <a:gd name="T65" fmla="*/ 5 h 42"/>
                <a:gd name="T66" fmla="*/ 420 w 440"/>
                <a:gd name="T67" fmla="*/ 13 h 42"/>
                <a:gd name="T68" fmla="*/ 409 w 440"/>
                <a:gd name="T69" fmla="*/ 19 h 42"/>
                <a:gd name="T70" fmla="*/ 402 w 440"/>
                <a:gd name="T71" fmla="*/ 26 h 42"/>
                <a:gd name="T72" fmla="*/ 389 w 440"/>
                <a:gd name="T73" fmla="*/ 30 h 42"/>
                <a:gd name="T74" fmla="*/ 376 w 440"/>
                <a:gd name="T75" fmla="*/ 32 h 42"/>
                <a:gd name="T76" fmla="*/ 361 w 440"/>
                <a:gd name="T77" fmla="*/ 33 h 42"/>
                <a:gd name="T78" fmla="*/ 347 w 440"/>
                <a:gd name="T79" fmla="*/ 32 h 42"/>
                <a:gd name="T80" fmla="*/ 334 w 440"/>
                <a:gd name="T81" fmla="*/ 33 h 42"/>
                <a:gd name="T82" fmla="*/ 319 w 440"/>
                <a:gd name="T83" fmla="*/ 33 h 42"/>
                <a:gd name="T84" fmla="*/ 304 w 440"/>
                <a:gd name="T85" fmla="*/ 33 h 42"/>
                <a:gd name="T86" fmla="*/ 288 w 440"/>
                <a:gd name="T87" fmla="*/ 32 h 42"/>
                <a:gd name="T88" fmla="*/ 275 w 440"/>
                <a:gd name="T89" fmla="*/ 31 h 42"/>
                <a:gd name="T90" fmla="*/ 261 w 440"/>
                <a:gd name="T91" fmla="*/ 33 h 42"/>
                <a:gd name="T92" fmla="*/ 245 w 440"/>
                <a:gd name="T93" fmla="*/ 33 h 42"/>
                <a:gd name="T94" fmla="*/ 230 w 440"/>
                <a:gd name="T95" fmla="*/ 32 h 42"/>
                <a:gd name="T96" fmla="*/ 217 w 440"/>
                <a:gd name="T97" fmla="*/ 31 h 42"/>
                <a:gd name="T98" fmla="*/ 202 w 440"/>
                <a:gd name="T99" fmla="*/ 31 h 42"/>
                <a:gd name="T100" fmla="*/ 185 w 440"/>
                <a:gd name="T101" fmla="*/ 32 h 42"/>
                <a:gd name="T102" fmla="*/ 168 w 440"/>
                <a:gd name="T103" fmla="*/ 34 h 42"/>
                <a:gd name="T104" fmla="*/ 152 w 440"/>
                <a:gd name="T105" fmla="*/ 34 h 42"/>
                <a:gd name="T106" fmla="*/ 136 w 440"/>
                <a:gd name="T107" fmla="*/ 33 h 42"/>
                <a:gd name="T108" fmla="*/ 120 w 440"/>
                <a:gd name="T109" fmla="*/ 33 h 42"/>
                <a:gd name="T110" fmla="*/ 105 w 440"/>
                <a:gd name="T111" fmla="*/ 32 h 42"/>
                <a:gd name="T112" fmla="*/ 91 w 440"/>
                <a:gd name="T113" fmla="*/ 31 h 42"/>
                <a:gd name="T114" fmla="*/ 73 w 440"/>
                <a:gd name="T115" fmla="*/ 32 h 42"/>
                <a:gd name="T116" fmla="*/ 59 w 440"/>
                <a:gd name="T117" fmla="*/ 33 h 42"/>
                <a:gd name="T118" fmla="*/ 42 w 440"/>
                <a:gd name="T119" fmla="*/ 33 h 42"/>
                <a:gd name="T120" fmla="*/ 29 w 440"/>
                <a:gd name="T121" fmla="*/ 31 h 42"/>
                <a:gd name="T122" fmla="*/ 14 w 440"/>
                <a:gd name="T123" fmla="*/ 31 h 42"/>
                <a:gd name="T124" fmla="*/ 0 w 440"/>
                <a:gd name="T125" fmla="*/ 33 h 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0"/>
                <a:gd name="T190" fmla="*/ 0 h 42"/>
                <a:gd name="T191" fmla="*/ 440 w 440"/>
                <a:gd name="T192" fmla="*/ 42 h 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0" h="42">
                  <a:moveTo>
                    <a:pt x="0" y="33"/>
                  </a:moveTo>
                  <a:lnTo>
                    <a:pt x="1" y="34"/>
                  </a:lnTo>
                  <a:lnTo>
                    <a:pt x="1" y="35"/>
                  </a:lnTo>
                  <a:lnTo>
                    <a:pt x="2" y="35"/>
                  </a:lnTo>
                  <a:lnTo>
                    <a:pt x="3" y="35"/>
                  </a:lnTo>
                  <a:lnTo>
                    <a:pt x="4" y="36"/>
                  </a:lnTo>
                  <a:lnTo>
                    <a:pt x="5" y="36"/>
                  </a:lnTo>
                  <a:lnTo>
                    <a:pt x="6" y="36"/>
                  </a:lnTo>
                  <a:lnTo>
                    <a:pt x="7" y="37"/>
                  </a:lnTo>
                  <a:lnTo>
                    <a:pt x="8" y="37"/>
                  </a:lnTo>
                  <a:lnTo>
                    <a:pt x="10" y="37"/>
                  </a:lnTo>
                  <a:lnTo>
                    <a:pt x="12" y="37"/>
                  </a:lnTo>
                  <a:lnTo>
                    <a:pt x="13" y="38"/>
                  </a:lnTo>
                  <a:lnTo>
                    <a:pt x="14" y="38"/>
                  </a:lnTo>
                  <a:lnTo>
                    <a:pt x="15" y="38"/>
                  </a:lnTo>
                  <a:lnTo>
                    <a:pt x="16" y="38"/>
                  </a:lnTo>
                  <a:lnTo>
                    <a:pt x="17" y="39"/>
                  </a:lnTo>
                  <a:lnTo>
                    <a:pt x="18" y="39"/>
                  </a:lnTo>
                  <a:lnTo>
                    <a:pt x="19" y="39"/>
                  </a:lnTo>
                  <a:lnTo>
                    <a:pt x="20" y="39"/>
                  </a:lnTo>
                  <a:lnTo>
                    <a:pt x="21" y="39"/>
                  </a:lnTo>
                  <a:lnTo>
                    <a:pt x="22" y="39"/>
                  </a:lnTo>
                  <a:lnTo>
                    <a:pt x="23" y="39"/>
                  </a:lnTo>
                  <a:lnTo>
                    <a:pt x="24" y="39"/>
                  </a:lnTo>
                  <a:lnTo>
                    <a:pt x="26" y="39"/>
                  </a:lnTo>
                  <a:lnTo>
                    <a:pt x="27" y="39"/>
                  </a:lnTo>
                  <a:lnTo>
                    <a:pt x="28" y="39"/>
                  </a:lnTo>
                  <a:lnTo>
                    <a:pt x="29" y="39"/>
                  </a:lnTo>
                  <a:lnTo>
                    <a:pt x="30" y="39"/>
                  </a:lnTo>
                  <a:lnTo>
                    <a:pt x="31" y="39"/>
                  </a:lnTo>
                  <a:lnTo>
                    <a:pt x="32" y="39"/>
                  </a:lnTo>
                  <a:lnTo>
                    <a:pt x="33" y="40"/>
                  </a:lnTo>
                  <a:lnTo>
                    <a:pt x="34" y="40"/>
                  </a:lnTo>
                  <a:lnTo>
                    <a:pt x="34" y="39"/>
                  </a:lnTo>
                  <a:lnTo>
                    <a:pt x="35" y="39"/>
                  </a:lnTo>
                  <a:lnTo>
                    <a:pt x="36" y="39"/>
                  </a:lnTo>
                  <a:lnTo>
                    <a:pt x="37" y="39"/>
                  </a:lnTo>
                  <a:lnTo>
                    <a:pt x="38" y="39"/>
                  </a:lnTo>
                  <a:lnTo>
                    <a:pt x="39" y="39"/>
                  </a:lnTo>
                  <a:lnTo>
                    <a:pt x="40" y="39"/>
                  </a:lnTo>
                  <a:lnTo>
                    <a:pt x="41" y="39"/>
                  </a:lnTo>
                  <a:lnTo>
                    <a:pt x="42" y="39"/>
                  </a:lnTo>
                  <a:lnTo>
                    <a:pt x="42" y="38"/>
                  </a:lnTo>
                  <a:lnTo>
                    <a:pt x="43" y="38"/>
                  </a:lnTo>
                  <a:lnTo>
                    <a:pt x="44" y="38"/>
                  </a:lnTo>
                  <a:lnTo>
                    <a:pt x="45" y="38"/>
                  </a:lnTo>
                  <a:lnTo>
                    <a:pt x="46" y="38"/>
                  </a:lnTo>
                  <a:lnTo>
                    <a:pt x="47" y="37"/>
                  </a:lnTo>
                  <a:lnTo>
                    <a:pt x="48" y="37"/>
                  </a:lnTo>
                  <a:lnTo>
                    <a:pt x="49" y="37"/>
                  </a:lnTo>
                  <a:lnTo>
                    <a:pt x="50" y="37"/>
                  </a:lnTo>
                  <a:lnTo>
                    <a:pt x="51" y="37"/>
                  </a:lnTo>
                  <a:lnTo>
                    <a:pt x="52" y="37"/>
                  </a:lnTo>
                  <a:lnTo>
                    <a:pt x="53" y="37"/>
                  </a:lnTo>
                  <a:lnTo>
                    <a:pt x="54" y="37"/>
                  </a:lnTo>
                  <a:lnTo>
                    <a:pt x="55" y="37"/>
                  </a:lnTo>
                  <a:lnTo>
                    <a:pt x="56" y="37"/>
                  </a:lnTo>
                  <a:lnTo>
                    <a:pt x="57" y="37"/>
                  </a:lnTo>
                  <a:lnTo>
                    <a:pt x="58" y="37"/>
                  </a:lnTo>
                  <a:lnTo>
                    <a:pt x="59" y="37"/>
                  </a:lnTo>
                  <a:lnTo>
                    <a:pt x="60" y="37"/>
                  </a:lnTo>
                  <a:lnTo>
                    <a:pt x="61" y="37"/>
                  </a:lnTo>
                  <a:lnTo>
                    <a:pt x="62" y="36"/>
                  </a:lnTo>
                  <a:lnTo>
                    <a:pt x="63" y="36"/>
                  </a:lnTo>
                  <a:lnTo>
                    <a:pt x="64" y="36"/>
                  </a:lnTo>
                  <a:lnTo>
                    <a:pt x="65" y="36"/>
                  </a:lnTo>
                  <a:lnTo>
                    <a:pt x="66" y="36"/>
                  </a:lnTo>
                  <a:lnTo>
                    <a:pt x="67" y="36"/>
                  </a:lnTo>
                  <a:lnTo>
                    <a:pt x="68" y="36"/>
                  </a:lnTo>
                  <a:lnTo>
                    <a:pt x="69" y="36"/>
                  </a:lnTo>
                  <a:lnTo>
                    <a:pt x="70" y="36"/>
                  </a:lnTo>
                  <a:lnTo>
                    <a:pt x="71" y="36"/>
                  </a:lnTo>
                  <a:lnTo>
                    <a:pt x="72" y="36"/>
                  </a:lnTo>
                  <a:lnTo>
                    <a:pt x="73" y="36"/>
                  </a:lnTo>
                  <a:lnTo>
                    <a:pt x="74" y="36"/>
                  </a:lnTo>
                  <a:lnTo>
                    <a:pt x="75" y="36"/>
                  </a:lnTo>
                  <a:lnTo>
                    <a:pt x="76" y="36"/>
                  </a:lnTo>
                  <a:lnTo>
                    <a:pt x="77" y="36"/>
                  </a:lnTo>
                  <a:lnTo>
                    <a:pt x="78" y="36"/>
                  </a:lnTo>
                  <a:lnTo>
                    <a:pt x="79" y="36"/>
                  </a:lnTo>
                  <a:lnTo>
                    <a:pt x="80" y="36"/>
                  </a:lnTo>
                  <a:lnTo>
                    <a:pt x="81" y="36"/>
                  </a:lnTo>
                  <a:lnTo>
                    <a:pt x="82" y="36"/>
                  </a:lnTo>
                  <a:lnTo>
                    <a:pt x="83" y="36"/>
                  </a:lnTo>
                  <a:lnTo>
                    <a:pt x="84" y="36"/>
                  </a:lnTo>
                  <a:lnTo>
                    <a:pt x="85" y="36"/>
                  </a:lnTo>
                  <a:lnTo>
                    <a:pt x="86" y="37"/>
                  </a:lnTo>
                  <a:lnTo>
                    <a:pt x="87" y="37"/>
                  </a:lnTo>
                  <a:lnTo>
                    <a:pt x="88" y="37"/>
                  </a:lnTo>
                  <a:lnTo>
                    <a:pt x="89" y="37"/>
                  </a:lnTo>
                  <a:lnTo>
                    <a:pt x="90" y="38"/>
                  </a:lnTo>
                  <a:lnTo>
                    <a:pt x="91" y="38"/>
                  </a:lnTo>
                  <a:lnTo>
                    <a:pt x="92" y="38"/>
                  </a:lnTo>
                  <a:lnTo>
                    <a:pt x="93" y="39"/>
                  </a:lnTo>
                  <a:lnTo>
                    <a:pt x="94" y="39"/>
                  </a:lnTo>
                  <a:lnTo>
                    <a:pt x="95" y="39"/>
                  </a:lnTo>
                  <a:lnTo>
                    <a:pt x="96" y="39"/>
                  </a:lnTo>
                  <a:lnTo>
                    <a:pt x="97" y="39"/>
                  </a:lnTo>
                  <a:lnTo>
                    <a:pt x="98" y="39"/>
                  </a:lnTo>
                  <a:lnTo>
                    <a:pt x="99" y="39"/>
                  </a:lnTo>
                  <a:lnTo>
                    <a:pt x="100" y="39"/>
                  </a:lnTo>
                  <a:lnTo>
                    <a:pt x="101" y="39"/>
                  </a:lnTo>
                  <a:lnTo>
                    <a:pt x="102" y="39"/>
                  </a:lnTo>
                  <a:lnTo>
                    <a:pt x="103" y="39"/>
                  </a:lnTo>
                  <a:lnTo>
                    <a:pt x="104" y="39"/>
                  </a:lnTo>
                  <a:lnTo>
                    <a:pt x="105" y="39"/>
                  </a:lnTo>
                  <a:lnTo>
                    <a:pt x="106" y="39"/>
                  </a:lnTo>
                  <a:lnTo>
                    <a:pt x="108" y="39"/>
                  </a:lnTo>
                  <a:lnTo>
                    <a:pt x="109" y="39"/>
                  </a:lnTo>
                  <a:lnTo>
                    <a:pt x="110" y="39"/>
                  </a:lnTo>
                  <a:lnTo>
                    <a:pt x="111" y="39"/>
                  </a:lnTo>
                  <a:lnTo>
                    <a:pt x="112" y="39"/>
                  </a:lnTo>
                  <a:lnTo>
                    <a:pt x="113" y="39"/>
                  </a:lnTo>
                  <a:lnTo>
                    <a:pt x="114" y="39"/>
                  </a:lnTo>
                  <a:lnTo>
                    <a:pt x="115" y="38"/>
                  </a:lnTo>
                  <a:lnTo>
                    <a:pt x="116" y="38"/>
                  </a:lnTo>
                  <a:lnTo>
                    <a:pt x="117" y="38"/>
                  </a:lnTo>
                  <a:lnTo>
                    <a:pt x="118" y="38"/>
                  </a:lnTo>
                  <a:lnTo>
                    <a:pt x="119" y="38"/>
                  </a:lnTo>
                  <a:lnTo>
                    <a:pt x="120" y="38"/>
                  </a:lnTo>
                  <a:lnTo>
                    <a:pt x="121" y="38"/>
                  </a:lnTo>
                  <a:lnTo>
                    <a:pt x="122" y="37"/>
                  </a:lnTo>
                  <a:lnTo>
                    <a:pt x="123" y="37"/>
                  </a:lnTo>
                  <a:lnTo>
                    <a:pt x="124" y="37"/>
                  </a:lnTo>
                  <a:lnTo>
                    <a:pt x="125" y="37"/>
                  </a:lnTo>
                  <a:lnTo>
                    <a:pt x="126" y="37"/>
                  </a:lnTo>
                  <a:lnTo>
                    <a:pt x="127" y="37"/>
                  </a:lnTo>
                  <a:lnTo>
                    <a:pt x="128" y="37"/>
                  </a:lnTo>
                  <a:lnTo>
                    <a:pt x="129" y="36"/>
                  </a:lnTo>
                  <a:lnTo>
                    <a:pt x="130" y="36"/>
                  </a:lnTo>
                  <a:lnTo>
                    <a:pt x="131" y="36"/>
                  </a:lnTo>
                  <a:lnTo>
                    <a:pt x="132" y="36"/>
                  </a:lnTo>
                  <a:lnTo>
                    <a:pt x="133" y="35"/>
                  </a:lnTo>
                  <a:lnTo>
                    <a:pt x="134" y="35"/>
                  </a:lnTo>
                  <a:lnTo>
                    <a:pt x="135" y="35"/>
                  </a:lnTo>
                  <a:lnTo>
                    <a:pt x="136" y="35"/>
                  </a:lnTo>
                  <a:lnTo>
                    <a:pt x="137" y="35"/>
                  </a:lnTo>
                  <a:lnTo>
                    <a:pt x="138" y="35"/>
                  </a:lnTo>
                  <a:lnTo>
                    <a:pt x="139" y="35"/>
                  </a:lnTo>
                  <a:lnTo>
                    <a:pt x="140" y="35"/>
                  </a:lnTo>
                  <a:lnTo>
                    <a:pt x="141" y="36"/>
                  </a:lnTo>
                  <a:lnTo>
                    <a:pt x="142" y="36"/>
                  </a:lnTo>
                  <a:lnTo>
                    <a:pt x="143" y="36"/>
                  </a:lnTo>
                  <a:lnTo>
                    <a:pt x="144" y="36"/>
                  </a:lnTo>
                  <a:lnTo>
                    <a:pt x="144" y="37"/>
                  </a:lnTo>
                  <a:lnTo>
                    <a:pt x="145" y="37"/>
                  </a:lnTo>
                  <a:lnTo>
                    <a:pt x="146" y="37"/>
                  </a:lnTo>
                  <a:lnTo>
                    <a:pt x="147" y="37"/>
                  </a:lnTo>
                  <a:lnTo>
                    <a:pt x="148" y="37"/>
                  </a:lnTo>
                  <a:lnTo>
                    <a:pt x="149" y="37"/>
                  </a:lnTo>
                  <a:lnTo>
                    <a:pt x="150" y="37"/>
                  </a:lnTo>
                  <a:lnTo>
                    <a:pt x="152" y="37"/>
                  </a:lnTo>
                  <a:lnTo>
                    <a:pt x="153" y="37"/>
                  </a:lnTo>
                  <a:lnTo>
                    <a:pt x="154" y="37"/>
                  </a:lnTo>
                  <a:lnTo>
                    <a:pt x="155" y="37"/>
                  </a:lnTo>
                  <a:lnTo>
                    <a:pt x="156" y="37"/>
                  </a:lnTo>
                  <a:lnTo>
                    <a:pt x="157" y="37"/>
                  </a:lnTo>
                  <a:lnTo>
                    <a:pt x="158" y="37"/>
                  </a:lnTo>
                  <a:lnTo>
                    <a:pt x="159" y="37"/>
                  </a:lnTo>
                  <a:lnTo>
                    <a:pt x="160" y="37"/>
                  </a:lnTo>
                  <a:lnTo>
                    <a:pt x="161" y="37"/>
                  </a:lnTo>
                  <a:lnTo>
                    <a:pt x="162" y="37"/>
                  </a:lnTo>
                  <a:lnTo>
                    <a:pt x="163" y="37"/>
                  </a:lnTo>
                  <a:lnTo>
                    <a:pt x="164" y="38"/>
                  </a:lnTo>
                  <a:lnTo>
                    <a:pt x="165" y="38"/>
                  </a:lnTo>
                  <a:lnTo>
                    <a:pt x="166" y="38"/>
                  </a:lnTo>
                  <a:lnTo>
                    <a:pt x="167" y="38"/>
                  </a:lnTo>
                  <a:lnTo>
                    <a:pt x="168" y="38"/>
                  </a:lnTo>
                  <a:lnTo>
                    <a:pt x="169" y="39"/>
                  </a:lnTo>
                  <a:lnTo>
                    <a:pt x="170" y="39"/>
                  </a:lnTo>
                  <a:lnTo>
                    <a:pt x="171" y="39"/>
                  </a:lnTo>
                  <a:lnTo>
                    <a:pt x="172" y="39"/>
                  </a:lnTo>
                  <a:lnTo>
                    <a:pt x="173" y="39"/>
                  </a:lnTo>
                  <a:lnTo>
                    <a:pt x="174" y="39"/>
                  </a:lnTo>
                  <a:lnTo>
                    <a:pt x="175" y="39"/>
                  </a:lnTo>
                  <a:lnTo>
                    <a:pt x="176" y="39"/>
                  </a:lnTo>
                  <a:lnTo>
                    <a:pt x="177" y="39"/>
                  </a:lnTo>
                  <a:lnTo>
                    <a:pt x="178" y="39"/>
                  </a:lnTo>
                  <a:lnTo>
                    <a:pt x="179" y="39"/>
                  </a:lnTo>
                  <a:lnTo>
                    <a:pt x="180" y="39"/>
                  </a:lnTo>
                  <a:lnTo>
                    <a:pt x="181" y="39"/>
                  </a:lnTo>
                  <a:lnTo>
                    <a:pt x="182" y="39"/>
                  </a:lnTo>
                  <a:lnTo>
                    <a:pt x="183" y="39"/>
                  </a:lnTo>
                  <a:lnTo>
                    <a:pt x="184" y="39"/>
                  </a:lnTo>
                  <a:lnTo>
                    <a:pt x="185" y="39"/>
                  </a:lnTo>
                  <a:lnTo>
                    <a:pt x="186" y="39"/>
                  </a:lnTo>
                  <a:lnTo>
                    <a:pt x="187" y="39"/>
                  </a:lnTo>
                  <a:lnTo>
                    <a:pt x="188" y="39"/>
                  </a:lnTo>
                  <a:lnTo>
                    <a:pt x="189" y="39"/>
                  </a:lnTo>
                  <a:lnTo>
                    <a:pt x="190" y="39"/>
                  </a:lnTo>
                  <a:lnTo>
                    <a:pt x="191" y="39"/>
                  </a:lnTo>
                  <a:lnTo>
                    <a:pt x="192" y="39"/>
                  </a:lnTo>
                  <a:lnTo>
                    <a:pt x="193" y="39"/>
                  </a:lnTo>
                  <a:lnTo>
                    <a:pt x="194" y="39"/>
                  </a:lnTo>
                  <a:lnTo>
                    <a:pt x="195" y="39"/>
                  </a:lnTo>
                  <a:lnTo>
                    <a:pt x="196" y="39"/>
                  </a:lnTo>
                  <a:lnTo>
                    <a:pt x="197" y="39"/>
                  </a:lnTo>
                  <a:lnTo>
                    <a:pt x="198" y="39"/>
                  </a:lnTo>
                  <a:lnTo>
                    <a:pt x="199" y="38"/>
                  </a:lnTo>
                  <a:lnTo>
                    <a:pt x="200" y="38"/>
                  </a:lnTo>
                  <a:lnTo>
                    <a:pt x="201" y="38"/>
                  </a:lnTo>
                  <a:lnTo>
                    <a:pt x="201" y="37"/>
                  </a:lnTo>
                  <a:lnTo>
                    <a:pt x="202" y="37"/>
                  </a:lnTo>
                  <a:lnTo>
                    <a:pt x="203" y="37"/>
                  </a:lnTo>
                  <a:lnTo>
                    <a:pt x="204" y="37"/>
                  </a:lnTo>
                  <a:lnTo>
                    <a:pt x="205" y="37"/>
                  </a:lnTo>
                  <a:lnTo>
                    <a:pt x="206" y="37"/>
                  </a:lnTo>
                  <a:lnTo>
                    <a:pt x="207" y="37"/>
                  </a:lnTo>
                  <a:lnTo>
                    <a:pt x="208" y="37"/>
                  </a:lnTo>
                  <a:lnTo>
                    <a:pt x="209" y="37"/>
                  </a:lnTo>
                  <a:lnTo>
                    <a:pt x="210" y="37"/>
                  </a:lnTo>
                  <a:lnTo>
                    <a:pt x="211" y="37"/>
                  </a:lnTo>
                  <a:lnTo>
                    <a:pt x="212" y="37"/>
                  </a:lnTo>
                  <a:lnTo>
                    <a:pt x="213" y="37"/>
                  </a:lnTo>
                  <a:lnTo>
                    <a:pt x="214" y="37"/>
                  </a:lnTo>
                  <a:lnTo>
                    <a:pt x="215" y="37"/>
                  </a:lnTo>
                  <a:lnTo>
                    <a:pt x="216" y="37"/>
                  </a:lnTo>
                  <a:lnTo>
                    <a:pt x="217" y="37"/>
                  </a:lnTo>
                  <a:lnTo>
                    <a:pt x="218" y="37"/>
                  </a:lnTo>
                  <a:lnTo>
                    <a:pt x="219" y="37"/>
                  </a:lnTo>
                  <a:lnTo>
                    <a:pt x="220" y="37"/>
                  </a:lnTo>
                  <a:lnTo>
                    <a:pt x="221" y="37"/>
                  </a:lnTo>
                  <a:lnTo>
                    <a:pt x="222" y="37"/>
                  </a:lnTo>
                  <a:lnTo>
                    <a:pt x="223" y="37"/>
                  </a:lnTo>
                  <a:lnTo>
                    <a:pt x="224" y="37"/>
                  </a:lnTo>
                  <a:lnTo>
                    <a:pt x="225" y="37"/>
                  </a:lnTo>
                  <a:lnTo>
                    <a:pt x="226" y="37"/>
                  </a:lnTo>
                  <a:lnTo>
                    <a:pt x="227" y="37"/>
                  </a:lnTo>
                  <a:lnTo>
                    <a:pt x="228" y="37"/>
                  </a:lnTo>
                  <a:lnTo>
                    <a:pt x="229" y="37"/>
                  </a:lnTo>
                  <a:lnTo>
                    <a:pt x="230" y="37"/>
                  </a:lnTo>
                  <a:lnTo>
                    <a:pt x="231" y="37"/>
                  </a:lnTo>
                  <a:lnTo>
                    <a:pt x="232" y="37"/>
                  </a:lnTo>
                  <a:lnTo>
                    <a:pt x="233" y="38"/>
                  </a:lnTo>
                  <a:lnTo>
                    <a:pt x="234" y="38"/>
                  </a:lnTo>
                  <a:lnTo>
                    <a:pt x="235" y="38"/>
                  </a:lnTo>
                  <a:lnTo>
                    <a:pt x="236" y="38"/>
                  </a:lnTo>
                  <a:lnTo>
                    <a:pt x="237" y="38"/>
                  </a:lnTo>
                  <a:lnTo>
                    <a:pt x="238" y="38"/>
                  </a:lnTo>
                  <a:lnTo>
                    <a:pt x="239" y="38"/>
                  </a:lnTo>
                  <a:lnTo>
                    <a:pt x="240" y="38"/>
                  </a:lnTo>
                  <a:lnTo>
                    <a:pt x="240" y="39"/>
                  </a:lnTo>
                  <a:lnTo>
                    <a:pt x="241" y="39"/>
                  </a:lnTo>
                  <a:lnTo>
                    <a:pt x="242" y="39"/>
                  </a:lnTo>
                  <a:lnTo>
                    <a:pt x="243" y="39"/>
                  </a:lnTo>
                  <a:lnTo>
                    <a:pt x="244" y="39"/>
                  </a:lnTo>
                  <a:lnTo>
                    <a:pt x="245" y="39"/>
                  </a:lnTo>
                  <a:lnTo>
                    <a:pt x="246" y="39"/>
                  </a:lnTo>
                  <a:lnTo>
                    <a:pt x="247" y="40"/>
                  </a:lnTo>
                  <a:lnTo>
                    <a:pt x="248" y="40"/>
                  </a:lnTo>
                  <a:lnTo>
                    <a:pt x="249" y="40"/>
                  </a:lnTo>
                  <a:lnTo>
                    <a:pt x="250" y="40"/>
                  </a:lnTo>
                  <a:lnTo>
                    <a:pt x="251" y="40"/>
                  </a:lnTo>
                  <a:lnTo>
                    <a:pt x="252" y="40"/>
                  </a:lnTo>
                  <a:lnTo>
                    <a:pt x="253" y="40"/>
                  </a:lnTo>
                  <a:lnTo>
                    <a:pt x="254" y="40"/>
                  </a:lnTo>
                  <a:lnTo>
                    <a:pt x="255" y="40"/>
                  </a:lnTo>
                  <a:lnTo>
                    <a:pt x="255" y="41"/>
                  </a:lnTo>
                  <a:lnTo>
                    <a:pt x="256" y="41"/>
                  </a:lnTo>
                  <a:lnTo>
                    <a:pt x="257" y="40"/>
                  </a:lnTo>
                  <a:lnTo>
                    <a:pt x="258" y="40"/>
                  </a:lnTo>
                  <a:lnTo>
                    <a:pt x="259" y="40"/>
                  </a:lnTo>
                  <a:lnTo>
                    <a:pt x="260" y="40"/>
                  </a:lnTo>
                  <a:lnTo>
                    <a:pt x="261" y="40"/>
                  </a:lnTo>
                  <a:lnTo>
                    <a:pt x="262" y="40"/>
                  </a:lnTo>
                  <a:lnTo>
                    <a:pt x="264" y="40"/>
                  </a:lnTo>
                  <a:lnTo>
                    <a:pt x="265" y="39"/>
                  </a:lnTo>
                  <a:lnTo>
                    <a:pt x="266" y="39"/>
                  </a:lnTo>
                  <a:lnTo>
                    <a:pt x="267" y="39"/>
                  </a:lnTo>
                  <a:lnTo>
                    <a:pt x="268" y="39"/>
                  </a:lnTo>
                  <a:lnTo>
                    <a:pt x="269" y="38"/>
                  </a:lnTo>
                  <a:lnTo>
                    <a:pt x="270" y="38"/>
                  </a:lnTo>
                  <a:lnTo>
                    <a:pt x="271" y="38"/>
                  </a:lnTo>
                  <a:lnTo>
                    <a:pt x="272" y="37"/>
                  </a:lnTo>
                  <a:lnTo>
                    <a:pt x="273" y="37"/>
                  </a:lnTo>
                  <a:lnTo>
                    <a:pt x="274" y="37"/>
                  </a:lnTo>
                  <a:lnTo>
                    <a:pt x="275" y="37"/>
                  </a:lnTo>
                  <a:lnTo>
                    <a:pt x="276" y="36"/>
                  </a:lnTo>
                  <a:lnTo>
                    <a:pt x="277" y="36"/>
                  </a:lnTo>
                  <a:lnTo>
                    <a:pt x="278" y="36"/>
                  </a:lnTo>
                  <a:lnTo>
                    <a:pt x="279" y="36"/>
                  </a:lnTo>
                  <a:lnTo>
                    <a:pt x="280" y="35"/>
                  </a:lnTo>
                  <a:lnTo>
                    <a:pt x="281" y="35"/>
                  </a:lnTo>
                  <a:lnTo>
                    <a:pt x="282" y="35"/>
                  </a:lnTo>
                  <a:lnTo>
                    <a:pt x="283" y="35"/>
                  </a:lnTo>
                  <a:lnTo>
                    <a:pt x="284" y="35"/>
                  </a:lnTo>
                  <a:lnTo>
                    <a:pt x="285" y="35"/>
                  </a:lnTo>
                  <a:lnTo>
                    <a:pt x="286" y="35"/>
                  </a:lnTo>
                  <a:lnTo>
                    <a:pt x="287" y="35"/>
                  </a:lnTo>
                  <a:lnTo>
                    <a:pt x="288" y="35"/>
                  </a:lnTo>
                  <a:lnTo>
                    <a:pt x="289" y="35"/>
                  </a:lnTo>
                  <a:lnTo>
                    <a:pt x="290" y="35"/>
                  </a:lnTo>
                  <a:lnTo>
                    <a:pt x="291" y="35"/>
                  </a:lnTo>
                  <a:lnTo>
                    <a:pt x="292" y="35"/>
                  </a:lnTo>
                  <a:lnTo>
                    <a:pt x="293" y="35"/>
                  </a:lnTo>
                  <a:lnTo>
                    <a:pt x="294" y="35"/>
                  </a:lnTo>
                  <a:lnTo>
                    <a:pt x="295" y="35"/>
                  </a:lnTo>
                  <a:lnTo>
                    <a:pt x="297" y="35"/>
                  </a:lnTo>
                  <a:lnTo>
                    <a:pt x="299" y="35"/>
                  </a:lnTo>
                  <a:lnTo>
                    <a:pt x="301" y="36"/>
                  </a:lnTo>
                  <a:lnTo>
                    <a:pt x="303" y="36"/>
                  </a:lnTo>
                  <a:lnTo>
                    <a:pt x="304" y="36"/>
                  </a:lnTo>
                  <a:lnTo>
                    <a:pt x="305" y="36"/>
                  </a:lnTo>
                  <a:lnTo>
                    <a:pt x="306" y="37"/>
                  </a:lnTo>
                  <a:lnTo>
                    <a:pt x="307" y="37"/>
                  </a:lnTo>
                  <a:lnTo>
                    <a:pt x="309" y="37"/>
                  </a:lnTo>
                  <a:lnTo>
                    <a:pt x="310" y="37"/>
                  </a:lnTo>
                  <a:lnTo>
                    <a:pt x="311" y="38"/>
                  </a:lnTo>
                  <a:lnTo>
                    <a:pt x="312" y="38"/>
                  </a:lnTo>
                  <a:lnTo>
                    <a:pt x="314" y="38"/>
                  </a:lnTo>
                  <a:lnTo>
                    <a:pt x="315" y="39"/>
                  </a:lnTo>
                  <a:lnTo>
                    <a:pt x="317" y="39"/>
                  </a:lnTo>
                  <a:lnTo>
                    <a:pt x="319" y="39"/>
                  </a:lnTo>
                  <a:lnTo>
                    <a:pt x="320" y="39"/>
                  </a:lnTo>
                  <a:lnTo>
                    <a:pt x="321" y="39"/>
                  </a:lnTo>
                  <a:lnTo>
                    <a:pt x="322" y="39"/>
                  </a:lnTo>
                  <a:lnTo>
                    <a:pt x="323" y="39"/>
                  </a:lnTo>
                  <a:lnTo>
                    <a:pt x="323" y="40"/>
                  </a:lnTo>
                  <a:lnTo>
                    <a:pt x="324" y="40"/>
                  </a:lnTo>
                  <a:lnTo>
                    <a:pt x="325" y="40"/>
                  </a:lnTo>
                  <a:lnTo>
                    <a:pt x="326" y="40"/>
                  </a:lnTo>
                  <a:lnTo>
                    <a:pt x="327" y="40"/>
                  </a:lnTo>
                  <a:lnTo>
                    <a:pt x="328" y="40"/>
                  </a:lnTo>
                  <a:lnTo>
                    <a:pt x="329" y="40"/>
                  </a:lnTo>
                  <a:lnTo>
                    <a:pt x="330" y="40"/>
                  </a:lnTo>
                  <a:lnTo>
                    <a:pt x="331" y="40"/>
                  </a:lnTo>
                  <a:lnTo>
                    <a:pt x="332" y="40"/>
                  </a:lnTo>
                  <a:lnTo>
                    <a:pt x="333" y="40"/>
                  </a:lnTo>
                  <a:lnTo>
                    <a:pt x="334" y="40"/>
                  </a:lnTo>
                  <a:lnTo>
                    <a:pt x="335" y="40"/>
                  </a:lnTo>
                  <a:lnTo>
                    <a:pt x="336" y="40"/>
                  </a:lnTo>
                  <a:lnTo>
                    <a:pt x="337" y="40"/>
                  </a:lnTo>
                  <a:lnTo>
                    <a:pt x="338" y="40"/>
                  </a:lnTo>
                  <a:lnTo>
                    <a:pt x="339" y="40"/>
                  </a:lnTo>
                  <a:lnTo>
                    <a:pt x="340" y="40"/>
                  </a:lnTo>
                  <a:lnTo>
                    <a:pt x="341" y="40"/>
                  </a:lnTo>
                  <a:lnTo>
                    <a:pt x="342" y="39"/>
                  </a:lnTo>
                  <a:lnTo>
                    <a:pt x="343" y="39"/>
                  </a:lnTo>
                  <a:lnTo>
                    <a:pt x="344" y="39"/>
                  </a:lnTo>
                  <a:lnTo>
                    <a:pt x="345" y="39"/>
                  </a:lnTo>
                  <a:lnTo>
                    <a:pt x="346" y="39"/>
                  </a:lnTo>
                  <a:lnTo>
                    <a:pt x="346" y="38"/>
                  </a:lnTo>
                  <a:lnTo>
                    <a:pt x="347" y="38"/>
                  </a:lnTo>
                  <a:lnTo>
                    <a:pt x="348" y="38"/>
                  </a:lnTo>
                  <a:lnTo>
                    <a:pt x="349" y="37"/>
                  </a:lnTo>
                  <a:lnTo>
                    <a:pt x="350" y="37"/>
                  </a:lnTo>
                  <a:lnTo>
                    <a:pt x="351" y="37"/>
                  </a:lnTo>
                  <a:lnTo>
                    <a:pt x="352" y="37"/>
                  </a:lnTo>
                  <a:lnTo>
                    <a:pt x="353" y="37"/>
                  </a:lnTo>
                  <a:lnTo>
                    <a:pt x="354" y="37"/>
                  </a:lnTo>
                  <a:lnTo>
                    <a:pt x="355" y="37"/>
                  </a:lnTo>
                  <a:lnTo>
                    <a:pt x="356" y="37"/>
                  </a:lnTo>
                  <a:lnTo>
                    <a:pt x="357" y="37"/>
                  </a:lnTo>
                  <a:lnTo>
                    <a:pt x="358" y="37"/>
                  </a:lnTo>
                  <a:lnTo>
                    <a:pt x="359" y="37"/>
                  </a:lnTo>
                  <a:lnTo>
                    <a:pt x="360" y="37"/>
                  </a:lnTo>
                  <a:lnTo>
                    <a:pt x="361" y="37"/>
                  </a:lnTo>
                  <a:lnTo>
                    <a:pt x="362" y="37"/>
                  </a:lnTo>
                  <a:lnTo>
                    <a:pt x="363" y="37"/>
                  </a:lnTo>
                  <a:lnTo>
                    <a:pt x="364" y="37"/>
                  </a:lnTo>
                  <a:lnTo>
                    <a:pt x="365" y="37"/>
                  </a:lnTo>
                  <a:lnTo>
                    <a:pt x="366" y="37"/>
                  </a:lnTo>
                  <a:lnTo>
                    <a:pt x="367" y="37"/>
                  </a:lnTo>
                  <a:lnTo>
                    <a:pt x="368" y="37"/>
                  </a:lnTo>
                  <a:lnTo>
                    <a:pt x="369" y="37"/>
                  </a:lnTo>
                  <a:lnTo>
                    <a:pt x="370" y="37"/>
                  </a:lnTo>
                  <a:lnTo>
                    <a:pt x="371" y="37"/>
                  </a:lnTo>
                  <a:lnTo>
                    <a:pt x="372" y="37"/>
                  </a:lnTo>
                  <a:lnTo>
                    <a:pt x="373" y="37"/>
                  </a:lnTo>
                  <a:lnTo>
                    <a:pt x="374" y="37"/>
                  </a:lnTo>
                  <a:lnTo>
                    <a:pt x="375" y="37"/>
                  </a:lnTo>
                  <a:lnTo>
                    <a:pt x="376" y="37"/>
                  </a:lnTo>
                  <a:lnTo>
                    <a:pt x="377" y="37"/>
                  </a:lnTo>
                  <a:lnTo>
                    <a:pt x="378" y="37"/>
                  </a:lnTo>
                  <a:lnTo>
                    <a:pt x="379" y="37"/>
                  </a:lnTo>
                  <a:lnTo>
                    <a:pt x="380" y="37"/>
                  </a:lnTo>
                  <a:lnTo>
                    <a:pt x="381" y="37"/>
                  </a:lnTo>
                  <a:lnTo>
                    <a:pt x="381" y="38"/>
                  </a:lnTo>
                  <a:lnTo>
                    <a:pt x="382" y="38"/>
                  </a:lnTo>
                  <a:lnTo>
                    <a:pt x="383" y="38"/>
                  </a:lnTo>
                  <a:lnTo>
                    <a:pt x="384" y="38"/>
                  </a:lnTo>
                  <a:lnTo>
                    <a:pt x="385" y="38"/>
                  </a:lnTo>
                  <a:lnTo>
                    <a:pt x="386" y="38"/>
                  </a:lnTo>
                  <a:lnTo>
                    <a:pt x="387" y="38"/>
                  </a:lnTo>
                  <a:lnTo>
                    <a:pt x="388" y="38"/>
                  </a:lnTo>
                  <a:lnTo>
                    <a:pt x="389" y="38"/>
                  </a:lnTo>
                  <a:lnTo>
                    <a:pt x="390" y="38"/>
                  </a:lnTo>
                  <a:lnTo>
                    <a:pt x="391" y="38"/>
                  </a:lnTo>
                  <a:lnTo>
                    <a:pt x="392" y="38"/>
                  </a:lnTo>
                  <a:lnTo>
                    <a:pt x="393" y="38"/>
                  </a:lnTo>
                  <a:lnTo>
                    <a:pt x="394" y="38"/>
                  </a:lnTo>
                  <a:lnTo>
                    <a:pt x="395" y="38"/>
                  </a:lnTo>
                  <a:lnTo>
                    <a:pt x="396" y="38"/>
                  </a:lnTo>
                  <a:lnTo>
                    <a:pt x="397" y="38"/>
                  </a:lnTo>
                  <a:lnTo>
                    <a:pt x="397" y="39"/>
                  </a:lnTo>
                  <a:lnTo>
                    <a:pt x="398" y="39"/>
                  </a:lnTo>
                  <a:lnTo>
                    <a:pt x="399" y="39"/>
                  </a:lnTo>
                  <a:lnTo>
                    <a:pt x="400" y="39"/>
                  </a:lnTo>
                  <a:lnTo>
                    <a:pt x="401" y="39"/>
                  </a:lnTo>
                  <a:lnTo>
                    <a:pt x="402" y="39"/>
                  </a:lnTo>
                  <a:lnTo>
                    <a:pt x="403" y="39"/>
                  </a:lnTo>
                  <a:lnTo>
                    <a:pt x="404" y="39"/>
                  </a:lnTo>
                  <a:lnTo>
                    <a:pt x="404" y="38"/>
                  </a:lnTo>
                  <a:lnTo>
                    <a:pt x="405" y="38"/>
                  </a:lnTo>
                  <a:lnTo>
                    <a:pt x="406" y="38"/>
                  </a:lnTo>
                  <a:lnTo>
                    <a:pt x="406" y="37"/>
                  </a:lnTo>
                  <a:lnTo>
                    <a:pt x="407" y="37"/>
                  </a:lnTo>
                  <a:lnTo>
                    <a:pt x="408" y="37"/>
                  </a:lnTo>
                  <a:lnTo>
                    <a:pt x="408" y="36"/>
                  </a:lnTo>
                  <a:lnTo>
                    <a:pt x="408" y="35"/>
                  </a:lnTo>
                  <a:lnTo>
                    <a:pt x="408" y="34"/>
                  </a:lnTo>
                  <a:lnTo>
                    <a:pt x="409" y="34"/>
                  </a:lnTo>
                  <a:lnTo>
                    <a:pt x="409" y="33"/>
                  </a:lnTo>
                  <a:lnTo>
                    <a:pt x="410" y="33"/>
                  </a:lnTo>
                  <a:lnTo>
                    <a:pt x="410" y="32"/>
                  </a:lnTo>
                  <a:lnTo>
                    <a:pt x="411" y="31"/>
                  </a:lnTo>
                  <a:lnTo>
                    <a:pt x="411" y="30"/>
                  </a:lnTo>
                  <a:lnTo>
                    <a:pt x="412" y="30"/>
                  </a:lnTo>
                  <a:lnTo>
                    <a:pt x="412" y="29"/>
                  </a:lnTo>
                  <a:lnTo>
                    <a:pt x="413" y="29"/>
                  </a:lnTo>
                  <a:lnTo>
                    <a:pt x="413" y="28"/>
                  </a:lnTo>
                  <a:lnTo>
                    <a:pt x="414" y="28"/>
                  </a:lnTo>
                  <a:lnTo>
                    <a:pt x="415" y="28"/>
                  </a:lnTo>
                  <a:lnTo>
                    <a:pt x="415" y="27"/>
                  </a:lnTo>
                  <a:lnTo>
                    <a:pt x="416" y="27"/>
                  </a:lnTo>
                  <a:lnTo>
                    <a:pt x="416" y="26"/>
                  </a:lnTo>
                  <a:lnTo>
                    <a:pt x="416" y="25"/>
                  </a:lnTo>
                  <a:lnTo>
                    <a:pt x="417" y="25"/>
                  </a:lnTo>
                  <a:lnTo>
                    <a:pt x="417" y="24"/>
                  </a:lnTo>
                  <a:lnTo>
                    <a:pt x="417" y="23"/>
                  </a:lnTo>
                  <a:lnTo>
                    <a:pt x="417" y="22"/>
                  </a:lnTo>
                  <a:lnTo>
                    <a:pt x="417" y="21"/>
                  </a:lnTo>
                  <a:lnTo>
                    <a:pt x="418" y="21"/>
                  </a:lnTo>
                  <a:lnTo>
                    <a:pt x="419" y="21"/>
                  </a:lnTo>
                  <a:lnTo>
                    <a:pt x="420" y="21"/>
                  </a:lnTo>
                  <a:lnTo>
                    <a:pt x="421" y="21"/>
                  </a:lnTo>
                  <a:lnTo>
                    <a:pt x="422" y="21"/>
                  </a:lnTo>
                  <a:lnTo>
                    <a:pt x="423" y="20"/>
                  </a:lnTo>
                  <a:lnTo>
                    <a:pt x="424" y="20"/>
                  </a:lnTo>
                  <a:lnTo>
                    <a:pt x="424" y="19"/>
                  </a:lnTo>
                  <a:lnTo>
                    <a:pt x="425" y="19"/>
                  </a:lnTo>
                  <a:lnTo>
                    <a:pt x="426" y="19"/>
                  </a:lnTo>
                  <a:lnTo>
                    <a:pt x="426" y="18"/>
                  </a:lnTo>
                  <a:lnTo>
                    <a:pt x="427" y="17"/>
                  </a:lnTo>
                  <a:lnTo>
                    <a:pt x="428" y="17"/>
                  </a:lnTo>
                  <a:lnTo>
                    <a:pt x="428" y="16"/>
                  </a:lnTo>
                  <a:lnTo>
                    <a:pt x="429" y="16"/>
                  </a:lnTo>
                  <a:lnTo>
                    <a:pt x="429" y="15"/>
                  </a:lnTo>
                  <a:lnTo>
                    <a:pt x="430" y="14"/>
                  </a:lnTo>
                  <a:lnTo>
                    <a:pt x="430" y="13"/>
                  </a:lnTo>
                  <a:lnTo>
                    <a:pt x="431" y="13"/>
                  </a:lnTo>
                  <a:lnTo>
                    <a:pt x="430" y="12"/>
                  </a:lnTo>
                  <a:lnTo>
                    <a:pt x="430" y="11"/>
                  </a:lnTo>
                  <a:lnTo>
                    <a:pt x="431" y="11"/>
                  </a:lnTo>
                  <a:lnTo>
                    <a:pt x="431" y="10"/>
                  </a:lnTo>
                  <a:lnTo>
                    <a:pt x="432" y="10"/>
                  </a:lnTo>
                  <a:lnTo>
                    <a:pt x="433" y="10"/>
                  </a:lnTo>
                  <a:lnTo>
                    <a:pt x="433" y="9"/>
                  </a:lnTo>
                  <a:lnTo>
                    <a:pt x="434" y="9"/>
                  </a:lnTo>
                  <a:lnTo>
                    <a:pt x="434" y="8"/>
                  </a:lnTo>
                  <a:lnTo>
                    <a:pt x="435" y="8"/>
                  </a:lnTo>
                  <a:lnTo>
                    <a:pt x="435" y="7"/>
                  </a:lnTo>
                  <a:lnTo>
                    <a:pt x="435" y="6"/>
                  </a:lnTo>
                  <a:lnTo>
                    <a:pt x="435" y="5"/>
                  </a:lnTo>
                  <a:lnTo>
                    <a:pt x="436" y="5"/>
                  </a:lnTo>
                  <a:lnTo>
                    <a:pt x="437" y="5"/>
                  </a:lnTo>
                  <a:lnTo>
                    <a:pt x="437" y="4"/>
                  </a:lnTo>
                  <a:lnTo>
                    <a:pt x="438" y="4"/>
                  </a:lnTo>
                  <a:lnTo>
                    <a:pt x="438" y="3"/>
                  </a:lnTo>
                  <a:lnTo>
                    <a:pt x="439" y="3"/>
                  </a:lnTo>
                  <a:lnTo>
                    <a:pt x="439" y="2"/>
                  </a:lnTo>
                  <a:lnTo>
                    <a:pt x="439" y="1"/>
                  </a:lnTo>
                  <a:lnTo>
                    <a:pt x="438" y="1"/>
                  </a:lnTo>
                  <a:lnTo>
                    <a:pt x="437" y="0"/>
                  </a:lnTo>
                  <a:lnTo>
                    <a:pt x="436" y="0"/>
                  </a:lnTo>
                  <a:lnTo>
                    <a:pt x="435" y="0"/>
                  </a:lnTo>
                  <a:lnTo>
                    <a:pt x="434" y="0"/>
                  </a:lnTo>
                  <a:lnTo>
                    <a:pt x="433" y="0"/>
                  </a:lnTo>
                  <a:lnTo>
                    <a:pt x="432" y="0"/>
                  </a:lnTo>
                  <a:lnTo>
                    <a:pt x="431" y="1"/>
                  </a:lnTo>
                  <a:lnTo>
                    <a:pt x="430" y="1"/>
                  </a:lnTo>
                  <a:lnTo>
                    <a:pt x="430" y="2"/>
                  </a:lnTo>
                  <a:lnTo>
                    <a:pt x="429" y="2"/>
                  </a:lnTo>
                  <a:lnTo>
                    <a:pt x="429" y="3"/>
                  </a:lnTo>
                  <a:lnTo>
                    <a:pt x="428" y="3"/>
                  </a:lnTo>
                  <a:lnTo>
                    <a:pt x="428" y="4"/>
                  </a:lnTo>
                  <a:lnTo>
                    <a:pt x="427" y="4"/>
                  </a:lnTo>
                  <a:lnTo>
                    <a:pt x="427" y="5"/>
                  </a:lnTo>
                  <a:lnTo>
                    <a:pt x="426" y="5"/>
                  </a:lnTo>
                  <a:lnTo>
                    <a:pt x="426" y="6"/>
                  </a:lnTo>
                  <a:lnTo>
                    <a:pt x="426" y="7"/>
                  </a:lnTo>
                  <a:lnTo>
                    <a:pt x="427" y="7"/>
                  </a:lnTo>
                  <a:lnTo>
                    <a:pt x="427" y="8"/>
                  </a:lnTo>
                  <a:lnTo>
                    <a:pt x="426" y="9"/>
                  </a:lnTo>
                  <a:lnTo>
                    <a:pt x="426" y="10"/>
                  </a:lnTo>
                  <a:lnTo>
                    <a:pt x="425" y="10"/>
                  </a:lnTo>
                  <a:lnTo>
                    <a:pt x="425" y="11"/>
                  </a:lnTo>
                  <a:lnTo>
                    <a:pt x="424" y="12"/>
                  </a:lnTo>
                  <a:lnTo>
                    <a:pt x="423" y="12"/>
                  </a:lnTo>
                  <a:lnTo>
                    <a:pt x="423" y="13"/>
                  </a:lnTo>
                  <a:lnTo>
                    <a:pt x="422" y="13"/>
                  </a:lnTo>
                  <a:lnTo>
                    <a:pt x="421" y="13"/>
                  </a:lnTo>
                  <a:lnTo>
                    <a:pt x="420" y="13"/>
                  </a:lnTo>
                  <a:lnTo>
                    <a:pt x="419" y="13"/>
                  </a:lnTo>
                  <a:lnTo>
                    <a:pt x="419" y="14"/>
                  </a:lnTo>
                  <a:lnTo>
                    <a:pt x="418" y="14"/>
                  </a:lnTo>
                  <a:lnTo>
                    <a:pt x="417" y="14"/>
                  </a:lnTo>
                  <a:lnTo>
                    <a:pt x="417" y="15"/>
                  </a:lnTo>
                  <a:lnTo>
                    <a:pt x="416" y="15"/>
                  </a:lnTo>
                  <a:lnTo>
                    <a:pt x="415" y="15"/>
                  </a:lnTo>
                  <a:lnTo>
                    <a:pt x="414" y="16"/>
                  </a:lnTo>
                  <a:lnTo>
                    <a:pt x="413" y="16"/>
                  </a:lnTo>
                  <a:lnTo>
                    <a:pt x="413" y="17"/>
                  </a:lnTo>
                  <a:lnTo>
                    <a:pt x="412" y="17"/>
                  </a:lnTo>
                  <a:lnTo>
                    <a:pt x="411" y="18"/>
                  </a:lnTo>
                  <a:lnTo>
                    <a:pt x="410" y="18"/>
                  </a:lnTo>
                  <a:lnTo>
                    <a:pt x="410" y="19"/>
                  </a:lnTo>
                  <a:lnTo>
                    <a:pt x="409" y="19"/>
                  </a:lnTo>
                  <a:lnTo>
                    <a:pt x="409" y="20"/>
                  </a:lnTo>
                  <a:lnTo>
                    <a:pt x="408" y="20"/>
                  </a:lnTo>
                  <a:lnTo>
                    <a:pt x="408" y="21"/>
                  </a:lnTo>
                  <a:lnTo>
                    <a:pt x="407" y="21"/>
                  </a:lnTo>
                  <a:lnTo>
                    <a:pt x="407" y="22"/>
                  </a:lnTo>
                  <a:lnTo>
                    <a:pt x="406" y="22"/>
                  </a:lnTo>
                  <a:lnTo>
                    <a:pt x="406" y="23"/>
                  </a:lnTo>
                  <a:lnTo>
                    <a:pt x="405" y="23"/>
                  </a:lnTo>
                  <a:lnTo>
                    <a:pt x="405" y="24"/>
                  </a:lnTo>
                  <a:lnTo>
                    <a:pt x="404" y="24"/>
                  </a:lnTo>
                  <a:lnTo>
                    <a:pt x="404" y="25"/>
                  </a:lnTo>
                  <a:lnTo>
                    <a:pt x="403" y="25"/>
                  </a:lnTo>
                  <a:lnTo>
                    <a:pt x="402" y="25"/>
                  </a:lnTo>
                  <a:lnTo>
                    <a:pt x="402" y="26"/>
                  </a:lnTo>
                  <a:lnTo>
                    <a:pt x="401" y="26"/>
                  </a:lnTo>
                  <a:lnTo>
                    <a:pt x="400" y="27"/>
                  </a:lnTo>
                  <a:lnTo>
                    <a:pt x="399" y="27"/>
                  </a:lnTo>
                  <a:lnTo>
                    <a:pt x="398" y="27"/>
                  </a:lnTo>
                  <a:lnTo>
                    <a:pt x="397" y="27"/>
                  </a:lnTo>
                  <a:lnTo>
                    <a:pt x="397" y="28"/>
                  </a:lnTo>
                  <a:lnTo>
                    <a:pt x="396" y="28"/>
                  </a:lnTo>
                  <a:lnTo>
                    <a:pt x="395" y="28"/>
                  </a:lnTo>
                  <a:lnTo>
                    <a:pt x="394" y="28"/>
                  </a:lnTo>
                  <a:lnTo>
                    <a:pt x="393" y="28"/>
                  </a:lnTo>
                  <a:lnTo>
                    <a:pt x="393" y="29"/>
                  </a:lnTo>
                  <a:lnTo>
                    <a:pt x="392" y="29"/>
                  </a:lnTo>
                  <a:lnTo>
                    <a:pt x="391" y="29"/>
                  </a:lnTo>
                  <a:lnTo>
                    <a:pt x="390" y="30"/>
                  </a:lnTo>
                  <a:lnTo>
                    <a:pt x="389" y="30"/>
                  </a:lnTo>
                  <a:lnTo>
                    <a:pt x="388" y="30"/>
                  </a:lnTo>
                  <a:lnTo>
                    <a:pt x="388" y="31"/>
                  </a:lnTo>
                  <a:lnTo>
                    <a:pt x="387" y="31"/>
                  </a:lnTo>
                  <a:lnTo>
                    <a:pt x="386" y="31"/>
                  </a:lnTo>
                  <a:lnTo>
                    <a:pt x="385" y="31"/>
                  </a:lnTo>
                  <a:lnTo>
                    <a:pt x="384" y="31"/>
                  </a:lnTo>
                  <a:lnTo>
                    <a:pt x="383" y="31"/>
                  </a:lnTo>
                  <a:lnTo>
                    <a:pt x="382" y="31"/>
                  </a:lnTo>
                  <a:lnTo>
                    <a:pt x="381" y="31"/>
                  </a:lnTo>
                  <a:lnTo>
                    <a:pt x="380" y="31"/>
                  </a:lnTo>
                  <a:lnTo>
                    <a:pt x="379" y="31"/>
                  </a:lnTo>
                  <a:lnTo>
                    <a:pt x="379" y="32"/>
                  </a:lnTo>
                  <a:lnTo>
                    <a:pt x="378" y="32"/>
                  </a:lnTo>
                  <a:lnTo>
                    <a:pt x="377" y="32"/>
                  </a:lnTo>
                  <a:lnTo>
                    <a:pt x="376" y="32"/>
                  </a:lnTo>
                  <a:lnTo>
                    <a:pt x="375" y="32"/>
                  </a:lnTo>
                  <a:lnTo>
                    <a:pt x="374" y="32"/>
                  </a:lnTo>
                  <a:lnTo>
                    <a:pt x="373" y="33"/>
                  </a:lnTo>
                  <a:lnTo>
                    <a:pt x="372" y="33"/>
                  </a:lnTo>
                  <a:lnTo>
                    <a:pt x="371" y="33"/>
                  </a:lnTo>
                  <a:lnTo>
                    <a:pt x="370" y="33"/>
                  </a:lnTo>
                  <a:lnTo>
                    <a:pt x="369" y="33"/>
                  </a:lnTo>
                  <a:lnTo>
                    <a:pt x="368" y="33"/>
                  </a:lnTo>
                  <a:lnTo>
                    <a:pt x="367" y="33"/>
                  </a:lnTo>
                  <a:lnTo>
                    <a:pt x="366" y="33"/>
                  </a:lnTo>
                  <a:lnTo>
                    <a:pt x="365" y="33"/>
                  </a:lnTo>
                  <a:lnTo>
                    <a:pt x="364" y="33"/>
                  </a:lnTo>
                  <a:lnTo>
                    <a:pt x="363" y="33"/>
                  </a:lnTo>
                  <a:lnTo>
                    <a:pt x="362" y="33"/>
                  </a:lnTo>
                  <a:lnTo>
                    <a:pt x="361" y="33"/>
                  </a:lnTo>
                  <a:lnTo>
                    <a:pt x="360" y="33"/>
                  </a:lnTo>
                  <a:lnTo>
                    <a:pt x="360" y="32"/>
                  </a:lnTo>
                  <a:lnTo>
                    <a:pt x="359" y="32"/>
                  </a:lnTo>
                  <a:lnTo>
                    <a:pt x="358" y="32"/>
                  </a:lnTo>
                  <a:lnTo>
                    <a:pt x="357" y="32"/>
                  </a:lnTo>
                  <a:lnTo>
                    <a:pt x="356" y="32"/>
                  </a:lnTo>
                  <a:lnTo>
                    <a:pt x="355" y="32"/>
                  </a:lnTo>
                  <a:lnTo>
                    <a:pt x="354" y="32"/>
                  </a:lnTo>
                  <a:lnTo>
                    <a:pt x="353" y="32"/>
                  </a:lnTo>
                  <a:lnTo>
                    <a:pt x="352" y="32"/>
                  </a:lnTo>
                  <a:lnTo>
                    <a:pt x="351" y="32"/>
                  </a:lnTo>
                  <a:lnTo>
                    <a:pt x="350" y="32"/>
                  </a:lnTo>
                  <a:lnTo>
                    <a:pt x="349" y="32"/>
                  </a:lnTo>
                  <a:lnTo>
                    <a:pt x="348" y="32"/>
                  </a:lnTo>
                  <a:lnTo>
                    <a:pt x="347" y="32"/>
                  </a:lnTo>
                  <a:lnTo>
                    <a:pt x="346" y="32"/>
                  </a:lnTo>
                  <a:lnTo>
                    <a:pt x="345" y="32"/>
                  </a:lnTo>
                  <a:lnTo>
                    <a:pt x="344" y="32"/>
                  </a:lnTo>
                  <a:lnTo>
                    <a:pt x="343" y="32"/>
                  </a:lnTo>
                  <a:lnTo>
                    <a:pt x="342" y="32"/>
                  </a:lnTo>
                  <a:lnTo>
                    <a:pt x="341" y="32"/>
                  </a:lnTo>
                  <a:lnTo>
                    <a:pt x="340" y="32"/>
                  </a:lnTo>
                  <a:lnTo>
                    <a:pt x="339" y="32"/>
                  </a:lnTo>
                  <a:lnTo>
                    <a:pt x="338" y="32"/>
                  </a:lnTo>
                  <a:lnTo>
                    <a:pt x="337" y="32"/>
                  </a:lnTo>
                  <a:lnTo>
                    <a:pt x="336" y="32"/>
                  </a:lnTo>
                  <a:lnTo>
                    <a:pt x="335" y="32"/>
                  </a:lnTo>
                  <a:lnTo>
                    <a:pt x="334" y="32"/>
                  </a:lnTo>
                  <a:lnTo>
                    <a:pt x="334" y="33"/>
                  </a:lnTo>
                  <a:lnTo>
                    <a:pt x="333" y="33"/>
                  </a:lnTo>
                  <a:lnTo>
                    <a:pt x="332" y="33"/>
                  </a:lnTo>
                  <a:lnTo>
                    <a:pt x="331" y="33"/>
                  </a:lnTo>
                  <a:lnTo>
                    <a:pt x="330" y="33"/>
                  </a:lnTo>
                  <a:lnTo>
                    <a:pt x="329" y="33"/>
                  </a:lnTo>
                  <a:lnTo>
                    <a:pt x="328" y="33"/>
                  </a:lnTo>
                  <a:lnTo>
                    <a:pt x="327" y="33"/>
                  </a:lnTo>
                  <a:lnTo>
                    <a:pt x="326" y="33"/>
                  </a:lnTo>
                  <a:lnTo>
                    <a:pt x="325" y="33"/>
                  </a:lnTo>
                  <a:lnTo>
                    <a:pt x="324" y="33"/>
                  </a:lnTo>
                  <a:lnTo>
                    <a:pt x="323" y="33"/>
                  </a:lnTo>
                  <a:lnTo>
                    <a:pt x="322" y="33"/>
                  </a:lnTo>
                  <a:lnTo>
                    <a:pt x="321" y="33"/>
                  </a:lnTo>
                  <a:lnTo>
                    <a:pt x="320" y="33"/>
                  </a:lnTo>
                  <a:lnTo>
                    <a:pt x="319" y="33"/>
                  </a:lnTo>
                  <a:lnTo>
                    <a:pt x="318" y="33"/>
                  </a:lnTo>
                  <a:lnTo>
                    <a:pt x="317" y="33"/>
                  </a:lnTo>
                  <a:lnTo>
                    <a:pt x="316" y="33"/>
                  </a:lnTo>
                  <a:lnTo>
                    <a:pt x="315" y="33"/>
                  </a:lnTo>
                  <a:lnTo>
                    <a:pt x="314" y="33"/>
                  </a:lnTo>
                  <a:lnTo>
                    <a:pt x="313" y="33"/>
                  </a:lnTo>
                  <a:lnTo>
                    <a:pt x="312" y="33"/>
                  </a:lnTo>
                  <a:lnTo>
                    <a:pt x="311" y="33"/>
                  </a:lnTo>
                  <a:lnTo>
                    <a:pt x="310" y="33"/>
                  </a:lnTo>
                  <a:lnTo>
                    <a:pt x="309" y="33"/>
                  </a:lnTo>
                  <a:lnTo>
                    <a:pt x="308" y="33"/>
                  </a:lnTo>
                  <a:lnTo>
                    <a:pt x="307" y="33"/>
                  </a:lnTo>
                  <a:lnTo>
                    <a:pt x="306" y="33"/>
                  </a:lnTo>
                  <a:lnTo>
                    <a:pt x="305" y="33"/>
                  </a:lnTo>
                  <a:lnTo>
                    <a:pt x="304" y="33"/>
                  </a:lnTo>
                  <a:lnTo>
                    <a:pt x="303" y="33"/>
                  </a:lnTo>
                  <a:lnTo>
                    <a:pt x="302" y="33"/>
                  </a:lnTo>
                  <a:lnTo>
                    <a:pt x="301" y="33"/>
                  </a:lnTo>
                  <a:lnTo>
                    <a:pt x="299" y="33"/>
                  </a:lnTo>
                  <a:lnTo>
                    <a:pt x="298" y="33"/>
                  </a:lnTo>
                  <a:lnTo>
                    <a:pt x="297" y="33"/>
                  </a:lnTo>
                  <a:lnTo>
                    <a:pt x="296" y="33"/>
                  </a:lnTo>
                  <a:lnTo>
                    <a:pt x="295" y="33"/>
                  </a:lnTo>
                  <a:lnTo>
                    <a:pt x="294" y="33"/>
                  </a:lnTo>
                  <a:lnTo>
                    <a:pt x="293" y="33"/>
                  </a:lnTo>
                  <a:lnTo>
                    <a:pt x="292" y="32"/>
                  </a:lnTo>
                  <a:lnTo>
                    <a:pt x="291" y="32"/>
                  </a:lnTo>
                  <a:lnTo>
                    <a:pt x="290" y="32"/>
                  </a:lnTo>
                  <a:lnTo>
                    <a:pt x="289" y="32"/>
                  </a:lnTo>
                  <a:lnTo>
                    <a:pt x="288" y="32"/>
                  </a:lnTo>
                  <a:lnTo>
                    <a:pt x="287" y="32"/>
                  </a:lnTo>
                  <a:lnTo>
                    <a:pt x="286" y="32"/>
                  </a:lnTo>
                  <a:lnTo>
                    <a:pt x="285" y="32"/>
                  </a:lnTo>
                  <a:lnTo>
                    <a:pt x="284" y="32"/>
                  </a:lnTo>
                  <a:lnTo>
                    <a:pt x="283" y="32"/>
                  </a:lnTo>
                  <a:lnTo>
                    <a:pt x="282" y="32"/>
                  </a:lnTo>
                  <a:lnTo>
                    <a:pt x="282" y="31"/>
                  </a:lnTo>
                  <a:lnTo>
                    <a:pt x="281" y="31"/>
                  </a:lnTo>
                  <a:lnTo>
                    <a:pt x="280" y="31"/>
                  </a:lnTo>
                  <a:lnTo>
                    <a:pt x="279" y="31"/>
                  </a:lnTo>
                  <a:lnTo>
                    <a:pt x="278" y="31"/>
                  </a:lnTo>
                  <a:lnTo>
                    <a:pt x="277" y="31"/>
                  </a:lnTo>
                  <a:lnTo>
                    <a:pt x="276" y="31"/>
                  </a:lnTo>
                  <a:lnTo>
                    <a:pt x="275" y="31"/>
                  </a:lnTo>
                  <a:lnTo>
                    <a:pt x="274" y="31"/>
                  </a:lnTo>
                  <a:lnTo>
                    <a:pt x="273" y="31"/>
                  </a:lnTo>
                  <a:lnTo>
                    <a:pt x="272" y="31"/>
                  </a:lnTo>
                  <a:lnTo>
                    <a:pt x="271" y="31"/>
                  </a:lnTo>
                  <a:lnTo>
                    <a:pt x="270" y="31"/>
                  </a:lnTo>
                  <a:lnTo>
                    <a:pt x="270" y="32"/>
                  </a:lnTo>
                  <a:lnTo>
                    <a:pt x="269" y="32"/>
                  </a:lnTo>
                  <a:lnTo>
                    <a:pt x="268" y="32"/>
                  </a:lnTo>
                  <a:lnTo>
                    <a:pt x="267" y="32"/>
                  </a:lnTo>
                  <a:lnTo>
                    <a:pt x="266" y="32"/>
                  </a:lnTo>
                  <a:lnTo>
                    <a:pt x="265" y="33"/>
                  </a:lnTo>
                  <a:lnTo>
                    <a:pt x="264" y="33"/>
                  </a:lnTo>
                  <a:lnTo>
                    <a:pt x="263" y="33"/>
                  </a:lnTo>
                  <a:lnTo>
                    <a:pt x="262" y="33"/>
                  </a:lnTo>
                  <a:lnTo>
                    <a:pt x="261" y="33"/>
                  </a:lnTo>
                  <a:lnTo>
                    <a:pt x="260" y="33"/>
                  </a:lnTo>
                  <a:lnTo>
                    <a:pt x="259" y="33"/>
                  </a:lnTo>
                  <a:lnTo>
                    <a:pt x="258" y="33"/>
                  </a:lnTo>
                  <a:lnTo>
                    <a:pt x="257" y="33"/>
                  </a:lnTo>
                  <a:lnTo>
                    <a:pt x="256" y="33"/>
                  </a:lnTo>
                  <a:lnTo>
                    <a:pt x="255" y="33"/>
                  </a:lnTo>
                  <a:lnTo>
                    <a:pt x="254" y="33"/>
                  </a:lnTo>
                  <a:lnTo>
                    <a:pt x="253" y="33"/>
                  </a:lnTo>
                  <a:lnTo>
                    <a:pt x="252" y="33"/>
                  </a:lnTo>
                  <a:lnTo>
                    <a:pt x="251" y="33"/>
                  </a:lnTo>
                  <a:lnTo>
                    <a:pt x="250" y="33"/>
                  </a:lnTo>
                  <a:lnTo>
                    <a:pt x="249" y="33"/>
                  </a:lnTo>
                  <a:lnTo>
                    <a:pt x="248" y="33"/>
                  </a:lnTo>
                  <a:lnTo>
                    <a:pt x="247" y="33"/>
                  </a:lnTo>
                  <a:lnTo>
                    <a:pt x="245" y="33"/>
                  </a:lnTo>
                  <a:lnTo>
                    <a:pt x="244" y="33"/>
                  </a:lnTo>
                  <a:lnTo>
                    <a:pt x="243" y="33"/>
                  </a:lnTo>
                  <a:lnTo>
                    <a:pt x="242" y="33"/>
                  </a:lnTo>
                  <a:lnTo>
                    <a:pt x="241" y="33"/>
                  </a:lnTo>
                  <a:lnTo>
                    <a:pt x="240" y="33"/>
                  </a:lnTo>
                  <a:lnTo>
                    <a:pt x="239" y="32"/>
                  </a:lnTo>
                  <a:lnTo>
                    <a:pt x="238" y="32"/>
                  </a:lnTo>
                  <a:lnTo>
                    <a:pt x="237" y="32"/>
                  </a:lnTo>
                  <a:lnTo>
                    <a:pt x="236" y="32"/>
                  </a:lnTo>
                  <a:lnTo>
                    <a:pt x="235" y="32"/>
                  </a:lnTo>
                  <a:lnTo>
                    <a:pt x="234" y="32"/>
                  </a:lnTo>
                  <a:lnTo>
                    <a:pt x="233" y="32"/>
                  </a:lnTo>
                  <a:lnTo>
                    <a:pt x="232" y="32"/>
                  </a:lnTo>
                  <a:lnTo>
                    <a:pt x="231" y="32"/>
                  </a:lnTo>
                  <a:lnTo>
                    <a:pt x="230" y="32"/>
                  </a:lnTo>
                  <a:lnTo>
                    <a:pt x="230" y="31"/>
                  </a:lnTo>
                  <a:lnTo>
                    <a:pt x="229" y="31"/>
                  </a:lnTo>
                  <a:lnTo>
                    <a:pt x="228" y="31"/>
                  </a:lnTo>
                  <a:lnTo>
                    <a:pt x="227" y="31"/>
                  </a:lnTo>
                  <a:lnTo>
                    <a:pt x="226" y="31"/>
                  </a:lnTo>
                  <a:lnTo>
                    <a:pt x="225" y="31"/>
                  </a:lnTo>
                  <a:lnTo>
                    <a:pt x="224" y="31"/>
                  </a:lnTo>
                  <a:lnTo>
                    <a:pt x="223" y="31"/>
                  </a:lnTo>
                  <a:lnTo>
                    <a:pt x="222" y="31"/>
                  </a:lnTo>
                  <a:lnTo>
                    <a:pt x="221" y="31"/>
                  </a:lnTo>
                  <a:lnTo>
                    <a:pt x="220" y="31"/>
                  </a:lnTo>
                  <a:lnTo>
                    <a:pt x="219" y="31"/>
                  </a:lnTo>
                  <a:lnTo>
                    <a:pt x="218" y="31"/>
                  </a:lnTo>
                  <a:lnTo>
                    <a:pt x="217" y="31"/>
                  </a:lnTo>
                  <a:lnTo>
                    <a:pt x="216" y="31"/>
                  </a:lnTo>
                  <a:lnTo>
                    <a:pt x="215" y="31"/>
                  </a:lnTo>
                  <a:lnTo>
                    <a:pt x="214" y="31"/>
                  </a:lnTo>
                  <a:lnTo>
                    <a:pt x="213" y="31"/>
                  </a:lnTo>
                  <a:lnTo>
                    <a:pt x="212" y="31"/>
                  </a:lnTo>
                  <a:lnTo>
                    <a:pt x="211" y="31"/>
                  </a:lnTo>
                  <a:lnTo>
                    <a:pt x="210" y="31"/>
                  </a:lnTo>
                  <a:lnTo>
                    <a:pt x="209" y="31"/>
                  </a:lnTo>
                  <a:lnTo>
                    <a:pt x="208" y="31"/>
                  </a:lnTo>
                  <a:lnTo>
                    <a:pt x="207" y="31"/>
                  </a:lnTo>
                  <a:lnTo>
                    <a:pt x="206" y="31"/>
                  </a:lnTo>
                  <a:lnTo>
                    <a:pt x="205" y="31"/>
                  </a:lnTo>
                  <a:lnTo>
                    <a:pt x="204" y="31"/>
                  </a:lnTo>
                  <a:lnTo>
                    <a:pt x="203" y="31"/>
                  </a:lnTo>
                  <a:lnTo>
                    <a:pt x="202" y="31"/>
                  </a:lnTo>
                  <a:lnTo>
                    <a:pt x="201" y="31"/>
                  </a:lnTo>
                  <a:lnTo>
                    <a:pt x="200" y="31"/>
                  </a:lnTo>
                  <a:lnTo>
                    <a:pt x="199" y="31"/>
                  </a:lnTo>
                  <a:lnTo>
                    <a:pt x="197" y="31"/>
                  </a:lnTo>
                  <a:lnTo>
                    <a:pt x="196" y="31"/>
                  </a:lnTo>
                  <a:lnTo>
                    <a:pt x="195" y="31"/>
                  </a:lnTo>
                  <a:lnTo>
                    <a:pt x="194" y="31"/>
                  </a:lnTo>
                  <a:lnTo>
                    <a:pt x="193" y="31"/>
                  </a:lnTo>
                  <a:lnTo>
                    <a:pt x="192" y="31"/>
                  </a:lnTo>
                  <a:lnTo>
                    <a:pt x="191" y="31"/>
                  </a:lnTo>
                  <a:lnTo>
                    <a:pt x="190" y="31"/>
                  </a:lnTo>
                  <a:lnTo>
                    <a:pt x="189" y="31"/>
                  </a:lnTo>
                  <a:lnTo>
                    <a:pt x="187" y="31"/>
                  </a:lnTo>
                  <a:lnTo>
                    <a:pt x="187" y="32"/>
                  </a:lnTo>
                  <a:lnTo>
                    <a:pt x="185" y="32"/>
                  </a:lnTo>
                  <a:lnTo>
                    <a:pt x="183" y="32"/>
                  </a:lnTo>
                  <a:lnTo>
                    <a:pt x="182" y="32"/>
                  </a:lnTo>
                  <a:lnTo>
                    <a:pt x="181" y="32"/>
                  </a:lnTo>
                  <a:lnTo>
                    <a:pt x="180" y="33"/>
                  </a:lnTo>
                  <a:lnTo>
                    <a:pt x="179" y="33"/>
                  </a:lnTo>
                  <a:lnTo>
                    <a:pt x="178" y="33"/>
                  </a:lnTo>
                  <a:lnTo>
                    <a:pt x="177" y="33"/>
                  </a:lnTo>
                  <a:lnTo>
                    <a:pt x="176" y="33"/>
                  </a:lnTo>
                  <a:lnTo>
                    <a:pt x="175" y="33"/>
                  </a:lnTo>
                  <a:lnTo>
                    <a:pt x="173" y="33"/>
                  </a:lnTo>
                  <a:lnTo>
                    <a:pt x="172" y="33"/>
                  </a:lnTo>
                  <a:lnTo>
                    <a:pt x="171" y="34"/>
                  </a:lnTo>
                  <a:lnTo>
                    <a:pt x="170" y="34"/>
                  </a:lnTo>
                  <a:lnTo>
                    <a:pt x="169" y="34"/>
                  </a:lnTo>
                  <a:lnTo>
                    <a:pt x="168" y="34"/>
                  </a:lnTo>
                  <a:lnTo>
                    <a:pt x="167" y="34"/>
                  </a:lnTo>
                  <a:lnTo>
                    <a:pt x="166" y="34"/>
                  </a:lnTo>
                  <a:lnTo>
                    <a:pt x="165" y="34"/>
                  </a:lnTo>
                  <a:lnTo>
                    <a:pt x="164" y="34"/>
                  </a:lnTo>
                  <a:lnTo>
                    <a:pt x="163" y="34"/>
                  </a:lnTo>
                  <a:lnTo>
                    <a:pt x="162" y="34"/>
                  </a:lnTo>
                  <a:lnTo>
                    <a:pt x="162" y="35"/>
                  </a:lnTo>
                  <a:lnTo>
                    <a:pt x="160" y="34"/>
                  </a:lnTo>
                  <a:lnTo>
                    <a:pt x="159" y="34"/>
                  </a:lnTo>
                  <a:lnTo>
                    <a:pt x="157" y="34"/>
                  </a:lnTo>
                  <a:lnTo>
                    <a:pt x="156" y="34"/>
                  </a:lnTo>
                  <a:lnTo>
                    <a:pt x="155" y="34"/>
                  </a:lnTo>
                  <a:lnTo>
                    <a:pt x="154" y="34"/>
                  </a:lnTo>
                  <a:lnTo>
                    <a:pt x="152" y="34"/>
                  </a:lnTo>
                  <a:lnTo>
                    <a:pt x="151" y="34"/>
                  </a:lnTo>
                  <a:lnTo>
                    <a:pt x="150" y="33"/>
                  </a:lnTo>
                  <a:lnTo>
                    <a:pt x="149" y="33"/>
                  </a:lnTo>
                  <a:lnTo>
                    <a:pt x="148" y="33"/>
                  </a:lnTo>
                  <a:lnTo>
                    <a:pt x="146" y="33"/>
                  </a:lnTo>
                  <a:lnTo>
                    <a:pt x="145" y="33"/>
                  </a:lnTo>
                  <a:lnTo>
                    <a:pt x="144" y="33"/>
                  </a:lnTo>
                  <a:lnTo>
                    <a:pt x="143" y="33"/>
                  </a:lnTo>
                  <a:lnTo>
                    <a:pt x="142" y="33"/>
                  </a:lnTo>
                  <a:lnTo>
                    <a:pt x="141" y="33"/>
                  </a:lnTo>
                  <a:lnTo>
                    <a:pt x="140" y="33"/>
                  </a:lnTo>
                  <a:lnTo>
                    <a:pt x="139" y="33"/>
                  </a:lnTo>
                  <a:lnTo>
                    <a:pt x="138" y="33"/>
                  </a:lnTo>
                  <a:lnTo>
                    <a:pt x="137" y="33"/>
                  </a:lnTo>
                  <a:lnTo>
                    <a:pt x="136" y="33"/>
                  </a:lnTo>
                  <a:lnTo>
                    <a:pt x="135" y="33"/>
                  </a:lnTo>
                  <a:lnTo>
                    <a:pt x="134" y="33"/>
                  </a:lnTo>
                  <a:lnTo>
                    <a:pt x="133" y="33"/>
                  </a:lnTo>
                  <a:lnTo>
                    <a:pt x="132" y="33"/>
                  </a:lnTo>
                  <a:lnTo>
                    <a:pt x="130" y="33"/>
                  </a:lnTo>
                  <a:lnTo>
                    <a:pt x="129" y="33"/>
                  </a:lnTo>
                  <a:lnTo>
                    <a:pt x="128" y="33"/>
                  </a:lnTo>
                  <a:lnTo>
                    <a:pt x="127" y="33"/>
                  </a:lnTo>
                  <a:lnTo>
                    <a:pt x="126" y="33"/>
                  </a:lnTo>
                  <a:lnTo>
                    <a:pt x="125" y="33"/>
                  </a:lnTo>
                  <a:lnTo>
                    <a:pt x="124" y="33"/>
                  </a:lnTo>
                  <a:lnTo>
                    <a:pt x="123" y="33"/>
                  </a:lnTo>
                  <a:lnTo>
                    <a:pt x="122" y="33"/>
                  </a:lnTo>
                  <a:lnTo>
                    <a:pt x="121" y="33"/>
                  </a:lnTo>
                  <a:lnTo>
                    <a:pt x="120" y="33"/>
                  </a:lnTo>
                  <a:lnTo>
                    <a:pt x="119" y="33"/>
                  </a:lnTo>
                  <a:lnTo>
                    <a:pt x="118" y="33"/>
                  </a:lnTo>
                  <a:lnTo>
                    <a:pt x="117" y="33"/>
                  </a:lnTo>
                  <a:lnTo>
                    <a:pt x="116" y="33"/>
                  </a:lnTo>
                  <a:lnTo>
                    <a:pt x="115" y="33"/>
                  </a:lnTo>
                  <a:lnTo>
                    <a:pt x="114" y="33"/>
                  </a:lnTo>
                  <a:lnTo>
                    <a:pt x="113" y="33"/>
                  </a:lnTo>
                  <a:lnTo>
                    <a:pt x="112" y="33"/>
                  </a:lnTo>
                  <a:lnTo>
                    <a:pt x="111" y="33"/>
                  </a:lnTo>
                  <a:lnTo>
                    <a:pt x="110" y="33"/>
                  </a:lnTo>
                  <a:lnTo>
                    <a:pt x="109" y="33"/>
                  </a:lnTo>
                  <a:lnTo>
                    <a:pt x="108" y="33"/>
                  </a:lnTo>
                  <a:lnTo>
                    <a:pt x="107" y="32"/>
                  </a:lnTo>
                  <a:lnTo>
                    <a:pt x="106" y="32"/>
                  </a:lnTo>
                  <a:lnTo>
                    <a:pt x="105" y="32"/>
                  </a:lnTo>
                  <a:lnTo>
                    <a:pt x="104" y="32"/>
                  </a:lnTo>
                  <a:lnTo>
                    <a:pt x="103" y="32"/>
                  </a:lnTo>
                  <a:lnTo>
                    <a:pt x="102" y="31"/>
                  </a:lnTo>
                  <a:lnTo>
                    <a:pt x="101" y="31"/>
                  </a:lnTo>
                  <a:lnTo>
                    <a:pt x="100" y="31"/>
                  </a:lnTo>
                  <a:lnTo>
                    <a:pt x="99" y="31"/>
                  </a:lnTo>
                  <a:lnTo>
                    <a:pt x="98" y="31"/>
                  </a:lnTo>
                  <a:lnTo>
                    <a:pt x="97" y="31"/>
                  </a:lnTo>
                  <a:lnTo>
                    <a:pt x="96" y="31"/>
                  </a:lnTo>
                  <a:lnTo>
                    <a:pt x="95" y="31"/>
                  </a:lnTo>
                  <a:lnTo>
                    <a:pt x="94" y="31"/>
                  </a:lnTo>
                  <a:lnTo>
                    <a:pt x="93" y="31"/>
                  </a:lnTo>
                  <a:lnTo>
                    <a:pt x="92" y="31"/>
                  </a:lnTo>
                  <a:lnTo>
                    <a:pt x="91" y="31"/>
                  </a:lnTo>
                  <a:lnTo>
                    <a:pt x="90" y="31"/>
                  </a:lnTo>
                  <a:lnTo>
                    <a:pt x="89" y="31"/>
                  </a:lnTo>
                  <a:lnTo>
                    <a:pt x="88" y="31"/>
                  </a:lnTo>
                  <a:lnTo>
                    <a:pt x="86" y="31"/>
                  </a:lnTo>
                  <a:lnTo>
                    <a:pt x="85" y="31"/>
                  </a:lnTo>
                  <a:lnTo>
                    <a:pt x="84" y="31"/>
                  </a:lnTo>
                  <a:lnTo>
                    <a:pt x="83" y="31"/>
                  </a:lnTo>
                  <a:lnTo>
                    <a:pt x="82" y="31"/>
                  </a:lnTo>
                  <a:lnTo>
                    <a:pt x="81" y="31"/>
                  </a:lnTo>
                  <a:lnTo>
                    <a:pt x="80" y="31"/>
                  </a:lnTo>
                  <a:lnTo>
                    <a:pt x="79" y="31"/>
                  </a:lnTo>
                  <a:lnTo>
                    <a:pt x="78" y="31"/>
                  </a:lnTo>
                  <a:lnTo>
                    <a:pt x="77" y="32"/>
                  </a:lnTo>
                  <a:lnTo>
                    <a:pt x="75" y="32"/>
                  </a:lnTo>
                  <a:lnTo>
                    <a:pt x="73" y="32"/>
                  </a:lnTo>
                  <a:lnTo>
                    <a:pt x="72" y="32"/>
                  </a:lnTo>
                  <a:lnTo>
                    <a:pt x="71" y="32"/>
                  </a:lnTo>
                  <a:lnTo>
                    <a:pt x="71" y="33"/>
                  </a:lnTo>
                  <a:lnTo>
                    <a:pt x="70" y="33"/>
                  </a:lnTo>
                  <a:lnTo>
                    <a:pt x="69" y="33"/>
                  </a:lnTo>
                  <a:lnTo>
                    <a:pt x="68" y="33"/>
                  </a:lnTo>
                  <a:lnTo>
                    <a:pt x="67" y="33"/>
                  </a:lnTo>
                  <a:lnTo>
                    <a:pt x="66" y="33"/>
                  </a:lnTo>
                  <a:lnTo>
                    <a:pt x="65" y="33"/>
                  </a:lnTo>
                  <a:lnTo>
                    <a:pt x="64" y="33"/>
                  </a:lnTo>
                  <a:lnTo>
                    <a:pt x="63" y="33"/>
                  </a:lnTo>
                  <a:lnTo>
                    <a:pt x="62" y="33"/>
                  </a:lnTo>
                  <a:lnTo>
                    <a:pt x="61" y="33"/>
                  </a:lnTo>
                  <a:lnTo>
                    <a:pt x="60" y="33"/>
                  </a:lnTo>
                  <a:lnTo>
                    <a:pt x="59" y="33"/>
                  </a:lnTo>
                  <a:lnTo>
                    <a:pt x="58" y="33"/>
                  </a:lnTo>
                  <a:lnTo>
                    <a:pt x="57" y="33"/>
                  </a:lnTo>
                  <a:lnTo>
                    <a:pt x="56" y="33"/>
                  </a:lnTo>
                  <a:lnTo>
                    <a:pt x="55" y="33"/>
                  </a:lnTo>
                  <a:lnTo>
                    <a:pt x="54" y="33"/>
                  </a:lnTo>
                  <a:lnTo>
                    <a:pt x="53" y="33"/>
                  </a:lnTo>
                  <a:lnTo>
                    <a:pt x="52" y="33"/>
                  </a:lnTo>
                  <a:lnTo>
                    <a:pt x="51" y="33"/>
                  </a:lnTo>
                  <a:lnTo>
                    <a:pt x="50" y="33"/>
                  </a:lnTo>
                  <a:lnTo>
                    <a:pt x="49" y="33"/>
                  </a:lnTo>
                  <a:lnTo>
                    <a:pt x="47" y="33"/>
                  </a:lnTo>
                  <a:lnTo>
                    <a:pt x="45" y="33"/>
                  </a:lnTo>
                  <a:lnTo>
                    <a:pt x="44" y="33"/>
                  </a:lnTo>
                  <a:lnTo>
                    <a:pt x="43" y="33"/>
                  </a:lnTo>
                  <a:lnTo>
                    <a:pt x="42" y="33"/>
                  </a:lnTo>
                  <a:lnTo>
                    <a:pt x="41" y="33"/>
                  </a:lnTo>
                  <a:lnTo>
                    <a:pt x="40" y="33"/>
                  </a:lnTo>
                  <a:lnTo>
                    <a:pt x="39" y="33"/>
                  </a:lnTo>
                  <a:lnTo>
                    <a:pt x="38" y="32"/>
                  </a:lnTo>
                  <a:lnTo>
                    <a:pt x="37" y="32"/>
                  </a:lnTo>
                  <a:lnTo>
                    <a:pt x="36" y="32"/>
                  </a:lnTo>
                  <a:lnTo>
                    <a:pt x="35" y="32"/>
                  </a:lnTo>
                  <a:lnTo>
                    <a:pt x="34" y="32"/>
                  </a:lnTo>
                  <a:lnTo>
                    <a:pt x="33" y="32"/>
                  </a:lnTo>
                  <a:lnTo>
                    <a:pt x="33" y="31"/>
                  </a:lnTo>
                  <a:lnTo>
                    <a:pt x="32" y="31"/>
                  </a:lnTo>
                  <a:lnTo>
                    <a:pt x="31" y="31"/>
                  </a:lnTo>
                  <a:lnTo>
                    <a:pt x="30" y="31"/>
                  </a:lnTo>
                  <a:lnTo>
                    <a:pt x="29" y="31"/>
                  </a:lnTo>
                  <a:lnTo>
                    <a:pt x="28" y="31"/>
                  </a:lnTo>
                  <a:lnTo>
                    <a:pt x="27" y="31"/>
                  </a:lnTo>
                  <a:lnTo>
                    <a:pt x="26" y="31"/>
                  </a:lnTo>
                  <a:lnTo>
                    <a:pt x="25" y="31"/>
                  </a:lnTo>
                  <a:lnTo>
                    <a:pt x="24" y="31"/>
                  </a:lnTo>
                  <a:lnTo>
                    <a:pt x="23" y="31"/>
                  </a:lnTo>
                  <a:lnTo>
                    <a:pt x="22" y="31"/>
                  </a:lnTo>
                  <a:lnTo>
                    <a:pt x="21" y="31"/>
                  </a:lnTo>
                  <a:lnTo>
                    <a:pt x="20" y="31"/>
                  </a:lnTo>
                  <a:lnTo>
                    <a:pt x="19" y="31"/>
                  </a:lnTo>
                  <a:lnTo>
                    <a:pt x="18" y="31"/>
                  </a:lnTo>
                  <a:lnTo>
                    <a:pt x="17" y="31"/>
                  </a:lnTo>
                  <a:lnTo>
                    <a:pt x="16" y="31"/>
                  </a:lnTo>
                  <a:lnTo>
                    <a:pt x="15" y="31"/>
                  </a:lnTo>
                  <a:lnTo>
                    <a:pt x="14" y="31"/>
                  </a:lnTo>
                  <a:lnTo>
                    <a:pt x="13" y="31"/>
                  </a:lnTo>
                  <a:lnTo>
                    <a:pt x="12" y="31"/>
                  </a:lnTo>
                  <a:lnTo>
                    <a:pt x="11" y="31"/>
                  </a:lnTo>
                  <a:lnTo>
                    <a:pt x="10" y="31"/>
                  </a:lnTo>
                  <a:lnTo>
                    <a:pt x="9" y="31"/>
                  </a:lnTo>
                  <a:lnTo>
                    <a:pt x="8" y="31"/>
                  </a:lnTo>
                  <a:lnTo>
                    <a:pt x="7" y="31"/>
                  </a:lnTo>
                  <a:lnTo>
                    <a:pt x="6" y="31"/>
                  </a:lnTo>
                  <a:lnTo>
                    <a:pt x="5" y="31"/>
                  </a:lnTo>
                  <a:lnTo>
                    <a:pt x="4" y="31"/>
                  </a:lnTo>
                  <a:lnTo>
                    <a:pt x="3" y="31"/>
                  </a:lnTo>
                  <a:lnTo>
                    <a:pt x="2" y="31"/>
                  </a:lnTo>
                  <a:lnTo>
                    <a:pt x="1" y="31"/>
                  </a:lnTo>
                  <a:lnTo>
                    <a:pt x="0" y="32"/>
                  </a:lnTo>
                  <a:lnTo>
                    <a:pt x="0" y="33"/>
                  </a:lnTo>
                </a:path>
              </a:pathLst>
            </a:custGeom>
            <a:pattFill prst="pct20">
              <a:fgClr>
                <a:srgbClr val="000000"/>
              </a:fgClr>
              <a:bgClr>
                <a:srgbClr val="AAAAAA"/>
              </a:bgClr>
            </a:pattFill>
            <a:ln w="12700" cap="rnd">
              <a:solidFill>
                <a:srgbClr val="AAAAAA"/>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grpSp>
          <p:nvGrpSpPr>
            <p:cNvPr id="274" name="Group 107"/>
            <p:cNvGrpSpPr>
              <a:grpSpLocks/>
            </p:cNvGrpSpPr>
            <p:nvPr/>
          </p:nvGrpSpPr>
          <p:grpSpPr bwMode="auto">
            <a:xfrm>
              <a:off x="4648200" y="5820768"/>
              <a:ext cx="685800" cy="344488"/>
              <a:chOff x="3768" y="3509"/>
              <a:chExt cx="432" cy="217"/>
            </a:xfrm>
          </p:grpSpPr>
          <p:sp>
            <p:nvSpPr>
              <p:cNvPr id="452" name="Freeform 108" descr="20%"/>
              <p:cNvSpPr>
                <a:spLocks/>
              </p:cNvSpPr>
              <p:nvPr/>
            </p:nvSpPr>
            <p:spPr bwMode="auto">
              <a:xfrm>
                <a:off x="3768" y="3509"/>
                <a:ext cx="432" cy="217"/>
              </a:xfrm>
              <a:custGeom>
                <a:avLst/>
                <a:gdLst>
                  <a:gd name="T0" fmla="*/ 388 w 432"/>
                  <a:gd name="T1" fmla="*/ 216 h 217"/>
                  <a:gd name="T2" fmla="*/ 0 w 432"/>
                  <a:gd name="T3" fmla="*/ 216 h 217"/>
                  <a:gd name="T4" fmla="*/ 0 w 432"/>
                  <a:gd name="T5" fmla="*/ 34 h 217"/>
                  <a:gd name="T6" fmla="*/ 43 w 432"/>
                  <a:gd name="T7" fmla="*/ 0 h 217"/>
                  <a:gd name="T8" fmla="*/ 431 w 432"/>
                  <a:gd name="T9" fmla="*/ 0 h 217"/>
                  <a:gd name="T10" fmla="*/ 431 w 432"/>
                  <a:gd name="T11" fmla="*/ 182 h 217"/>
                  <a:gd name="T12" fmla="*/ 388 w 432"/>
                  <a:gd name="T13" fmla="*/ 216 h 217"/>
                  <a:gd name="T14" fmla="*/ 0 60000 65536"/>
                  <a:gd name="T15" fmla="*/ 0 60000 65536"/>
                  <a:gd name="T16" fmla="*/ 0 60000 65536"/>
                  <a:gd name="T17" fmla="*/ 0 60000 65536"/>
                  <a:gd name="T18" fmla="*/ 0 60000 65536"/>
                  <a:gd name="T19" fmla="*/ 0 60000 65536"/>
                  <a:gd name="T20" fmla="*/ 0 60000 65536"/>
                  <a:gd name="T21" fmla="*/ 0 w 432"/>
                  <a:gd name="T22" fmla="*/ 0 h 217"/>
                  <a:gd name="T23" fmla="*/ 432 w 432"/>
                  <a:gd name="T24" fmla="*/ 217 h 2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217">
                    <a:moveTo>
                      <a:pt x="388" y="216"/>
                    </a:moveTo>
                    <a:lnTo>
                      <a:pt x="0" y="216"/>
                    </a:lnTo>
                    <a:lnTo>
                      <a:pt x="0" y="34"/>
                    </a:lnTo>
                    <a:lnTo>
                      <a:pt x="43" y="0"/>
                    </a:lnTo>
                    <a:lnTo>
                      <a:pt x="431" y="0"/>
                    </a:lnTo>
                    <a:lnTo>
                      <a:pt x="431" y="182"/>
                    </a:lnTo>
                    <a:lnTo>
                      <a:pt x="388" y="216"/>
                    </a:lnTo>
                  </a:path>
                </a:pathLst>
              </a:custGeom>
              <a:pattFill prst="pct20">
                <a:fgClr>
                  <a:srgbClr val="000000"/>
                </a:fgClr>
                <a:bgClr>
                  <a:srgbClr val="FF0000"/>
                </a:bgClr>
              </a:pattFill>
              <a:ln w="12700" cap="rnd">
                <a:no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53" name="Freeform 109"/>
              <p:cNvSpPr>
                <a:spLocks/>
              </p:cNvSpPr>
              <p:nvPr/>
            </p:nvSpPr>
            <p:spPr bwMode="auto">
              <a:xfrm>
                <a:off x="3768" y="3509"/>
                <a:ext cx="432" cy="217"/>
              </a:xfrm>
              <a:custGeom>
                <a:avLst/>
                <a:gdLst>
                  <a:gd name="T0" fmla="*/ 431 w 432"/>
                  <a:gd name="T1" fmla="*/ 0 h 217"/>
                  <a:gd name="T2" fmla="*/ 388 w 432"/>
                  <a:gd name="T3" fmla="*/ 34 h 217"/>
                  <a:gd name="T4" fmla="*/ 388 w 432"/>
                  <a:gd name="T5" fmla="*/ 216 h 217"/>
                  <a:gd name="T6" fmla="*/ 431 w 432"/>
                  <a:gd name="T7" fmla="*/ 182 h 217"/>
                  <a:gd name="T8" fmla="*/ 431 w 432"/>
                  <a:gd name="T9" fmla="*/ 0 h 217"/>
                  <a:gd name="T10" fmla="*/ 43 w 432"/>
                  <a:gd name="T11" fmla="*/ 0 h 217"/>
                  <a:gd name="T12" fmla="*/ 0 w 432"/>
                  <a:gd name="T13" fmla="*/ 34 h 217"/>
                  <a:gd name="T14" fmla="*/ 388 w 432"/>
                  <a:gd name="T15" fmla="*/ 34 h 217"/>
                  <a:gd name="T16" fmla="*/ 431 w 432"/>
                  <a:gd name="T17" fmla="*/ 0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2"/>
                  <a:gd name="T28" fmla="*/ 0 h 217"/>
                  <a:gd name="T29" fmla="*/ 432 w 432"/>
                  <a:gd name="T30" fmla="*/ 217 h 2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2" h="217">
                    <a:moveTo>
                      <a:pt x="431" y="0"/>
                    </a:moveTo>
                    <a:lnTo>
                      <a:pt x="388" y="34"/>
                    </a:lnTo>
                    <a:lnTo>
                      <a:pt x="388" y="216"/>
                    </a:lnTo>
                    <a:lnTo>
                      <a:pt x="431" y="182"/>
                    </a:lnTo>
                    <a:lnTo>
                      <a:pt x="431" y="0"/>
                    </a:lnTo>
                    <a:lnTo>
                      <a:pt x="43" y="0"/>
                    </a:lnTo>
                    <a:lnTo>
                      <a:pt x="0" y="34"/>
                    </a:lnTo>
                    <a:lnTo>
                      <a:pt x="388" y="34"/>
                    </a:lnTo>
                    <a:lnTo>
                      <a:pt x="431" y="0"/>
                    </a:lnTo>
                  </a:path>
                </a:pathLst>
              </a:custGeom>
              <a:solidFill>
                <a:srgbClr val="7F0000"/>
              </a:solidFill>
              <a:ln w="12700" cap="rnd">
                <a:solidFill>
                  <a:srgbClr val="2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54" name="Freeform 110"/>
              <p:cNvSpPr>
                <a:spLocks/>
              </p:cNvSpPr>
              <p:nvPr/>
            </p:nvSpPr>
            <p:spPr bwMode="auto">
              <a:xfrm>
                <a:off x="3768" y="3543"/>
                <a:ext cx="390" cy="183"/>
              </a:xfrm>
              <a:custGeom>
                <a:avLst/>
                <a:gdLst>
                  <a:gd name="T0" fmla="*/ 389 w 390"/>
                  <a:gd name="T1" fmla="*/ 182 h 183"/>
                  <a:gd name="T2" fmla="*/ 0 w 390"/>
                  <a:gd name="T3" fmla="*/ 182 h 183"/>
                  <a:gd name="T4" fmla="*/ 0 w 390"/>
                  <a:gd name="T5" fmla="*/ 0 h 183"/>
                  <a:gd name="T6" fmla="*/ 389 w 390"/>
                  <a:gd name="T7" fmla="*/ 0 h 183"/>
                  <a:gd name="T8" fmla="*/ 389 w 390"/>
                  <a:gd name="T9" fmla="*/ 182 h 183"/>
                  <a:gd name="T10" fmla="*/ 0 60000 65536"/>
                  <a:gd name="T11" fmla="*/ 0 60000 65536"/>
                  <a:gd name="T12" fmla="*/ 0 60000 65536"/>
                  <a:gd name="T13" fmla="*/ 0 60000 65536"/>
                  <a:gd name="T14" fmla="*/ 0 60000 65536"/>
                  <a:gd name="T15" fmla="*/ 0 w 390"/>
                  <a:gd name="T16" fmla="*/ 0 h 183"/>
                  <a:gd name="T17" fmla="*/ 390 w 390"/>
                  <a:gd name="T18" fmla="*/ 183 h 183"/>
                </a:gdLst>
                <a:ahLst/>
                <a:cxnLst>
                  <a:cxn ang="T10">
                    <a:pos x="T0" y="T1"/>
                  </a:cxn>
                  <a:cxn ang="T11">
                    <a:pos x="T2" y="T3"/>
                  </a:cxn>
                  <a:cxn ang="T12">
                    <a:pos x="T4" y="T5"/>
                  </a:cxn>
                  <a:cxn ang="T13">
                    <a:pos x="T6" y="T7"/>
                  </a:cxn>
                  <a:cxn ang="T14">
                    <a:pos x="T8" y="T9"/>
                  </a:cxn>
                </a:cxnLst>
                <a:rect l="T15" t="T16" r="T17" b="T18"/>
                <a:pathLst>
                  <a:path w="390" h="183">
                    <a:moveTo>
                      <a:pt x="389" y="182"/>
                    </a:moveTo>
                    <a:lnTo>
                      <a:pt x="0" y="182"/>
                    </a:lnTo>
                    <a:lnTo>
                      <a:pt x="0" y="0"/>
                    </a:lnTo>
                    <a:lnTo>
                      <a:pt x="389" y="0"/>
                    </a:lnTo>
                    <a:lnTo>
                      <a:pt x="389" y="182"/>
                    </a:lnTo>
                  </a:path>
                </a:pathLst>
              </a:custGeom>
              <a:noFill/>
              <a:ln w="12700" cap="rnd">
                <a:solidFill>
                  <a:srgbClr val="2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grpSp>
        <p:grpSp>
          <p:nvGrpSpPr>
            <p:cNvPr id="275" name="Group 119"/>
            <p:cNvGrpSpPr>
              <a:grpSpLocks/>
            </p:cNvGrpSpPr>
            <p:nvPr/>
          </p:nvGrpSpPr>
          <p:grpSpPr bwMode="auto">
            <a:xfrm>
              <a:off x="4656138" y="6225581"/>
              <a:ext cx="684212" cy="344487"/>
              <a:chOff x="3232" y="3703"/>
              <a:chExt cx="431" cy="217"/>
            </a:xfrm>
          </p:grpSpPr>
          <p:sp>
            <p:nvSpPr>
              <p:cNvPr id="449" name="Freeform 120" descr="20%"/>
              <p:cNvSpPr>
                <a:spLocks/>
              </p:cNvSpPr>
              <p:nvPr/>
            </p:nvSpPr>
            <p:spPr bwMode="auto">
              <a:xfrm>
                <a:off x="3232" y="3703"/>
                <a:ext cx="431" cy="217"/>
              </a:xfrm>
              <a:custGeom>
                <a:avLst/>
                <a:gdLst>
                  <a:gd name="T0" fmla="*/ 387 w 431"/>
                  <a:gd name="T1" fmla="*/ 216 h 217"/>
                  <a:gd name="T2" fmla="*/ 0 w 431"/>
                  <a:gd name="T3" fmla="*/ 216 h 217"/>
                  <a:gd name="T4" fmla="*/ 0 w 431"/>
                  <a:gd name="T5" fmla="*/ 33 h 217"/>
                  <a:gd name="T6" fmla="*/ 43 w 431"/>
                  <a:gd name="T7" fmla="*/ 0 h 217"/>
                  <a:gd name="T8" fmla="*/ 430 w 431"/>
                  <a:gd name="T9" fmla="*/ 0 h 217"/>
                  <a:gd name="T10" fmla="*/ 430 w 431"/>
                  <a:gd name="T11" fmla="*/ 182 h 217"/>
                  <a:gd name="T12" fmla="*/ 387 w 431"/>
                  <a:gd name="T13" fmla="*/ 216 h 217"/>
                  <a:gd name="T14" fmla="*/ 0 60000 65536"/>
                  <a:gd name="T15" fmla="*/ 0 60000 65536"/>
                  <a:gd name="T16" fmla="*/ 0 60000 65536"/>
                  <a:gd name="T17" fmla="*/ 0 60000 65536"/>
                  <a:gd name="T18" fmla="*/ 0 60000 65536"/>
                  <a:gd name="T19" fmla="*/ 0 60000 65536"/>
                  <a:gd name="T20" fmla="*/ 0 60000 65536"/>
                  <a:gd name="T21" fmla="*/ 0 w 431"/>
                  <a:gd name="T22" fmla="*/ 0 h 217"/>
                  <a:gd name="T23" fmla="*/ 431 w 431"/>
                  <a:gd name="T24" fmla="*/ 217 h 2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1" h="217">
                    <a:moveTo>
                      <a:pt x="387" y="216"/>
                    </a:moveTo>
                    <a:lnTo>
                      <a:pt x="0" y="216"/>
                    </a:lnTo>
                    <a:lnTo>
                      <a:pt x="0" y="33"/>
                    </a:lnTo>
                    <a:lnTo>
                      <a:pt x="43" y="0"/>
                    </a:lnTo>
                    <a:lnTo>
                      <a:pt x="430" y="0"/>
                    </a:lnTo>
                    <a:lnTo>
                      <a:pt x="430" y="182"/>
                    </a:lnTo>
                    <a:lnTo>
                      <a:pt x="387" y="216"/>
                    </a:lnTo>
                  </a:path>
                </a:pathLst>
              </a:custGeom>
              <a:pattFill prst="pct20">
                <a:fgClr>
                  <a:srgbClr val="000000"/>
                </a:fgClr>
                <a:bgClr>
                  <a:srgbClr val="FFBF7F"/>
                </a:bgClr>
              </a:pattFill>
              <a:ln w="12700" cap="rnd">
                <a:no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50" name="Freeform 121"/>
              <p:cNvSpPr>
                <a:spLocks/>
              </p:cNvSpPr>
              <p:nvPr/>
            </p:nvSpPr>
            <p:spPr bwMode="auto">
              <a:xfrm>
                <a:off x="3232" y="3703"/>
                <a:ext cx="431" cy="217"/>
              </a:xfrm>
              <a:custGeom>
                <a:avLst/>
                <a:gdLst>
                  <a:gd name="T0" fmla="*/ 430 w 431"/>
                  <a:gd name="T1" fmla="*/ 0 h 217"/>
                  <a:gd name="T2" fmla="*/ 387 w 431"/>
                  <a:gd name="T3" fmla="*/ 33 h 217"/>
                  <a:gd name="T4" fmla="*/ 387 w 431"/>
                  <a:gd name="T5" fmla="*/ 216 h 217"/>
                  <a:gd name="T6" fmla="*/ 430 w 431"/>
                  <a:gd name="T7" fmla="*/ 182 h 217"/>
                  <a:gd name="T8" fmla="*/ 430 w 431"/>
                  <a:gd name="T9" fmla="*/ 0 h 217"/>
                  <a:gd name="T10" fmla="*/ 43 w 431"/>
                  <a:gd name="T11" fmla="*/ 0 h 217"/>
                  <a:gd name="T12" fmla="*/ 0 w 431"/>
                  <a:gd name="T13" fmla="*/ 33 h 217"/>
                  <a:gd name="T14" fmla="*/ 387 w 431"/>
                  <a:gd name="T15" fmla="*/ 33 h 217"/>
                  <a:gd name="T16" fmla="*/ 430 w 431"/>
                  <a:gd name="T17" fmla="*/ 0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1"/>
                  <a:gd name="T28" fmla="*/ 0 h 217"/>
                  <a:gd name="T29" fmla="*/ 431 w 431"/>
                  <a:gd name="T30" fmla="*/ 217 h 2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1" h="217">
                    <a:moveTo>
                      <a:pt x="430" y="0"/>
                    </a:moveTo>
                    <a:lnTo>
                      <a:pt x="387" y="33"/>
                    </a:lnTo>
                    <a:lnTo>
                      <a:pt x="387" y="216"/>
                    </a:lnTo>
                    <a:lnTo>
                      <a:pt x="430" y="182"/>
                    </a:lnTo>
                    <a:lnTo>
                      <a:pt x="430" y="0"/>
                    </a:lnTo>
                    <a:lnTo>
                      <a:pt x="43" y="0"/>
                    </a:lnTo>
                    <a:lnTo>
                      <a:pt x="0" y="33"/>
                    </a:lnTo>
                    <a:lnTo>
                      <a:pt x="387" y="33"/>
                    </a:lnTo>
                    <a:lnTo>
                      <a:pt x="430" y="0"/>
                    </a:lnTo>
                  </a:path>
                </a:pathLst>
              </a:custGeom>
              <a:solidFill>
                <a:srgbClr val="7F5F3F"/>
              </a:solidFill>
              <a:ln w="12700" cap="rnd">
                <a:solidFill>
                  <a:srgbClr val="2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51" name="Freeform 122"/>
              <p:cNvSpPr>
                <a:spLocks/>
              </p:cNvSpPr>
              <p:nvPr/>
            </p:nvSpPr>
            <p:spPr bwMode="auto">
              <a:xfrm>
                <a:off x="3232" y="3736"/>
                <a:ext cx="387" cy="184"/>
              </a:xfrm>
              <a:custGeom>
                <a:avLst/>
                <a:gdLst>
                  <a:gd name="T0" fmla="*/ 386 w 387"/>
                  <a:gd name="T1" fmla="*/ 183 h 184"/>
                  <a:gd name="T2" fmla="*/ 0 w 387"/>
                  <a:gd name="T3" fmla="*/ 183 h 184"/>
                  <a:gd name="T4" fmla="*/ 0 w 387"/>
                  <a:gd name="T5" fmla="*/ 0 h 184"/>
                  <a:gd name="T6" fmla="*/ 386 w 387"/>
                  <a:gd name="T7" fmla="*/ 0 h 184"/>
                  <a:gd name="T8" fmla="*/ 386 w 387"/>
                  <a:gd name="T9" fmla="*/ 183 h 184"/>
                  <a:gd name="T10" fmla="*/ 0 60000 65536"/>
                  <a:gd name="T11" fmla="*/ 0 60000 65536"/>
                  <a:gd name="T12" fmla="*/ 0 60000 65536"/>
                  <a:gd name="T13" fmla="*/ 0 60000 65536"/>
                  <a:gd name="T14" fmla="*/ 0 60000 65536"/>
                  <a:gd name="T15" fmla="*/ 0 w 387"/>
                  <a:gd name="T16" fmla="*/ 0 h 184"/>
                  <a:gd name="T17" fmla="*/ 387 w 387"/>
                  <a:gd name="T18" fmla="*/ 184 h 184"/>
                </a:gdLst>
                <a:ahLst/>
                <a:cxnLst>
                  <a:cxn ang="T10">
                    <a:pos x="T0" y="T1"/>
                  </a:cxn>
                  <a:cxn ang="T11">
                    <a:pos x="T2" y="T3"/>
                  </a:cxn>
                  <a:cxn ang="T12">
                    <a:pos x="T4" y="T5"/>
                  </a:cxn>
                  <a:cxn ang="T13">
                    <a:pos x="T6" y="T7"/>
                  </a:cxn>
                  <a:cxn ang="T14">
                    <a:pos x="T8" y="T9"/>
                  </a:cxn>
                </a:cxnLst>
                <a:rect l="T15" t="T16" r="T17" b="T18"/>
                <a:pathLst>
                  <a:path w="387" h="184">
                    <a:moveTo>
                      <a:pt x="386" y="183"/>
                    </a:moveTo>
                    <a:lnTo>
                      <a:pt x="0" y="183"/>
                    </a:lnTo>
                    <a:lnTo>
                      <a:pt x="0" y="0"/>
                    </a:lnTo>
                    <a:lnTo>
                      <a:pt x="386" y="0"/>
                    </a:lnTo>
                    <a:lnTo>
                      <a:pt x="386" y="183"/>
                    </a:lnTo>
                  </a:path>
                </a:pathLst>
              </a:custGeom>
              <a:noFill/>
              <a:ln w="12700" cap="rnd">
                <a:solidFill>
                  <a:srgbClr val="2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grpSp>
        <p:grpSp>
          <p:nvGrpSpPr>
            <p:cNvPr id="276" name="Group 123"/>
            <p:cNvGrpSpPr>
              <a:grpSpLocks/>
            </p:cNvGrpSpPr>
            <p:nvPr/>
          </p:nvGrpSpPr>
          <p:grpSpPr bwMode="auto">
            <a:xfrm>
              <a:off x="4724400" y="6277968"/>
              <a:ext cx="474663" cy="109538"/>
              <a:chOff x="3983" y="3559"/>
              <a:chExt cx="299" cy="69"/>
            </a:xfrm>
          </p:grpSpPr>
          <p:sp>
            <p:nvSpPr>
              <p:cNvPr id="443" name="Oval 124" descr="20%"/>
              <p:cNvSpPr>
                <a:spLocks noChangeArrowheads="1"/>
              </p:cNvSpPr>
              <p:nvPr/>
            </p:nvSpPr>
            <p:spPr bwMode="auto">
              <a:xfrm>
                <a:off x="4206" y="3559"/>
                <a:ext cx="76" cy="63"/>
              </a:xfrm>
              <a:prstGeom prst="ellipse">
                <a:avLst/>
              </a:prstGeom>
              <a:pattFill prst="pct20">
                <a:fgClr>
                  <a:srgbClr val="000000"/>
                </a:fgClr>
                <a:bgClr>
                  <a:srgbClr val="000000"/>
                </a:bgClr>
              </a:pattFill>
              <a:ln w="12700">
                <a:solidFill>
                  <a:srgbClr val="400000"/>
                </a:solidFill>
                <a:round/>
                <a:headEnd/>
                <a:tailEnd/>
              </a:ln>
            </p:spPr>
            <p:txBody>
              <a:bodyPr wrap="none" anchor="ct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44" name="Freeform 125" descr="20%"/>
              <p:cNvSpPr>
                <a:spLocks/>
              </p:cNvSpPr>
              <p:nvPr/>
            </p:nvSpPr>
            <p:spPr bwMode="auto">
              <a:xfrm>
                <a:off x="4201" y="3561"/>
                <a:ext cx="66" cy="67"/>
              </a:xfrm>
              <a:custGeom>
                <a:avLst/>
                <a:gdLst>
                  <a:gd name="T0" fmla="*/ 59 w 66"/>
                  <a:gd name="T1" fmla="*/ 57 h 67"/>
                  <a:gd name="T2" fmla="*/ 55 w 66"/>
                  <a:gd name="T3" fmla="*/ 55 h 67"/>
                  <a:gd name="T4" fmla="*/ 51 w 66"/>
                  <a:gd name="T5" fmla="*/ 52 h 67"/>
                  <a:gd name="T6" fmla="*/ 46 w 66"/>
                  <a:gd name="T7" fmla="*/ 49 h 67"/>
                  <a:gd name="T8" fmla="*/ 42 w 66"/>
                  <a:gd name="T9" fmla="*/ 46 h 67"/>
                  <a:gd name="T10" fmla="*/ 38 w 66"/>
                  <a:gd name="T11" fmla="*/ 43 h 67"/>
                  <a:gd name="T12" fmla="*/ 34 w 66"/>
                  <a:gd name="T13" fmla="*/ 39 h 67"/>
                  <a:gd name="T14" fmla="*/ 32 w 66"/>
                  <a:gd name="T15" fmla="*/ 36 h 67"/>
                  <a:gd name="T16" fmla="*/ 29 w 66"/>
                  <a:gd name="T17" fmla="*/ 31 h 67"/>
                  <a:gd name="T18" fmla="*/ 26 w 66"/>
                  <a:gd name="T19" fmla="*/ 27 h 67"/>
                  <a:gd name="T20" fmla="*/ 24 w 66"/>
                  <a:gd name="T21" fmla="*/ 23 h 67"/>
                  <a:gd name="T22" fmla="*/ 22 w 66"/>
                  <a:gd name="T23" fmla="*/ 19 h 67"/>
                  <a:gd name="T24" fmla="*/ 20 w 66"/>
                  <a:gd name="T25" fmla="*/ 14 h 67"/>
                  <a:gd name="T26" fmla="*/ 19 w 66"/>
                  <a:gd name="T27" fmla="*/ 10 h 67"/>
                  <a:gd name="T28" fmla="*/ 18 w 66"/>
                  <a:gd name="T29" fmla="*/ 5 h 67"/>
                  <a:gd name="T30" fmla="*/ 18 w 66"/>
                  <a:gd name="T31" fmla="*/ 0 h 67"/>
                  <a:gd name="T32" fmla="*/ 15 w 66"/>
                  <a:gd name="T33" fmla="*/ 2 h 67"/>
                  <a:gd name="T34" fmla="*/ 13 w 66"/>
                  <a:gd name="T35" fmla="*/ 4 h 67"/>
                  <a:gd name="T36" fmla="*/ 11 w 66"/>
                  <a:gd name="T37" fmla="*/ 5 h 67"/>
                  <a:gd name="T38" fmla="*/ 10 w 66"/>
                  <a:gd name="T39" fmla="*/ 6 h 67"/>
                  <a:gd name="T40" fmla="*/ 8 w 66"/>
                  <a:gd name="T41" fmla="*/ 8 h 67"/>
                  <a:gd name="T42" fmla="*/ 7 w 66"/>
                  <a:gd name="T43" fmla="*/ 10 h 67"/>
                  <a:gd name="T44" fmla="*/ 5 w 66"/>
                  <a:gd name="T45" fmla="*/ 12 h 67"/>
                  <a:gd name="T46" fmla="*/ 4 w 66"/>
                  <a:gd name="T47" fmla="*/ 14 h 67"/>
                  <a:gd name="T48" fmla="*/ 2 w 66"/>
                  <a:gd name="T49" fmla="*/ 16 h 67"/>
                  <a:gd name="T50" fmla="*/ 1 w 66"/>
                  <a:gd name="T51" fmla="*/ 20 h 67"/>
                  <a:gd name="T52" fmla="*/ 0 w 66"/>
                  <a:gd name="T53" fmla="*/ 24 h 67"/>
                  <a:gd name="T54" fmla="*/ 0 w 66"/>
                  <a:gd name="T55" fmla="*/ 26 h 67"/>
                  <a:gd name="T56" fmla="*/ 0 w 66"/>
                  <a:gd name="T57" fmla="*/ 28 h 67"/>
                  <a:gd name="T58" fmla="*/ 0 w 66"/>
                  <a:gd name="T59" fmla="*/ 34 h 67"/>
                  <a:gd name="T60" fmla="*/ 0 w 66"/>
                  <a:gd name="T61" fmla="*/ 37 h 67"/>
                  <a:gd name="T62" fmla="*/ 2 w 66"/>
                  <a:gd name="T63" fmla="*/ 41 h 67"/>
                  <a:gd name="T64" fmla="*/ 3 w 66"/>
                  <a:gd name="T65" fmla="*/ 44 h 67"/>
                  <a:gd name="T66" fmla="*/ 5 w 66"/>
                  <a:gd name="T67" fmla="*/ 47 h 67"/>
                  <a:gd name="T68" fmla="*/ 7 w 66"/>
                  <a:gd name="T69" fmla="*/ 50 h 67"/>
                  <a:gd name="T70" fmla="*/ 10 w 66"/>
                  <a:gd name="T71" fmla="*/ 53 h 67"/>
                  <a:gd name="T72" fmla="*/ 12 w 66"/>
                  <a:gd name="T73" fmla="*/ 55 h 67"/>
                  <a:gd name="T74" fmla="*/ 15 w 66"/>
                  <a:gd name="T75" fmla="*/ 57 h 67"/>
                  <a:gd name="T76" fmla="*/ 18 w 66"/>
                  <a:gd name="T77" fmla="*/ 59 h 67"/>
                  <a:gd name="T78" fmla="*/ 22 w 66"/>
                  <a:gd name="T79" fmla="*/ 61 h 67"/>
                  <a:gd name="T80" fmla="*/ 26 w 66"/>
                  <a:gd name="T81" fmla="*/ 63 h 67"/>
                  <a:gd name="T82" fmla="*/ 30 w 66"/>
                  <a:gd name="T83" fmla="*/ 64 h 67"/>
                  <a:gd name="T84" fmla="*/ 34 w 66"/>
                  <a:gd name="T85" fmla="*/ 65 h 67"/>
                  <a:gd name="T86" fmla="*/ 38 w 66"/>
                  <a:gd name="T87" fmla="*/ 65 h 67"/>
                  <a:gd name="T88" fmla="*/ 43 w 66"/>
                  <a:gd name="T89" fmla="*/ 66 h 67"/>
                  <a:gd name="T90" fmla="*/ 45 w 66"/>
                  <a:gd name="T91" fmla="*/ 65 h 67"/>
                  <a:gd name="T92" fmla="*/ 47 w 66"/>
                  <a:gd name="T93" fmla="*/ 65 h 67"/>
                  <a:gd name="T94" fmla="*/ 49 w 66"/>
                  <a:gd name="T95" fmla="*/ 65 h 67"/>
                  <a:gd name="T96" fmla="*/ 51 w 66"/>
                  <a:gd name="T97" fmla="*/ 65 h 67"/>
                  <a:gd name="T98" fmla="*/ 53 w 66"/>
                  <a:gd name="T99" fmla="*/ 65 h 67"/>
                  <a:gd name="T100" fmla="*/ 54 w 66"/>
                  <a:gd name="T101" fmla="*/ 64 h 67"/>
                  <a:gd name="T102" fmla="*/ 56 w 66"/>
                  <a:gd name="T103" fmla="*/ 63 h 67"/>
                  <a:gd name="T104" fmla="*/ 58 w 66"/>
                  <a:gd name="T105" fmla="*/ 63 h 67"/>
                  <a:gd name="T106" fmla="*/ 59 w 66"/>
                  <a:gd name="T107" fmla="*/ 62 h 67"/>
                  <a:gd name="T108" fmla="*/ 61 w 66"/>
                  <a:gd name="T109" fmla="*/ 61 h 67"/>
                  <a:gd name="T110" fmla="*/ 63 w 66"/>
                  <a:gd name="T111" fmla="*/ 61 h 67"/>
                  <a:gd name="T112" fmla="*/ 64 w 66"/>
                  <a:gd name="T113" fmla="*/ 60 h 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
                  <a:gd name="T172" fmla="*/ 0 h 67"/>
                  <a:gd name="T173" fmla="*/ 66 w 66"/>
                  <a:gd name="T174" fmla="*/ 67 h 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 h="67">
                    <a:moveTo>
                      <a:pt x="65" y="59"/>
                    </a:moveTo>
                    <a:lnTo>
                      <a:pt x="59" y="57"/>
                    </a:lnTo>
                    <a:lnTo>
                      <a:pt x="57" y="56"/>
                    </a:lnTo>
                    <a:lnTo>
                      <a:pt x="55" y="55"/>
                    </a:lnTo>
                    <a:lnTo>
                      <a:pt x="53" y="53"/>
                    </a:lnTo>
                    <a:lnTo>
                      <a:pt x="51" y="52"/>
                    </a:lnTo>
                    <a:lnTo>
                      <a:pt x="48" y="51"/>
                    </a:lnTo>
                    <a:lnTo>
                      <a:pt x="46" y="49"/>
                    </a:lnTo>
                    <a:lnTo>
                      <a:pt x="44" y="48"/>
                    </a:lnTo>
                    <a:lnTo>
                      <a:pt x="42" y="46"/>
                    </a:lnTo>
                    <a:lnTo>
                      <a:pt x="40" y="45"/>
                    </a:lnTo>
                    <a:lnTo>
                      <a:pt x="38" y="43"/>
                    </a:lnTo>
                    <a:lnTo>
                      <a:pt x="36" y="41"/>
                    </a:lnTo>
                    <a:lnTo>
                      <a:pt x="34" y="39"/>
                    </a:lnTo>
                    <a:lnTo>
                      <a:pt x="33" y="38"/>
                    </a:lnTo>
                    <a:lnTo>
                      <a:pt x="32" y="36"/>
                    </a:lnTo>
                    <a:lnTo>
                      <a:pt x="31" y="34"/>
                    </a:lnTo>
                    <a:lnTo>
                      <a:pt x="29" y="31"/>
                    </a:lnTo>
                    <a:lnTo>
                      <a:pt x="27" y="29"/>
                    </a:lnTo>
                    <a:lnTo>
                      <a:pt x="26" y="27"/>
                    </a:lnTo>
                    <a:lnTo>
                      <a:pt x="25" y="25"/>
                    </a:lnTo>
                    <a:lnTo>
                      <a:pt x="24" y="23"/>
                    </a:lnTo>
                    <a:lnTo>
                      <a:pt x="23" y="21"/>
                    </a:lnTo>
                    <a:lnTo>
                      <a:pt x="22" y="19"/>
                    </a:lnTo>
                    <a:lnTo>
                      <a:pt x="21" y="16"/>
                    </a:lnTo>
                    <a:lnTo>
                      <a:pt x="20" y="14"/>
                    </a:lnTo>
                    <a:lnTo>
                      <a:pt x="20" y="12"/>
                    </a:lnTo>
                    <a:lnTo>
                      <a:pt x="19" y="10"/>
                    </a:lnTo>
                    <a:lnTo>
                      <a:pt x="19" y="7"/>
                    </a:lnTo>
                    <a:lnTo>
                      <a:pt x="18" y="5"/>
                    </a:lnTo>
                    <a:lnTo>
                      <a:pt x="18" y="2"/>
                    </a:lnTo>
                    <a:lnTo>
                      <a:pt x="18" y="0"/>
                    </a:lnTo>
                    <a:lnTo>
                      <a:pt x="16" y="2"/>
                    </a:lnTo>
                    <a:lnTo>
                      <a:pt x="15" y="2"/>
                    </a:lnTo>
                    <a:lnTo>
                      <a:pt x="14" y="3"/>
                    </a:lnTo>
                    <a:lnTo>
                      <a:pt x="13" y="4"/>
                    </a:lnTo>
                    <a:lnTo>
                      <a:pt x="12" y="4"/>
                    </a:lnTo>
                    <a:lnTo>
                      <a:pt x="11" y="5"/>
                    </a:lnTo>
                    <a:lnTo>
                      <a:pt x="11" y="6"/>
                    </a:lnTo>
                    <a:lnTo>
                      <a:pt x="10" y="6"/>
                    </a:lnTo>
                    <a:lnTo>
                      <a:pt x="9" y="7"/>
                    </a:lnTo>
                    <a:lnTo>
                      <a:pt x="8" y="8"/>
                    </a:lnTo>
                    <a:lnTo>
                      <a:pt x="8" y="9"/>
                    </a:lnTo>
                    <a:lnTo>
                      <a:pt x="7" y="10"/>
                    </a:lnTo>
                    <a:lnTo>
                      <a:pt x="6" y="11"/>
                    </a:lnTo>
                    <a:lnTo>
                      <a:pt x="5" y="12"/>
                    </a:lnTo>
                    <a:lnTo>
                      <a:pt x="5" y="13"/>
                    </a:lnTo>
                    <a:lnTo>
                      <a:pt x="4" y="14"/>
                    </a:lnTo>
                    <a:lnTo>
                      <a:pt x="3" y="16"/>
                    </a:lnTo>
                    <a:lnTo>
                      <a:pt x="2" y="16"/>
                    </a:lnTo>
                    <a:lnTo>
                      <a:pt x="2" y="18"/>
                    </a:lnTo>
                    <a:lnTo>
                      <a:pt x="1" y="20"/>
                    </a:lnTo>
                    <a:lnTo>
                      <a:pt x="0" y="22"/>
                    </a:lnTo>
                    <a:lnTo>
                      <a:pt x="0" y="24"/>
                    </a:lnTo>
                    <a:lnTo>
                      <a:pt x="0" y="25"/>
                    </a:lnTo>
                    <a:lnTo>
                      <a:pt x="0" y="26"/>
                    </a:lnTo>
                    <a:lnTo>
                      <a:pt x="0" y="27"/>
                    </a:lnTo>
                    <a:lnTo>
                      <a:pt x="0" y="28"/>
                    </a:lnTo>
                    <a:lnTo>
                      <a:pt x="0" y="29"/>
                    </a:lnTo>
                    <a:lnTo>
                      <a:pt x="0" y="34"/>
                    </a:lnTo>
                    <a:lnTo>
                      <a:pt x="0" y="35"/>
                    </a:lnTo>
                    <a:lnTo>
                      <a:pt x="0" y="37"/>
                    </a:lnTo>
                    <a:lnTo>
                      <a:pt x="1" y="39"/>
                    </a:lnTo>
                    <a:lnTo>
                      <a:pt x="2" y="41"/>
                    </a:lnTo>
                    <a:lnTo>
                      <a:pt x="2" y="42"/>
                    </a:lnTo>
                    <a:lnTo>
                      <a:pt x="3" y="44"/>
                    </a:lnTo>
                    <a:lnTo>
                      <a:pt x="4" y="45"/>
                    </a:lnTo>
                    <a:lnTo>
                      <a:pt x="5" y="47"/>
                    </a:lnTo>
                    <a:lnTo>
                      <a:pt x="6" y="49"/>
                    </a:lnTo>
                    <a:lnTo>
                      <a:pt x="7" y="50"/>
                    </a:lnTo>
                    <a:lnTo>
                      <a:pt x="8" y="51"/>
                    </a:lnTo>
                    <a:lnTo>
                      <a:pt x="10" y="53"/>
                    </a:lnTo>
                    <a:lnTo>
                      <a:pt x="11" y="54"/>
                    </a:lnTo>
                    <a:lnTo>
                      <a:pt x="12" y="55"/>
                    </a:lnTo>
                    <a:lnTo>
                      <a:pt x="13" y="57"/>
                    </a:lnTo>
                    <a:lnTo>
                      <a:pt x="15" y="57"/>
                    </a:lnTo>
                    <a:lnTo>
                      <a:pt x="17" y="59"/>
                    </a:lnTo>
                    <a:lnTo>
                      <a:pt x="18" y="59"/>
                    </a:lnTo>
                    <a:lnTo>
                      <a:pt x="20" y="61"/>
                    </a:lnTo>
                    <a:lnTo>
                      <a:pt x="22" y="61"/>
                    </a:lnTo>
                    <a:lnTo>
                      <a:pt x="24" y="62"/>
                    </a:lnTo>
                    <a:lnTo>
                      <a:pt x="26" y="63"/>
                    </a:lnTo>
                    <a:lnTo>
                      <a:pt x="28" y="63"/>
                    </a:lnTo>
                    <a:lnTo>
                      <a:pt x="30" y="64"/>
                    </a:lnTo>
                    <a:lnTo>
                      <a:pt x="32" y="65"/>
                    </a:lnTo>
                    <a:lnTo>
                      <a:pt x="34" y="65"/>
                    </a:lnTo>
                    <a:lnTo>
                      <a:pt x="36" y="65"/>
                    </a:lnTo>
                    <a:lnTo>
                      <a:pt x="38" y="65"/>
                    </a:lnTo>
                    <a:lnTo>
                      <a:pt x="40" y="65"/>
                    </a:lnTo>
                    <a:lnTo>
                      <a:pt x="43" y="66"/>
                    </a:lnTo>
                    <a:lnTo>
                      <a:pt x="44" y="65"/>
                    </a:lnTo>
                    <a:lnTo>
                      <a:pt x="45" y="65"/>
                    </a:lnTo>
                    <a:lnTo>
                      <a:pt x="46" y="65"/>
                    </a:lnTo>
                    <a:lnTo>
                      <a:pt x="47" y="65"/>
                    </a:lnTo>
                    <a:lnTo>
                      <a:pt x="48" y="65"/>
                    </a:lnTo>
                    <a:lnTo>
                      <a:pt x="49" y="65"/>
                    </a:lnTo>
                    <a:lnTo>
                      <a:pt x="50" y="65"/>
                    </a:lnTo>
                    <a:lnTo>
                      <a:pt x="51" y="65"/>
                    </a:lnTo>
                    <a:lnTo>
                      <a:pt x="52" y="65"/>
                    </a:lnTo>
                    <a:lnTo>
                      <a:pt x="53" y="65"/>
                    </a:lnTo>
                    <a:lnTo>
                      <a:pt x="54" y="64"/>
                    </a:lnTo>
                    <a:lnTo>
                      <a:pt x="55" y="64"/>
                    </a:lnTo>
                    <a:lnTo>
                      <a:pt x="56" y="63"/>
                    </a:lnTo>
                    <a:lnTo>
                      <a:pt x="57" y="63"/>
                    </a:lnTo>
                    <a:lnTo>
                      <a:pt x="58" y="63"/>
                    </a:lnTo>
                    <a:lnTo>
                      <a:pt x="59" y="63"/>
                    </a:lnTo>
                    <a:lnTo>
                      <a:pt x="59" y="62"/>
                    </a:lnTo>
                    <a:lnTo>
                      <a:pt x="60" y="62"/>
                    </a:lnTo>
                    <a:lnTo>
                      <a:pt x="61" y="61"/>
                    </a:lnTo>
                    <a:lnTo>
                      <a:pt x="62" y="61"/>
                    </a:lnTo>
                    <a:lnTo>
                      <a:pt x="63" y="61"/>
                    </a:lnTo>
                    <a:lnTo>
                      <a:pt x="63" y="60"/>
                    </a:lnTo>
                    <a:lnTo>
                      <a:pt x="64" y="60"/>
                    </a:lnTo>
                    <a:lnTo>
                      <a:pt x="65" y="59"/>
                    </a:lnTo>
                  </a:path>
                </a:pathLst>
              </a:custGeom>
              <a:pattFill prst="pct20">
                <a:fgClr>
                  <a:srgbClr val="000000"/>
                </a:fgClr>
                <a:bgClr>
                  <a:srgbClr val="C05D00"/>
                </a:bgClr>
              </a:pattFill>
              <a:ln w="12700" cap="rnd">
                <a:solidFill>
                  <a:srgbClr val="4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45" name="Oval 126" descr="20%"/>
              <p:cNvSpPr>
                <a:spLocks noChangeArrowheads="1"/>
              </p:cNvSpPr>
              <p:nvPr/>
            </p:nvSpPr>
            <p:spPr bwMode="auto">
              <a:xfrm>
                <a:off x="4098" y="3559"/>
                <a:ext cx="76" cy="63"/>
              </a:xfrm>
              <a:prstGeom prst="ellipse">
                <a:avLst/>
              </a:prstGeom>
              <a:pattFill prst="pct20">
                <a:fgClr>
                  <a:srgbClr val="000000"/>
                </a:fgClr>
                <a:bgClr>
                  <a:srgbClr val="000000"/>
                </a:bgClr>
              </a:pattFill>
              <a:ln w="12700">
                <a:solidFill>
                  <a:srgbClr val="400000"/>
                </a:solidFill>
                <a:round/>
                <a:headEnd/>
                <a:tailEnd/>
              </a:ln>
            </p:spPr>
            <p:txBody>
              <a:bodyPr wrap="none" anchor="ct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46" name="Freeform 127" descr="20%"/>
              <p:cNvSpPr>
                <a:spLocks/>
              </p:cNvSpPr>
              <p:nvPr/>
            </p:nvSpPr>
            <p:spPr bwMode="auto">
              <a:xfrm>
                <a:off x="4092" y="3561"/>
                <a:ext cx="68" cy="67"/>
              </a:xfrm>
              <a:custGeom>
                <a:avLst/>
                <a:gdLst>
                  <a:gd name="T0" fmla="*/ 62 w 68"/>
                  <a:gd name="T1" fmla="*/ 57 h 67"/>
                  <a:gd name="T2" fmla="*/ 57 w 68"/>
                  <a:gd name="T3" fmla="*/ 55 h 67"/>
                  <a:gd name="T4" fmla="*/ 52 w 68"/>
                  <a:gd name="T5" fmla="*/ 52 h 67"/>
                  <a:gd name="T6" fmla="*/ 48 w 68"/>
                  <a:gd name="T7" fmla="*/ 49 h 67"/>
                  <a:gd name="T8" fmla="*/ 44 w 68"/>
                  <a:gd name="T9" fmla="*/ 46 h 67"/>
                  <a:gd name="T10" fmla="*/ 40 w 68"/>
                  <a:gd name="T11" fmla="*/ 43 h 67"/>
                  <a:gd name="T12" fmla="*/ 36 w 68"/>
                  <a:gd name="T13" fmla="*/ 39 h 67"/>
                  <a:gd name="T14" fmla="*/ 34 w 68"/>
                  <a:gd name="T15" fmla="*/ 36 h 67"/>
                  <a:gd name="T16" fmla="*/ 31 w 68"/>
                  <a:gd name="T17" fmla="*/ 31 h 67"/>
                  <a:gd name="T18" fmla="*/ 28 w 68"/>
                  <a:gd name="T19" fmla="*/ 27 h 67"/>
                  <a:gd name="T20" fmla="*/ 25 w 68"/>
                  <a:gd name="T21" fmla="*/ 23 h 67"/>
                  <a:gd name="T22" fmla="*/ 23 w 68"/>
                  <a:gd name="T23" fmla="*/ 19 h 67"/>
                  <a:gd name="T24" fmla="*/ 22 w 68"/>
                  <a:gd name="T25" fmla="*/ 14 h 67"/>
                  <a:gd name="T26" fmla="*/ 21 w 68"/>
                  <a:gd name="T27" fmla="*/ 10 h 67"/>
                  <a:gd name="T28" fmla="*/ 20 w 68"/>
                  <a:gd name="T29" fmla="*/ 5 h 67"/>
                  <a:gd name="T30" fmla="*/ 20 w 68"/>
                  <a:gd name="T31" fmla="*/ 0 h 67"/>
                  <a:gd name="T32" fmla="*/ 16 w 68"/>
                  <a:gd name="T33" fmla="*/ 2 h 67"/>
                  <a:gd name="T34" fmla="*/ 14 w 68"/>
                  <a:gd name="T35" fmla="*/ 4 h 67"/>
                  <a:gd name="T36" fmla="*/ 12 w 68"/>
                  <a:gd name="T37" fmla="*/ 5 h 67"/>
                  <a:gd name="T38" fmla="*/ 10 w 68"/>
                  <a:gd name="T39" fmla="*/ 7 h 67"/>
                  <a:gd name="T40" fmla="*/ 8 w 68"/>
                  <a:gd name="T41" fmla="*/ 9 h 67"/>
                  <a:gd name="T42" fmla="*/ 7 w 68"/>
                  <a:gd name="T43" fmla="*/ 11 h 67"/>
                  <a:gd name="T44" fmla="*/ 5 w 68"/>
                  <a:gd name="T45" fmla="*/ 13 h 67"/>
                  <a:gd name="T46" fmla="*/ 4 w 68"/>
                  <a:gd name="T47" fmla="*/ 14 h 67"/>
                  <a:gd name="T48" fmla="*/ 3 w 68"/>
                  <a:gd name="T49" fmla="*/ 18 h 67"/>
                  <a:gd name="T50" fmla="*/ 2 w 68"/>
                  <a:gd name="T51" fmla="*/ 20 h 67"/>
                  <a:gd name="T52" fmla="*/ 1 w 68"/>
                  <a:gd name="T53" fmla="*/ 22 h 67"/>
                  <a:gd name="T54" fmla="*/ 0 w 68"/>
                  <a:gd name="T55" fmla="*/ 25 h 67"/>
                  <a:gd name="T56" fmla="*/ 0 w 68"/>
                  <a:gd name="T57" fmla="*/ 27 h 67"/>
                  <a:gd name="T58" fmla="*/ 0 w 68"/>
                  <a:gd name="T59" fmla="*/ 29 h 67"/>
                  <a:gd name="T60" fmla="*/ 1 w 68"/>
                  <a:gd name="T61" fmla="*/ 35 h 67"/>
                  <a:gd name="T62" fmla="*/ 1 w 68"/>
                  <a:gd name="T63" fmla="*/ 39 h 67"/>
                  <a:gd name="T64" fmla="*/ 3 w 68"/>
                  <a:gd name="T65" fmla="*/ 42 h 67"/>
                  <a:gd name="T66" fmla="*/ 4 w 68"/>
                  <a:gd name="T67" fmla="*/ 45 h 67"/>
                  <a:gd name="T68" fmla="*/ 7 w 68"/>
                  <a:gd name="T69" fmla="*/ 49 h 67"/>
                  <a:gd name="T70" fmla="*/ 9 w 68"/>
                  <a:gd name="T71" fmla="*/ 51 h 67"/>
                  <a:gd name="T72" fmla="*/ 12 w 68"/>
                  <a:gd name="T73" fmla="*/ 54 h 67"/>
                  <a:gd name="T74" fmla="*/ 15 w 68"/>
                  <a:gd name="T75" fmla="*/ 57 h 67"/>
                  <a:gd name="T76" fmla="*/ 18 w 68"/>
                  <a:gd name="T77" fmla="*/ 59 h 67"/>
                  <a:gd name="T78" fmla="*/ 22 w 68"/>
                  <a:gd name="T79" fmla="*/ 61 h 67"/>
                  <a:gd name="T80" fmla="*/ 25 w 68"/>
                  <a:gd name="T81" fmla="*/ 62 h 67"/>
                  <a:gd name="T82" fmla="*/ 29 w 68"/>
                  <a:gd name="T83" fmla="*/ 63 h 67"/>
                  <a:gd name="T84" fmla="*/ 34 w 68"/>
                  <a:gd name="T85" fmla="*/ 65 h 67"/>
                  <a:gd name="T86" fmla="*/ 37 w 68"/>
                  <a:gd name="T87" fmla="*/ 65 h 67"/>
                  <a:gd name="T88" fmla="*/ 42 w 68"/>
                  <a:gd name="T89" fmla="*/ 65 h 67"/>
                  <a:gd name="T90" fmla="*/ 46 w 68"/>
                  <a:gd name="T91" fmla="*/ 65 h 67"/>
                  <a:gd name="T92" fmla="*/ 48 w 68"/>
                  <a:gd name="T93" fmla="*/ 65 h 67"/>
                  <a:gd name="T94" fmla="*/ 50 w 68"/>
                  <a:gd name="T95" fmla="*/ 65 h 67"/>
                  <a:gd name="T96" fmla="*/ 52 w 68"/>
                  <a:gd name="T97" fmla="*/ 65 h 67"/>
                  <a:gd name="T98" fmla="*/ 54 w 68"/>
                  <a:gd name="T99" fmla="*/ 65 h 67"/>
                  <a:gd name="T100" fmla="*/ 56 w 68"/>
                  <a:gd name="T101" fmla="*/ 64 h 67"/>
                  <a:gd name="T102" fmla="*/ 58 w 68"/>
                  <a:gd name="T103" fmla="*/ 64 h 67"/>
                  <a:gd name="T104" fmla="*/ 59 w 68"/>
                  <a:gd name="T105" fmla="*/ 63 h 67"/>
                  <a:gd name="T106" fmla="*/ 61 w 68"/>
                  <a:gd name="T107" fmla="*/ 63 h 67"/>
                  <a:gd name="T108" fmla="*/ 63 w 68"/>
                  <a:gd name="T109" fmla="*/ 61 h 67"/>
                  <a:gd name="T110" fmla="*/ 65 w 68"/>
                  <a:gd name="T111" fmla="*/ 61 h 67"/>
                  <a:gd name="T112" fmla="*/ 67 w 68"/>
                  <a:gd name="T113" fmla="*/ 59 h 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8"/>
                  <a:gd name="T172" fmla="*/ 0 h 67"/>
                  <a:gd name="T173" fmla="*/ 68 w 68"/>
                  <a:gd name="T174" fmla="*/ 67 h 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8" h="67">
                    <a:moveTo>
                      <a:pt x="67" y="59"/>
                    </a:moveTo>
                    <a:lnTo>
                      <a:pt x="62" y="57"/>
                    </a:lnTo>
                    <a:lnTo>
                      <a:pt x="59" y="56"/>
                    </a:lnTo>
                    <a:lnTo>
                      <a:pt x="57" y="55"/>
                    </a:lnTo>
                    <a:lnTo>
                      <a:pt x="54" y="53"/>
                    </a:lnTo>
                    <a:lnTo>
                      <a:pt x="52" y="52"/>
                    </a:lnTo>
                    <a:lnTo>
                      <a:pt x="50" y="51"/>
                    </a:lnTo>
                    <a:lnTo>
                      <a:pt x="48" y="49"/>
                    </a:lnTo>
                    <a:lnTo>
                      <a:pt x="46" y="48"/>
                    </a:lnTo>
                    <a:lnTo>
                      <a:pt x="44" y="46"/>
                    </a:lnTo>
                    <a:lnTo>
                      <a:pt x="42" y="45"/>
                    </a:lnTo>
                    <a:lnTo>
                      <a:pt x="40" y="43"/>
                    </a:lnTo>
                    <a:lnTo>
                      <a:pt x="38" y="41"/>
                    </a:lnTo>
                    <a:lnTo>
                      <a:pt x="36" y="39"/>
                    </a:lnTo>
                    <a:lnTo>
                      <a:pt x="34" y="38"/>
                    </a:lnTo>
                    <a:lnTo>
                      <a:pt x="34" y="36"/>
                    </a:lnTo>
                    <a:lnTo>
                      <a:pt x="32" y="34"/>
                    </a:lnTo>
                    <a:lnTo>
                      <a:pt x="31" y="31"/>
                    </a:lnTo>
                    <a:lnTo>
                      <a:pt x="29" y="29"/>
                    </a:lnTo>
                    <a:lnTo>
                      <a:pt x="28" y="27"/>
                    </a:lnTo>
                    <a:lnTo>
                      <a:pt x="27" y="25"/>
                    </a:lnTo>
                    <a:lnTo>
                      <a:pt x="25" y="23"/>
                    </a:lnTo>
                    <a:lnTo>
                      <a:pt x="25" y="21"/>
                    </a:lnTo>
                    <a:lnTo>
                      <a:pt x="23" y="19"/>
                    </a:lnTo>
                    <a:lnTo>
                      <a:pt x="23" y="16"/>
                    </a:lnTo>
                    <a:lnTo>
                      <a:pt x="22" y="14"/>
                    </a:lnTo>
                    <a:lnTo>
                      <a:pt x="21" y="12"/>
                    </a:lnTo>
                    <a:lnTo>
                      <a:pt x="21" y="10"/>
                    </a:lnTo>
                    <a:lnTo>
                      <a:pt x="20" y="7"/>
                    </a:lnTo>
                    <a:lnTo>
                      <a:pt x="20" y="5"/>
                    </a:lnTo>
                    <a:lnTo>
                      <a:pt x="20" y="2"/>
                    </a:lnTo>
                    <a:lnTo>
                      <a:pt x="20" y="0"/>
                    </a:lnTo>
                    <a:lnTo>
                      <a:pt x="17" y="2"/>
                    </a:lnTo>
                    <a:lnTo>
                      <a:pt x="16" y="2"/>
                    </a:lnTo>
                    <a:lnTo>
                      <a:pt x="15" y="3"/>
                    </a:lnTo>
                    <a:lnTo>
                      <a:pt x="14" y="4"/>
                    </a:lnTo>
                    <a:lnTo>
                      <a:pt x="13" y="4"/>
                    </a:lnTo>
                    <a:lnTo>
                      <a:pt x="12" y="5"/>
                    </a:lnTo>
                    <a:lnTo>
                      <a:pt x="11" y="6"/>
                    </a:lnTo>
                    <a:lnTo>
                      <a:pt x="10" y="7"/>
                    </a:lnTo>
                    <a:lnTo>
                      <a:pt x="9" y="8"/>
                    </a:lnTo>
                    <a:lnTo>
                      <a:pt x="8" y="9"/>
                    </a:lnTo>
                    <a:lnTo>
                      <a:pt x="7" y="10"/>
                    </a:lnTo>
                    <a:lnTo>
                      <a:pt x="7" y="11"/>
                    </a:lnTo>
                    <a:lnTo>
                      <a:pt x="6" y="12"/>
                    </a:lnTo>
                    <a:lnTo>
                      <a:pt x="5" y="13"/>
                    </a:lnTo>
                    <a:lnTo>
                      <a:pt x="5" y="14"/>
                    </a:lnTo>
                    <a:lnTo>
                      <a:pt x="4" y="14"/>
                    </a:lnTo>
                    <a:lnTo>
                      <a:pt x="3" y="16"/>
                    </a:lnTo>
                    <a:lnTo>
                      <a:pt x="3" y="18"/>
                    </a:lnTo>
                    <a:lnTo>
                      <a:pt x="2" y="18"/>
                    </a:lnTo>
                    <a:lnTo>
                      <a:pt x="2" y="20"/>
                    </a:lnTo>
                    <a:lnTo>
                      <a:pt x="1" y="20"/>
                    </a:lnTo>
                    <a:lnTo>
                      <a:pt x="1" y="22"/>
                    </a:lnTo>
                    <a:lnTo>
                      <a:pt x="1" y="24"/>
                    </a:lnTo>
                    <a:lnTo>
                      <a:pt x="0" y="25"/>
                    </a:lnTo>
                    <a:lnTo>
                      <a:pt x="0" y="26"/>
                    </a:lnTo>
                    <a:lnTo>
                      <a:pt x="0" y="27"/>
                    </a:lnTo>
                    <a:lnTo>
                      <a:pt x="0" y="28"/>
                    </a:lnTo>
                    <a:lnTo>
                      <a:pt x="0" y="29"/>
                    </a:lnTo>
                    <a:lnTo>
                      <a:pt x="0" y="34"/>
                    </a:lnTo>
                    <a:lnTo>
                      <a:pt x="1" y="35"/>
                    </a:lnTo>
                    <a:lnTo>
                      <a:pt x="1" y="37"/>
                    </a:lnTo>
                    <a:lnTo>
                      <a:pt x="1" y="39"/>
                    </a:lnTo>
                    <a:lnTo>
                      <a:pt x="2" y="41"/>
                    </a:lnTo>
                    <a:lnTo>
                      <a:pt x="3" y="42"/>
                    </a:lnTo>
                    <a:lnTo>
                      <a:pt x="3" y="44"/>
                    </a:lnTo>
                    <a:lnTo>
                      <a:pt x="4" y="45"/>
                    </a:lnTo>
                    <a:lnTo>
                      <a:pt x="5" y="47"/>
                    </a:lnTo>
                    <a:lnTo>
                      <a:pt x="7" y="49"/>
                    </a:lnTo>
                    <a:lnTo>
                      <a:pt x="8" y="50"/>
                    </a:lnTo>
                    <a:lnTo>
                      <a:pt x="9" y="51"/>
                    </a:lnTo>
                    <a:lnTo>
                      <a:pt x="10" y="53"/>
                    </a:lnTo>
                    <a:lnTo>
                      <a:pt x="12" y="54"/>
                    </a:lnTo>
                    <a:lnTo>
                      <a:pt x="13" y="55"/>
                    </a:lnTo>
                    <a:lnTo>
                      <a:pt x="15" y="57"/>
                    </a:lnTo>
                    <a:lnTo>
                      <a:pt x="16" y="57"/>
                    </a:lnTo>
                    <a:lnTo>
                      <a:pt x="18" y="59"/>
                    </a:lnTo>
                    <a:lnTo>
                      <a:pt x="20" y="59"/>
                    </a:lnTo>
                    <a:lnTo>
                      <a:pt x="22" y="61"/>
                    </a:lnTo>
                    <a:lnTo>
                      <a:pt x="23" y="61"/>
                    </a:lnTo>
                    <a:lnTo>
                      <a:pt x="25" y="62"/>
                    </a:lnTo>
                    <a:lnTo>
                      <a:pt x="27" y="63"/>
                    </a:lnTo>
                    <a:lnTo>
                      <a:pt x="29" y="63"/>
                    </a:lnTo>
                    <a:lnTo>
                      <a:pt x="32" y="64"/>
                    </a:lnTo>
                    <a:lnTo>
                      <a:pt x="34" y="65"/>
                    </a:lnTo>
                    <a:lnTo>
                      <a:pt x="35" y="65"/>
                    </a:lnTo>
                    <a:lnTo>
                      <a:pt x="37" y="65"/>
                    </a:lnTo>
                    <a:lnTo>
                      <a:pt x="40" y="65"/>
                    </a:lnTo>
                    <a:lnTo>
                      <a:pt x="42" y="65"/>
                    </a:lnTo>
                    <a:lnTo>
                      <a:pt x="44" y="66"/>
                    </a:lnTo>
                    <a:lnTo>
                      <a:pt x="46" y="65"/>
                    </a:lnTo>
                    <a:lnTo>
                      <a:pt x="47" y="65"/>
                    </a:lnTo>
                    <a:lnTo>
                      <a:pt x="48" y="65"/>
                    </a:lnTo>
                    <a:lnTo>
                      <a:pt x="49" y="65"/>
                    </a:lnTo>
                    <a:lnTo>
                      <a:pt x="50" y="65"/>
                    </a:lnTo>
                    <a:lnTo>
                      <a:pt x="51" y="65"/>
                    </a:lnTo>
                    <a:lnTo>
                      <a:pt x="52" y="65"/>
                    </a:lnTo>
                    <a:lnTo>
                      <a:pt x="53" y="65"/>
                    </a:lnTo>
                    <a:lnTo>
                      <a:pt x="54" y="65"/>
                    </a:lnTo>
                    <a:lnTo>
                      <a:pt x="55" y="65"/>
                    </a:lnTo>
                    <a:lnTo>
                      <a:pt x="56" y="64"/>
                    </a:lnTo>
                    <a:lnTo>
                      <a:pt x="57" y="64"/>
                    </a:lnTo>
                    <a:lnTo>
                      <a:pt x="58" y="64"/>
                    </a:lnTo>
                    <a:lnTo>
                      <a:pt x="58" y="63"/>
                    </a:lnTo>
                    <a:lnTo>
                      <a:pt x="59" y="63"/>
                    </a:lnTo>
                    <a:lnTo>
                      <a:pt x="60" y="63"/>
                    </a:lnTo>
                    <a:lnTo>
                      <a:pt x="61" y="63"/>
                    </a:lnTo>
                    <a:lnTo>
                      <a:pt x="62" y="62"/>
                    </a:lnTo>
                    <a:lnTo>
                      <a:pt x="63" y="61"/>
                    </a:lnTo>
                    <a:lnTo>
                      <a:pt x="64" y="61"/>
                    </a:lnTo>
                    <a:lnTo>
                      <a:pt x="65" y="61"/>
                    </a:lnTo>
                    <a:lnTo>
                      <a:pt x="66" y="60"/>
                    </a:lnTo>
                    <a:lnTo>
                      <a:pt x="67" y="59"/>
                    </a:lnTo>
                  </a:path>
                </a:pathLst>
              </a:custGeom>
              <a:pattFill prst="pct20">
                <a:fgClr>
                  <a:srgbClr val="000000"/>
                </a:fgClr>
                <a:bgClr>
                  <a:srgbClr val="C05D00"/>
                </a:bgClr>
              </a:pattFill>
              <a:ln w="12700" cap="rnd">
                <a:solidFill>
                  <a:srgbClr val="4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47" name="Oval 128" descr="20%"/>
              <p:cNvSpPr>
                <a:spLocks noChangeArrowheads="1"/>
              </p:cNvSpPr>
              <p:nvPr/>
            </p:nvSpPr>
            <p:spPr bwMode="auto">
              <a:xfrm>
                <a:off x="3989" y="3559"/>
                <a:ext cx="75" cy="63"/>
              </a:xfrm>
              <a:prstGeom prst="ellipse">
                <a:avLst/>
              </a:prstGeom>
              <a:pattFill prst="pct20">
                <a:fgClr>
                  <a:srgbClr val="000000"/>
                </a:fgClr>
                <a:bgClr>
                  <a:srgbClr val="000000"/>
                </a:bgClr>
              </a:pattFill>
              <a:ln w="12700">
                <a:solidFill>
                  <a:srgbClr val="400000"/>
                </a:solidFill>
                <a:round/>
                <a:headEnd/>
                <a:tailEnd/>
              </a:ln>
            </p:spPr>
            <p:txBody>
              <a:bodyPr wrap="none" anchor="ct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48" name="Freeform 129" descr="20%"/>
              <p:cNvSpPr>
                <a:spLocks/>
              </p:cNvSpPr>
              <p:nvPr/>
            </p:nvSpPr>
            <p:spPr bwMode="auto">
              <a:xfrm>
                <a:off x="3983" y="3561"/>
                <a:ext cx="69" cy="67"/>
              </a:xfrm>
              <a:custGeom>
                <a:avLst/>
                <a:gdLst>
                  <a:gd name="T0" fmla="*/ 63 w 69"/>
                  <a:gd name="T1" fmla="*/ 57 h 67"/>
                  <a:gd name="T2" fmla="*/ 57 w 69"/>
                  <a:gd name="T3" fmla="*/ 55 h 67"/>
                  <a:gd name="T4" fmla="*/ 53 w 69"/>
                  <a:gd name="T5" fmla="*/ 52 h 67"/>
                  <a:gd name="T6" fmla="*/ 48 w 69"/>
                  <a:gd name="T7" fmla="*/ 49 h 67"/>
                  <a:gd name="T8" fmla="*/ 44 w 69"/>
                  <a:gd name="T9" fmla="*/ 46 h 67"/>
                  <a:gd name="T10" fmla="*/ 40 w 69"/>
                  <a:gd name="T11" fmla="*/ 43 h 67"/>
                  <a:gd name="T12" fmla="*/ 37 w 69"/>
                  <a:gd name="T13" fmla="*/ 39 h 67"/>
                  <a:gd name="T14" fmla="*/ 33 w 69"/>
                  <a:gd name="T15" fmla="*/ 36 h 67"/>
                  <a:gd name="T16" fmla="*/ 30 w 69"/>
                  <a:gd name="T17" fmla="*/ 31 h 67"/>
                  <a:gd name="T18" fmla="*/ 27 w 69"/>
                  <a:gd name="T19" fmla="*/ 27 h 67"/>
                  <a:gd name="T20" fmla="*/ 25 w 69"/>
                  <a:gd name="T21" fmla="*/ 23 h 67"/>
                  <a:gd name="T22" fmla="*/ 23 w 69"/>
                  <a:gd name="T23" fmla="*/ 19 h 67"/>
                  <a:gd name="T24" fmla="*/ 21 w 69"/>
                  <a:gd name="T25" fmla="*/ 14 h 67"/>
                  <a:gd name="T26" fmla="*/ 20 w 69"/>
                  <a:gd name="T27" fmla="*/ 10 h 67"/>
                  <a:gd name="T28" fmla="*/ 19 w 69"/>
                  <a:gd name="T29" fmla="*/ 5 h 67"/>
                  <a:gd name="T30" fmla="*/ 19 w 69"/>
                  <a:gd name="T31" fmla="*/ 0 h 67"/>
                  <a:gd name="T32" fmla="*/ 16 w 69"/>
                  <a:gd name="T33" fmla="*/ 2 h 67"/>
                  <a:gd name="T34" fmla="*/ 14 w 69"/>
                  <a:gd name="T35" fmla="*/ 4 h 67"/>
                  <a:gd name="T36" fmla="*/ 12 w 69"/>
                  <a:gd name="T37" fmla="*/ 5 h 67"/>
                  <a:gd name="T38" fmla="*/ 10 w 69"/>
                  <a:gd name="T39" fmla="*/ 6 h 67"/>
                  <a:gd name="T40" fmla="*/ 8 w 69"/>
                  <a:gd name="T41" fmla="*/ 8 h 67"/>
                  <a:gd name="T42" fmla="*/ 7 w 69"/>
                  <a:gd name="T43" fmla="*/ 10 h 67"/>
                  <a:gd name="T44" fmla="*/ 5 w 69"/>
                  <a:gd name="T45" fmla="*/ 12 h 67"/>
                  <a:gd name="T46" fmla="*/ 4 w 69"/>
                  <a:gd name="T47" fmla="*/ 14 h 67"/>
                  <a:gd name="T48" fmla="*/ 2 w 69"/>
                  <a:gd name="T49" fmla="*/ 18 h 67"/>
                  <a:gd name="T50" fmla="*/ 1 w 69"/>
                  <a:gd name="T51" fmla="*/ 22 h 67"/>
                  <a:gd name="T52" fmla="*/ 0 w 69"/>
                  <a:gd name="T53" fmla="*/ 24 h 67"/>
                  <a:gd name="T54" fmla="*/ 0 w 69"/>
                  <a:gd name="T55" fmla="*/ 26 h 67"/>
                  <a:gd name="T56" fmla="*/ 0 w 69"/>
                  <a:gd name="T57" fmla="*/ 28 h 67"/>
                  <a:gd name="T58" fmla="*/ 0 w 69"/>
                  <a:gd name="T59" fmla="*/ 34 h 67"/>
                  <a:gd name="T60" fmla="*/ 1 w 69"/>
                  <a:gd name="T61" fmla="*/ 37 h 67"/>
                  <a:gd name="T62" fmla="*/ 2 w 69"/>
                  <a:gd name="T63" fmla="*/ 41 h 67"/>
                  <a:gd name="T64" fmla="*/ 3 w 69"/>
                  <a:gd name="T65" fmla="*/ 44 h 67"/>
                  <a:gd name="T66" fmla="*/ 5 w 69"/>
                  <a:gd name="T67" fmla="*/ 47 h 67"/>
                  <a:gd name="T68" fmla="*/ 7 w 69"/>
                  <a:gd name="T69" fmla="*/ 50 h 67"/>
                  <a:gd name="T70" fmla="*/ 10 w 69"/>
                  <a:gd name="T71" fmla="*/ 53 h 67"/>
                  <a:gd name="T72" fmla="*/ 13 w 69"/>
                  <a:gd name="T73" fmla="*/ 55 h 67"/>
                  <a:gd name="T74" fmla="*/ 16 w 69"/>
                  <a:gd name="T75" fmla="*/ 57 h 67"/>
                  <a:gd name="T76" fmla="*/ 19 w 69"/>
                  <a:gd name="T77" fmla="*/ 59 h 67"/>
                  <a:gd name="T78" fmla="*/ 23 w 69"/>
                  <a:gd name="T79" fmla="*/ 61 h 67"/>
                  <a:gd name="T80" fmla="*/ 27 w 69"/>
                  <a:gd name="T81" fmla="*/ 63 h 67"/>
                  <a:gd name="T82" fmla="*/ 31 w 69"/>
                  <a:gd name="T83" fmla="*/ 64 h 67"/>
                  <a:gd name="T84" fmla="*/ 36 w 69"/>
                  <a:gd name="T85" fmla="*/ 65 h 67"/>
                  <a:gd name="T86" fmla="*/ 40 w 69"/>
                  <a:gd name="T87" fmla="*/ 65 h 67"/>
                  <a:gd name="T88" fmla="*/ 45 w 69"/>
                  <a:gd name="T89" fmla="*/ 66 h 67"/>
                  <a:gd name="T90" fmla="*/ 47 w 69"/>
                  <a:gd name="T91" fmla="*/ 65 h 67"/>
                  <a:gd name="T92" fmla="*/ 49 w 69"/>
                  <a:gd name="T93" fmla="*/ 65 h 67"/>
                  <a:gd name="T94" fmla="*/ 51 w 69"/>
                  <a:gd name="T95" fmla="*/ 65 h 67"/>
                  <a:gd name="T96" fmla="*/ 53 w 69"/>
                  <a:gd name="T97" fmla="*/ 65 h 67"/>
                  <a:gd name="T98" fmla="*/ 55 w 69"/>
                  <a:gd name="T99" fmla="*/ 65 h 67"/>
                  <a:gd name="T100" fmla="*/ 57 w 69"/>
                  <a:gd name="T101" fmla="*/ 64 h 67"/>
                  <a:gd name="T102" fmla="*/ 59 w 69"/>
                  <a:gd name="T103" fmla="*/ 63 h 67"/>
                  <a:gd name="T104" fmla="*/ 61 w 69"/>
                  <a:gd name="T105" fmla="*/ 63 h 67"/>
                  <a:gd name="T106" fmla="*/ 63 w 69"/>
                  <a:gd name="T107" fmla="*/ 62 h 67"/>
                  <a:gd name="T108" fmla="*/ 65 w 69"/>
                  <a:gd name="T109" fmla="*/ 61 h 67"/>
                  <a:gd name="T110" fmla="*/ 66 w 69"/>
                  <a:gd name="T111" fmla="*/ 60 h 67"/>
                  <a:gd name="T112" fmla="*/ 68 w 69"/>
                  <a:gd name="T113" fmla="*/ 59 h 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9"/>
                  <a:gd name="T172" fmla="*/ 0 h 67"/>
                  <a:gd name="T173" fmla="*/ 69 w 69"/>
                  <a:gd name="T174" fmla="*/ 67 h 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9" h="67">
                    <a:moveTo>
                      <a:pt x="68" y="59"/>
                    </a:moveTo>
                    <a:lnTo>
                      <a:pt x="63" y="57"/>
                    </a:lnTo>
                    <a:lnTo>
                      <a:pt x="60" y="56"/>
                    </a:lnTo>
                    <a:lnTo>
                      <a:pt x="57" y="55"/>
                    </a:lnTo>
                    <a:lnTo>
                      <a:pt x="55" y="53"/>
                    </a:lnTo>
                    <a:lnTo>
                      <a:pt x="53" y="52"/>
                    </a:lnTo>
                    <a:lnTo>
                      <a:pt x="51" y="51"/>
                    </a:lnTo>
                    <a:lnTo>
                      <a:pt x="48" y="49"/>
                    </a:lnTo>
                    <a:lnTo>
                      <a:pt x="46" y="48"/>
                    </a:lnTo>
                    <a:lnTo>
                      <a:pt x="44" y="46"/>
                    </a:lnTo>
                    <a:lnTo>
                      <a:pt x="42" y="45"/>
                    </a:lnTo>
                    <a:lnTo>
                      <a:pt x="40" y="43"/>
                    </a:lnTo>
                    <a:lnTo>
                      <a:pt x="38" y="41"/>
                    </a:lnTo>
                    <a:lnTo>
                      <a:pt x="37" y="39"/>
                    </a:lnTo>
                    <a:lnTo>
                      <a:pt x="35" y="38"/>
                    </a:lnTo>
                    <a:lnTo>
                      <a:pt x="33" y="36"/>
                    </a:lnTo>
                    <a:lnTo>
                      <a:pt x="31" y="34"/>
                    </a:lnTo>
                    <a:lnTo>
                      <a:pt x="30" y="31"/>
                    </a:lnTo>
                    <a:lnTo>
                      <a:pt x="29" y="29"/>
                    </a:lnTo>
                    <a:lnTo>
                      <a:pt x="27" y="27"/>
                    </a:lnTo>
                    <a:lnTo>
                      <a:pt x="26" y="25"/>
                    </a:lnTo>
                    <a:lnTo>
                      <a:pt x="25" y="23"/>
                    </a:lnTo>
                    <a:lnTo>
                      <a:pt x="24" y="21"/>
                    </a:lnTo>
                    <a:lnTo>
                      <a:pt x="23" y="19"/>
                    </a:lnTo>
                    <a:lnTo>
                      <a:pt x="22" y="16"/>
                    </a:lnTo>
                    <a:lnTo>
                      <a:pt x="21" y="14"/>
                    </a:lnTo>
                    <a:lnTo>
                      <a:pt x="21" y="12"/>
                    </a:lnTo>
                    <a:lnTo>
                      <a:pt x="20" y="10"/>
                    </a:lnTo>
                    <a:lnTo>
                      <a:pt x="19" y="7"/>
                    </a:lnTo>
                    <a:lnTo>
                      <a:pt x="19" y="5"/>
                    </a:lnTo>
                    <a:lnTo>
                      <a:pt x="19" y="2"/>
                    </a:lnTo>
                    <a:lnTo>
                      <a:pt x="19" y="0"/>
                    </a:lnTo>
                    <a:lnTo>
                      <a:pt x="17" y="2"/>
                    </a:lnTo>
                    <a:lnTo>
                      <a:pt x="16" y="2"/>
                    </a:lnTo>
                    <a:lnTo>
                      <a:pt x="15" y="3"/>
                    </a:lnTo>
                    <a:lnTo>
                      <a:pt x="14" y="4"/>
                    </a:lnTo>
                    <a:lnTo>
                      <a:pt x="13" y="4"/>
                    </a:lnTo>
                    <a:lnTo>
                      <a:pt x="12" y="5"/>
                    </a:lnTo>
                    <a:lnTo>
                      <a:pt x="11" y="6"/>
                    </a:lnTo>
                    <a:lnTo>
                      <a:pt x="10" y="6"/>
                    </a:lnTo>
                    <a:lnTo>
                      <a:pt x="9" y="7"/>
                    </a:lnTo>
                    <a:lnTo>
                      <a:pt x="8" y="8"/>
                    </a:lnTo>
                    <a:lnTo>
                      <a:pt x="8" y="9"/>
                    </a:lnTo>
                    <a:lnTo>
                      <a:pt x="7" y="10"/>
                    </a:lnTo>
                    <a:lnTo>
                      <a:pt x="6" y="11"/>
                    </a:lnTo>
                    <a:lnTo>
                      <a:pt x="5" y="12"/>
                    </a:lnTo>
                    <a:lnTo>
                      <a:pt x="5" y="13"/>
                    </a:lnTo>
                    <a:lnTo>
                      <a:pt x="4" y="14"/>
                    </a:lnTo>
                    <a:lnTo>
                      <a:pt x="3" y="16"/>
                    </a:lnTo>
                    <a:lnTo>
                      <a:pt x="2" y="18"/>
                    </a:lnTo>
                    <a:lnTo>
                      <a:pt x="1" y="20"/>
                    </a:lnTo>
                    <a:lnTo>
                      <a:pt x="1" y="22"/>
                    </a:lnTo>
                    <a:lnTo>
                      <a:pt x="0" y="22"/>
                    </a:lnTo>
                    <a:lnTo>
                      <a:pt x="0" y="24"/>
                    </a:lnTo>
                    <a:lnTo>
                      <a:pt x="0" y="25"/>
                    </a:lnTo>
                    <a:lnTo>
                      <a:pt x="0" y="26"/>
                    </a:lnTo>
                    <a:lnTo>
                      <a:pt x="0" y="27"/>
                    </a:lnTo>
                    <a:lnTo>
                      <a:pt x="0" y="28"/>
                    </a:lnTo>
                    <a:lnTo>
                      <a:pt x="0" y="29"/>
                    </a:lnTo>
                    <a:lnTo>
                      <a:pt x="0" y="34"/>
                    </a:lnTo>
                    <a:lnTo>
                      <a:pt x="0" y="35"/>
                    </a:lnTo>
                    <a:lnTo>
                      <a:pt x="1" y="37"/>
                    </a:lnTo>
                    <a:lnTo>
                      <a:pt x="1" y="39"/>
                    </a:lnTo>
                    <a:lnTo>
                      <a:pt x="2" y="41"/>
                    </a:lnTo>
                    <a:lnTo>
                      <a:pt x="2" y="42"/>
                    </a:lnTo>
                    <a:lnTo>
                      <a:pt x="3" y="44"/>
                    </a:lnTo>
                    <a:lnTo>
                      <a:pt x="4" y="45"/>
                    </a:lnTo>
                    <a:lnTo>
                      <a:pt x="5" y="47"/>
                    </a:lnTo>
                    <a:lnTo>
                      <a:pt x="6" y="49"/>
                    </a:lnTo>
                    <a:lnTo>
                      <a:pt x="7" y="50"/>
                    </a:lnTo>
                    <a:lnTo>
                      <a:pt x="9" y="51"/>
                    </a:lnTo>
                    <a:lnTo>
                      <a:pt x="10" y="53"/>
                    </a:lnTo>
                    <a:lnTo>
                      <a:pt x="11" y="54"/>
                    </a:lnTo>
                    <a:lnTo>
                      <a:pt x="13" y="55"/>
                    </a:lnTo>
                    <a:lnTo>
                      <a:pt x="15" y="57"/>
                    </a:lnTo>
                    <a:lnTo>
                      <a:pt x="16" y="57"/>
                    </a:lnTo>
                    <a:lnTo>
                      <a:pt x="18" y="59"/>
                    </a:lnTo>
                    <a:lnTo>
                      <a:pt x="19" y="59"/>
                    </a:lnTo>
                    <a:lnTo>
                      <a:pt x="21" y="61"/>
                    </a:lnTo>
                    <a:lnTo>
                      <a:pt x="23" y="61"/>
                    </a:lnTo>
                    <a:lnTo>
                      <a:pt x="25" y="62"/>
                    </a:lnTo>
                    <a:lnTo>
                      <a:pt x="27" y="63"/>
                    </a:lnTo>
                    <a:lnTo>
                      <a:pt x="29" y="63"/>
                    </a:lnTo>
                    <a:lnTo>
                      <a:pt x="31" y="64"/>
                    </a:lnTo>
                    <a:lnTo>
                      <a:pt x="33" y="65"/>
                    </a:lnTo>
                    <a:lnTo>
                      <a:pt x="36" y="65"/>
                    </a:lnTo>
                    <a:lnTo>
                      <a:pt x="38" y="65"/>
                    </a:lnTo>
                    <a:lnTo>
                      <a:pt x="40" y="65"/>
                    </a:lnTo>
                    <a:lnTo>
                      <a:pt x="43" y="65"/>
                    </a:lnTo>
                    <a:lnTo>
                      <a:pt x="45" y="66"/>
                    </a:lnTo>
                    <a:lnTo>
                      <a:pt x="46" y="65"/>
                    </a:lnTo>
                    <a:lnTo>
                      <a:pt x="47" y="65"/>
                    </a:lnTo>
                    <a:lnTo>
                      <a:pt x="48" y="65"/>
                    </a:lnTo>
                    <a:lnTo>
                      <a:pt x="49" y="65"/>
                    </a:lnTo>
                    <a:lnTo>
                      <a:pt x="50" y="65"/>
                    </a:lnTo>
                    <a:lnTo>
                      <a:pt x="51" y="65"/>
                    </a:lnTo>
                    <a:lnTo>
                      <a:pt x="52" y="65"/>
                    </a:lnTo>
                    <a:lnTo>
                      <a:pt x="53" y="65"/>
                    </a:lnTo>
                    <a:lnTo>
                      <a:pt x="54" y="65"/>
                    </a:lnTo>
                    <a:lnTo>
                      <a:pt x="55" y="65"/>
                    </a:lnTo>
                    <a:lnTo>
                      <a:pt x="56" y="64"/>
                    </a:lnTo>
                    <a:lnTo>
                      <a:pt x="57" y="64"/>
                    </a:lnTo>
                    <a:lnTo>
                      <a:pt x="58" y="64"/>
                    </a:lnTo>
                    <a:lnTo>
                      <a:pt x="59" y="63"/>
                    </a:lnTo>
                    <a:lnTo>
                      <a:pt x="60" y="63"/>
                    </a:lnTo>
                    <a:lnTo>
                      <a:pt x="61" y="63"/>
                    </a:lnTo>
                    <a:lnTo>
                      <a:pt x="62" y="63"/>
                    </a:lnTo>
                    <a:lnTo>
                      <a:pt x="63" y="62"/>
                    </a:lnTo>
                    <a:lnTo>
                      <a:pt x="64" y="61"/>
                    </a:lnTo>
                    <a:lnTo>
                      <a:pt x="65" y="61"/>
                    </a:lnTo>
                    <a:lnTo>
                      <a:pt x="66" y="61"/>
                    </a:lnTo>
                    <a:lnTo>
                      <a:pt x="66" y="60"/>
                    </a:lnTo>
                    <a:lnTo>
                      <a:pt x="67" y="60"/>
                    </a:lnTo>
                    <a:lnTo>
                      <a:pt x="68" y="59"/>
                    </a:lnTo>
                  </a:path>
                </a:pathLst>
              </a:custGeom>
              <a:pattFill prst="pct20">
                <a:fgClr>
                  <a:srgbClr val="000000"/>
                </a:fgClr>
                <a:bgClr>
                  <a:srgbClr val="C05D00"/>
                </a:bgClr>
              </a:pattFill>
              <a:ln w="12700" cap="rnd">
                <a:solidFill>
                  <a:srgbClr val="4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grpSp>
        <p:grpSp>
          <p:nvGrpSpPr>
            <p:cNvPr id="277" name="Group 130"/>
            <p:cNvGrpSpPr>
              <a:grpSpLocks/>
            </p:cNvGrpSpPr>
            <p:nvPr/>
          </p:nvGrpSpPr>
          <p:grpSpPr bwMode="auto">
            <a:xfrm>
              <a:off x="4800600" y="6201768"/>
              <a:ext cx="474663" cy="79375"/>
              <a:chOff x="3983" y="3371"/>
              <a:chExt cx="299" cy="68"/>
            </a:xfrm>
          </p:grpSpPr>
          <p:sp>
            <p:nvSpPr>
              <p:cNvPr id="437" name="Oval 131" descr="20%"/>
              <p:cNvSpPr>
                <a:spLocks noChangeArrowheads="1"/>
              </p:cNvSpPr>
              <p:nvPr/>
            </p:nvSpPr>
            <p:spPr bwMode="auto">
              <a:xfrm>
                <a:off x="4206" y="3371"/>
                <a:ext cx="76" cy="63"/>
              </a:xfrm>
              <a:prstGeom prst="ellipse">
                <a:avLst/>
              </a:prstGeom>
              <a:pattFill prst="pct20">
                <a:fgClr>
                  <a:srgbClr val="000000"/>
                </a:fgClr>
                <a:bgClr>
                  <a:srgbClr val="000000"/>
                </a:bgClr>
              </a:pattFill>
              <a:ln w="12700">
                <a:solidFill>
                  <a:srgbClr val="400000"/>
                </a:solidFill>
                <a:round/>
                <a:headEnd/>
                <a:tailEnd/>
              </a:ln>
            </p:spPr>
            <p:txBody>
              <a:bodyPr wrap="none" anchor="ct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38" name="Freeform 132" descr="20%"/>
              <p:cNvSpPr>
                <a:spLocks/>
              </p:cNvSpPr>
              <p:nvPr/>
            </p:nvSpPr>
            <p:spPr bwMode="auto">
              <a:xfrm>
                <a:off x="4201" y="3374"/>
                <a:ext cx="66" cy="65"/>
              </a:xfrm>
              <a:custGeom>
                <a:avLst/>
                <a:gdLst>
                  <a:gd name="T0" fmla="*/ 59 w 66"/>
                  <a:gd name="T1" fmla="*/ 55 h 65"/>
                  <a:gd name="T2" fmla="*/ 55 w 66"/>
                  <a:gd name="T3" fmla="*/ 52 h 65"/>
                  <a:gd name="T4" fmla="*/ 51 w 66"/>
                  <a:gd name="T5" fmla="*/ 50 h 65"/>
                  <a:gd name="T6" fmla="*/ 46 w 66"/>
                  <a:gd name="T7" fmla="*/ 47 h 65"/>
                  <a:gd name="T8" fmla="*/ 42 w 66"/>
                  <a:gd name="T9" fmla="*/ 44 h 65"/>
                  <a:gd name="T10" fmla="*/ 38 w 66"/>
                  <a:gd name="T11" fmla="*/ 41 h 65"/>
                  <a:gd name="T12" fmla="*/ 34 w 66"/>
                  <a:gd name="T13" fmla="*/ 37 h 65"/>
                  <a:gd name="T14" fmla="*/ 32 w 66"/>
                  <a:gd name="T15" fmla="*/ 34 h 65"/>
                  <a:gd name="T16" fmla="*/ 29 w 66"/>
                  <a:gd name="T17" fmla="*/ 30 h 65"/>
                  <a:gd name="T18" fmla="*/ 26 w 66"/>
                  <a:gd name="T19" fmla="*/ 26 h 65"/>
                  <a:gd name="T20" fmla="*/ 24 w 66"/>
                  <a:gd name="T21" fmla="*/ 22 h 65"/>
                  <a:gd name="T22" fmla="*/ 22 w 66"/>
                  <a:gd name="T23" fmla="*/ 18 h 65"/>
                  <a:gd name="T24" fmla="*/ 20 w 66"/>
                  <a:gd name="T25" fmla="*/ 13 h 65"/>
                  <a:gd name="T26" fmla="*/ 19 w 66"/>
                  <a:gd name="T27" fmla="*/ 9 h 65"/>
                  <a:gd name="T28" fmla="*/ 18 w 66"/>
                  <a:gd name="T29" fmla="*/ 4 h 65"/>
                  <a:gd name="T30" fmla="*/ 18 w 66"/>
                  <a:gd name="T31" fmla="*/ 0 h 65"/>
                  <a:gd name="T32" fmla="*/ 15 w 66"/>
                  <a:gd name="T33" fmla="*/ 1 h 65"/>
                  <a:gd name="T34" fmla="*/ 13 w 66"/>
                  <a:gd name="T35" fmla="*/ 2 h 65"/>
                  <a:gd name="T36" fmla="*/ 11 w 66"/>
                  <a:gd name="T37" fmla="*/ 4 h 65"/>
                  <a:gd name="T38" fmla="*/ 10 w 66"/>
                  <a:gd name="T39" fmla="*/ 6 h 65"/>
                  <a:gd name="T40" fmla="*/ 8 w 66"/>
                  <a:gd name="T41" fmla="*/ 7 h 65"/>
                  <a:gd name="T42" fmla="*/ 7 w 66"/>
                  <a:gd name="T43" fmla="*/ 9 h 65"/>
                  <a:gd name="T44" fmla="*/ 5 w 66"/>
                  <a:gd name="T45" fmla="*/ 11 h 65"/>
                  <a:gd name="T46" fmla="*/ 4 w 66"/>
                  <a:gd name="T47" fmla="*/ 12 h 65"/>
                  <a:gd name="T48" fmla="*/ 3 w 66"/>
                  <a:gd name="T49" fmla="*/ 14 h 65"/>
                  <a:gd name="T50" fmla="*/ 2 w 66"/>
                  <a:gd name="T51" fmla="*/ 16 h 65"/>
                  <a:gd name="T52" fmla="*/ 1 w 66"/>
                  <a:gd name="T53" fmla="*/ 18 h 65"/>
                  <a:gd name="T54" fmla="*/ 0 w 66"/>
                  <a:gd name="T55" fmla="*/ 20 h 65"/>
                  <a:gd name="T56" fmla="*/ 0 w 66"/>
                  <a:gd name="T57" fmla="*/ 23 h 65"/>
                  <a:gd name="T58" fmla="*/ 0 w 66"/>
                  <a:gd name="T59" fmla="*/ 25 h 65"/>
                  <a:gd name="T60" fmla="*/ 0 w 66"/>
                  <a:gd name="T61" fmla="*/ 27 h 65"/>
                  <a:gd name="T62" fmla="*/ 0 w 66"/>
                  <a:gd name="T63" fmla="*/ 32 h 65"/>
                  <a:gd name="T64" fmla="*/ 0 w 66"/>
                  <a:gd name="T65" fmla="*/ 35 h 65"/>
                  <a:gd name="T66" fmla="*/ 2 w 66"/>
                  <a:gd name="T67" fmla="*/ 39 h 65"/>
                  <a:gd name="T68" fmla="*/ 3 w 66"/>
                  <a:gd name="T69" fmla="*/ 42 h 65"/>
                  <a:gd name="T70" fmla="*/ 5 w 66"/>
                  <a:gd name="T71" fmla="*/ 45 h 65"/>
                  <a:gd name="T72" fmla="*/ 7 w 66"/>
                  <a:gd name="T73" fmla="*/ 48 h 65"/>
                  <a:gd name="T74" fmla="*/ 10 w 66"/>
                  <a:gd name="T75" fmla="*/ 51 h 65"/>
                  <a:gd name="T76" fmla="*/ 12 w 66"/>
                  <a:gd name="T77" fmla="*/ 53 h 65"/>
                  <a:gd name="T78" fmla="*/ 15 w 66"/>
                  <a:gd name="T79" fmla="*/ 56 h 65"/>
                  <a:gd name="T80" fmla="*/ 18 w 66"/>
                  <a:gd name="T81" fmla="*/ 58 h 65"/>
                  <a:gd name="T82" fmla="*/ 22 w 66"/>
                  <a:gd name="T83" fmla="*/ 60 h 65"/>
                  <a:gd name="T84" fmla="*/ 26 w 66"/>
                  <a:gd name="T85" fmla="*/ 61 h 65"/>
                  <a:gd name="T86" fmla="*/ 30 w 66"/>
                  <a:gd name="T87" fmla="*/ 62 h 65"/>
                  <a:gd name="T88" fmla="*/ 34 w 66"/>
                  <a:gd name="T89" fmla="*/ 63 h 65"/>
                  <a:gd name="T90" fmla="*/ 38 w 66"/>
                  <a:gd name="T91" fmla="*/ 64 h 65"/>
                  <a:gd name="T92" fmla="*/ 43 w 66"/>
                  <a:gd name="T93" fmla="*/ 64 h 65"/>
                  <a:gd name="T94" fmla="*/ 45 w 66"/>
                  <a:gd name="T95" fmla="*/ 64 h 65"/>
                  <a:gd name="T96" fmla="*/ 47 w 66"/>
                  <a:gd name="T97" fmla="*/ 64 h 65"/>
                  <a:gd name="T98" fmla="*/ 49 w 66"/>
                  <a:gd name="T99" fmla="*/ 64 h 65"/>
                  <a:gd name="T100" fmla="*/ 51 w 66"/>
                  <a:gd name="T101" fmla="*/ 63 h 65"/>
                  <a:gd name="T102" fmla="*/ 53 w 66"/>
                  <a:gd name="T103" fmla="*/ 62 h 65"/>
                  <a:gd name="T104" fmla="*/ 54 w 66"/>
                  <a:gd name="T105" fmla="*/ 62 h 65"/>
                  <a:gd name="T106" fmla="*/ 56 w 66"/>
                  <a:gd name="T107" fmla="*/ 62 h 65"/>
                  <a:gd name="T108" fmla="*/ 58 w 66"/>
                  <a:gd name="T109" fmla="*/ 61 h 65"/>
                  <a:gd name="T110" fmla="*/ 60 w 66"/>
                  <a:gd name="T111" fmla="*/ 60 h 65"/>
                  <a:gd name="T112" fmla="*/ 62 w 66"/>
                  <a:gd name="T113" fmla="*/ 59 h 65"/>
                  <a:gd name="T114" fmla="*/ 64 w 66"/>
                  <a:gd name="T115" fmla="*/ 58 h 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
                  <a:gd name="T175" fmla="*/ 0 h 65"/>
                  <a:gd name="T176" fmla="*/ 66 w 66"/>
                  <a:gd name="T177" fmla="*/ 65 h 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 h="65">
                    <a:moveTo>
                      <a:pt x="65" y="57"/>
                    </a:moveTo>
                    <a:lnTo>
                      <a:pt x="59" y="55"/>
                    </a:lnTo>
                    <a:lnTo>
                      <a:pt x="57" y="54"/>
                    </a:lnTo>
                    <a:lnTo>
                      <a:pt x="55" y="52"/>
                    </a:lnTo>
                    <a:lnTo>
                      <a:pt x="53" y="51"/>
                    </a:lnTo>
                    <a:lnTo>
                      <a:pt x="51" y="50"/>
                    </a:lnTo>
                    <a:lnTo>
                      <a:pt x="48" y="48"/>
                    </a:lnTo>
                    <a:lnTo>
                      <a:pt x="46" y="47"/>
                    </a:lnTo>
                    <a:lnTo>
                      <a:pt x="44" y="46"/>
                    </a:lnTo>
                    <a:lnTo>
                      <a:pt x="42" y="44"/>
                    </a:lnTo>
                    <a:lnTo>
                      <a:pt x="40" y="42"/>
                    </a:lnTo>
                    <a:lnTo>
                      <a:pt x="38" y="41"/>
                    </a:lnTo>
                    <a:lnTo>
                      <a:pt x="36" y="39"/>
                    </a:lnTo>
                    <a:lnTo>
                      <a:pt x="34" y="37"/>
                    </a:lnTo>
                    <a:lnTo>
                      <a:pt x="33" y="36"/>
                    </a:lnTo>
                    <a:lnTo>
                      <a:pt x="32" y="34"/>
                    </a:lnTo>
                    <a:lnTo>
                      <a:pt x="31" y="32"/>
                    </a:lnTo>
                    <a:lnTo>
                      <a:pt x="29" y="30"/>
                    </a:lnTo>
                    <a:lnTo>
                      <a:pt x="27" y="28"/>
                    </a:lnTo>
                    <a:lnTo>
                      <a:pt x="26" y="26"/>
                    </a:lnTo>
                    <a:lnTo>
                      <a:pt x="25" y="24"/>
                    </a:lnTo>
                    <a:lnTo>
                      <a:pt x="24" y="22"/>
                    </a:lnTo>
                    <a:lnTo>
                      <a:pt x="23" y="20"/>
                    </a:lnTo>
                    <a:lnTo>
                      <a:pt x="22" y="18"/>
                    </a:lnTo>
                    <a:lnTo>
                      <a:pt x="21" y="15"/>
                    </a:lnTo>
                    <a:lnTo>
                      <a:pt x="20" y="13"/>
                    </a:lnTo>
                    <a:lnTo>
                      <a:pt x="20" y="11"/>
                    </a:lnTo>
                    <a:lnTo>
                      <a:pt x="19" y="9"/>
                    </a:lnTo>
                    <a:lnTo>
                      <a:pt x="19" y="6"/>
                    </a:lnTo>
                    <a:lnTo>
                      <a:pt x="18" y="4"/>
                    </a:lnTo>
                    <a:lnTo>
                      <a:pt x="18" y="2"/>
                    </a:lnTo>
                    <a:lnTo>
                      <a:pt x="18" y="0"/>
                    </a:lnTo>
                    <a:lnTo>
                      <a:pt x="16" y="0"/>
                    </a:lnTo>
                    <a:lnTo>
                      <a:pt x="15" y="1"/>
                    </a:lnTo>
                    <a:lnTo>
                      <a:pt x="14" y="2"/>
                    </a:lnTo>
                    <a:lnTo>
                      <a:pt x="13" y="2"/>
                    </a:lnTo>
                    <a:lnTo>
                      <a:pt x="12" y="3"/>
                    </a:lnTo>
                    <a:lnTo>
                      <a:pt x="11" y="4"/>
                    </a:lnTo>
                    <a:lnTo>
                      <a:pt x="11" y="5"/>
                    </a:lnTo>
                    <a:lnTo>
                      <a:pt x="10" y="6"/>
                    </a:lnTo>
                    <a:lnTo>
                      <a:pt x="9" y="6"/>
                    </a:lnTo>
                    <a:lnTo>
                      <a:pt x="8" y="7"/>
                    </a:lnTo>
                    <a:lnTo>
                      <a:pt x="8" y="8"/>
                    </a:lnTo>
                    <a:lnTo>
                      <a:pt x="7" y="9"/>
                    </a:lnTo>
                    <a:lnTo>
                      <a:pt x="6" y="10"/>
                    </a:lnTo>
                    <a:lnTo>
                      <a:pt x="5" y="11"/>
                    </a:lnTo>
                    <a:lnTo>
                      <a:pt x="5" y="12"/>
                    </a:lnTo>
                    <a:lnTo>
                      <a:pt x="4" y="12"/>
                    </a:lnTo>
                    <a:lnTo>
                      <a:pt x="4" y="14"/>
                    </a:lnTo>
                    <a:lnTo>
                      <a:pt x="3" y="14"/>
                    </a:lnTo>
                    <a:lnTo>
                      <a:pt x="2" y="15"/>
                    </a:lnTo>
                    <a:lnTo>
                      <a:pt x="2" y="16"/>
                    </a:lnTo>
                    <a:lnTo>
                      <a:pt x="2" y="17"/>
                    </a:lnTo>
                    <a:lnTo>
                      <a:pt x="1" y="18"/>
                    </a:lnTo>
                    <a:lnTo>
                      <a:pt x="1" y="20"/>
                    </a:lnTo>
                    <a:lnTo>
                      <a:pt x="0" y="20"/>
                    </a:lnTo>
                    <a:lnTo>
                      <a:pt x="0" y="22"/>
                    </a:lnTo>
                    <a:lnTo>
                      <a:pt x="0" y="23"/>
                    </a:lnTo>
                    <a:lnTo>
                      <a:pt x="0" y="24"/>
                    </a:lnTo>
                    <a:lnTo>
                      <a:pt x="0" y="25"/>
                    </a:lnTo>
                    <a:lnTo>
                      <a:pt x="0" y="26"/>
                    </a:lnTo>
                    <a:lnTo>
                      <a:pt x="0" y="27"/>
                    </a:lnTo>
                    <a:lnTo>
                      <a:pt x="0" y="28"/>
                    </a:lnTo>
                    <a:lnTo>
                      <a:pt x="0" y="32"/>
                    </a:lnTo>
                    <a:lnTo>
                      <a:pt x="0" y="34"/>
                    </a:lnTo>
                    <a:lnTo>
                      <a:pt x="0" y="35"/>
                    </a:lnTo>
                    <a:lnTo>
                      <a:pt x="1" y="37"/>
                    </a:lnTo>
                    <a:lnTo>
                      <a:pt x="2" y="39"/>
                    </a:lnTo>
                    <a:lnTo>
                      <a:pt x="2" y="40"/>
                    </a:lnTo>
                    <a:lnTo>
                      <a:pt x="3" y="42"/>
                    </a:lnTo>
                    <a:lnTo>
                      <a:pt x="4" y="44"/>
                    </a:lnTo>
                    <a:lnTo>
                      <a:pt x="5" y="45"/>
                    </a:lnTo>
                    <a:lnTo>
                      <a:pt x="6" y="46"/>
                    </a:lnTo>
                    <a:lnTo>
                      <a:pt x="7" y="48"/>
                    </a:lnTo>
                    <a:lnTo>
                      <a:pt x="8" y="50"/>
                    </a:lnTo>
                    <a:lnTo>
                      <a:pt x="10" y="51"/>
                    </a:lnTo>
                    <a:lnTo>
                      <a:pt x="11" y="52"/>
                    </a:lnTo>
                    <a:lnTo>
                      <a:pt x="12" y="53"/>
                    </a:lnTo>
                    <a:lnTo>
                      <a:pt x="13" y="54"/>
                    </a:lnTo>
                    <a:lnTo>
                      <a:pt x="15" y="56"/>
                    </a:lnTo>
                    <a:lnTo>
                      <a:pt x="17" y="57"/>
                    </a:lnTo>
                    <a:lnTo>
                      <a:pt x="18" y="58"/>
                    </a:lnTo>
                    <a:lnTo>
                      <a:pt x="20" y="59"/>
                    </a:lnTo>
                    <a:lnTo>
                      <a:pt x="22" y="60"/>
                    </a:lnTo>
                    <a:lnTo>
                      <a:pt x="24" y="60"/>
                    </a:lnTo>
                    <a:lnTo>
                      <a:pt x="26" y="61"/>
                    </a:lnTo>
                    <a:lnTo>
                      <a:pt x="28" y="62"/>
                    </a:lnTo>
                    <a:lnTo>
                      <a:pt x="30" y="62"/>
                    </a:lnTo>
                    <a:lnTo>
                      <a:pt x="32" y="63"/>
                    </a:lnTo>
                    <a:lnTo>
                      <a:pt x="34" y="63"/>
                    </a:lnTo>
                    <a:lnTo>
                      <a:pt x="36" y="63"/>
                    </a:lnTo>
                    <a:lnTo>
                      <a:pt x="38" y="64"/>
                    </a:lnTo>
                    <a:lnTo>
                      <a:pt x="40" y="64"/>
                    </a:lnTo>
                    <a:lnTo>
                      <a:pt x="43" y="64"/>
                    </a:lnTo>
                    <a:lnTo>
                      <a:pt x="44" y="64"/>
                    </a:lnTo>
                    <a:lnTo>
                      <a:pt x="45" y="64"/>
                    </a:lnTo>
                    <a:lnTo>
                      <a:pt x="46" y="64"/>
                    </a:lnTo>
                    <a:lnTo>
                      <a:pt x="47" y="64"/>
                    </a:lnTo>
                    <a:lnTo>
                      <a:pt x="48" y="64"/>
                    </a:lnTo>
                    <a:lnTo>
                      <a:pt x="49" y="64"/>
                    </a:lnTo>
                    <a:lnTo>
                      <a:pt x="50" y="63"/>
                    </a:lnTo>
                    <a:lnTo>
                      <a:pt x="51" y="63"/>
                    </a:lnTo>
                    <a:lnTo>
                      <a:pt x="52" y="63"/>
                    </a:lnTo>
                    <a:lnTo>
                      <a:pt x="53" y="62"/>
                    </a:lnTo>
                    <a:lnTo>
                      <a:pt x="54" y="62"/>
                    </a:lnTo>
                    <a:lnTo>
                      <a:pt x="55" y="62"/>
                    </a:lnTo>
                    <a:lnTo>
                      <a:pt x="56" y="62"/>
                    </a:lnTo>
                    <a:lnTo>
                      <a:pt x="57" y="61"/>
                    </a:lnTo>
                    <a:lnTo>
                      <a:pt x="58" y="61"/>
                    </a:lnTo>
                    <a:lnTo>
                      <a:pt x="59" y="60"/>
                    </a:lnTo>
                    <a:lnTo>
                      <a:pt x="60" y="60"/>
                    </a:lnTo>
                    <a:lnTo>
                      <a:pt x="61" y="59"/>
                    </a:lnTo>
                    <a:lnTo>
                      <a:pt x="62" y="59"/>
                    </a:lnTo>
                    <a:lnTo>
                      <a:pt x="63" y="58"/>
                    </a:lnTo>
                    <a:lnTo>
                      <a:pt x="64" y="58"/>
                    </a:lnTo>
                    <a:lnTo>
                      <a:pt x="65" y="57"/>
                    </a:lnTo>
                  </a:path>
                </a:pathLst>
              </a:custGeom>
              <a:pattFill prst="pct20">
                <a:fgClr>
                  <a:srgbClr val="000000"/>
                </a:fgClr>
                <a:bgClr>
                  <a:srgbClr val="C05D00"/>
                </a:bgClr>
              </a:pattFill>
              <a:ln w="12700" cap="rnd">
                <a:solidFill>
                  <a:srgbClr val="4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39" name="Oval 133" descr="20%"/>
              <p:cNvSpPr>
                <a:spLocks noChangeArrowheads="1"/>
              </p:cNvSpPr>
              <p:nvPr/>
            </p:nvSpPr>
            <p:spPr bwMode="auto">
              <a:xfrm>
                <a:off x="4098" y="3371"/>
                <a:ext cx="76" cy="63"/>
              </a:xfrm>
              <a:prstGeom prst="ellipse">
                <a:avLst/>
              </a:prstGeom>
              <a:pattFill prst="pct20">
                <a:fgClr>
                  <a:srgbClr val="000000"/>
                </a:fgClr>
                <a:bgClr>
                  <a:srgbClr val="000000"/>
                </a:bgClr>
              </a:pattFill>
              <a:ln w="12700">
                <a:solidFill>
                  <a:srgbClr val="400000"/>
                </a:solidFill>
                <a:round/>
                <a:headEnd/>
                <a:tailEnd/>
              </a:ln>
            </p:spPr>
            <p:txBody>
              <a:bodyPr wrap="none" anchor="ct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40" name="Freeform 134" descr="20%"/>
              <p:cNvSpPr>
                <a:spLocks/>
              </p:cNvSpPr>
              <p:nvPr/>
            </p:nvSpPr>
            <p:spPr bwMode="auto">
              <a:xfrm>
                <a:off x="4092" y="3374"/>
                <a:ext cx="68" cy="65"/>
              </a:xfrm>
              <a:custGeom>
                <a:avLst/>
                <a:gdLst>
                  <a:gd name="T0" fmla="*/ 62 w 68"/>
                  <a:gd name="T1" fmla="*/ 55 h 65"/>
                  <a:gd name="T2" fmla="*/ 57 w 68"/>
                  <a:gd name="T3" fmla="*/ 52 h 65"/>
                  <a:gd name="T4" fmla="*/ 52 w 68"/>
                  <a:gd name="T5" fmla="*/ 50 h 65"/>
                  <a:gd name="T6" fmla="*/ 48 w 68"/>
                  <a:gd name="T7" fmla="*/ 47 h 65"/>
                  <a:gd name="T8" fmla="*/ 44 w 68"/>
                  <a:gd name="T9" fmla="*/ 44 h 65"/>
                  <a:gd name="T10" fmla="*/ 40 w 68"/>
                  <a:gd name="T11" fmla="*/ 41 h 65"/>
                  <a:gd name="T12" fmla="*/ 36 w 68"/>
                  <a:gd name="T13" fmla="*/ 37 h 65"/>
                  <a:gd name="T14" fmla="*/ 34 w 68"/>
                  <a:gd name="T15" fmla="*/ 34 h 65"/>
                  <a:gd name="T16" fmla="*/ 31 w 68"/>
                  <a:gd name="T17" fmla="*/ 30 h 65"/>
                  <a:gd name="T18" fmla="*/ 28 w 68"/>
                  <a:gd name="T19" fmla="*/ 26 h 65"/>
                  <a:gd name="T20" fmla="*/ 25 w 68"/>
                  <a:gd name="T21" fmla="*/ 22 h 65"/>
                  <a:gd name="T22" fmla="*/ 23 w 68"/>
                  <a:gd name="T23" fmla="*/ 18 h 65"/>
                  <a:gd name="T24" fmla="*/ 22 w 68"/>
                  <a:gd name="T25" fmla="*/ 13 h 65"/>
                  <a:gd name="T26" fmla="*/ 21 w 68"/>
                  <a:gd name="T27" fmla="*/ 9 h 65"/>
                  <a:gd name="T28" fmla="*/ 20 w 68"/>
                  <a:gd name="T29" fmla="*/ 4 h 65"/>
                  <a:gd name="T30" fmla="*/ 20 w 68"/>
                  <a:gd name="T31" fmla="*/ 0 h 65"/>
                  <a:gd name="T32" fmla="*/ 16 w 68"/>
                  <a:gd name="T33" fmla="*/ 1 h 65"/>
                  <a:gd name="T34" fmla="*/ 14 w 68"/>
                  <a:gd name="T35" fmla="*/ 2 h 65"/>
                  <a:gd name="T36" fmla="*/ 12 w 68"/>
                  <a:gd name="T37" fmla="*/ 4 h 65"/>
                  <a:gd name="T38" fmla="*/ 11 w 68"/>
                  <a:gd name="T39" fmla="*/ 6 h 65"/>
                  <a:gd name="T40" fmla="*/ 9 w 68"/>
                  <a:gd name="T41" fmla="*/ 7 h 65"/>
                  <a:gd name="T42" fmla="*/ 7 w 68"/>
                  <a:gd name="T43" fmla="*/ 9 h 65"/>
                  <a:gd name="T44" fmla="*/ 6 w 68"/>
                  <a:gd name="T45" fmla="*/ 11 h 65"/>
                  <a:gd name="T46" fmla="*/ 4 w 68"/>
                  <a:gd name="T47" fmla="*/ 14 h 65"/>
                  <a:gd name="T48" fmla="*/ 3 w 68"/>
                  <a:gd name="T49" fmla="*/ 15 h 65"/>
                  <a:gd name="T50" fmla="*/ 2 w 68"/>
                  <a:gd name="T51" fmla="*/ 17 h 65"/>
                  <a:gd name="T52" fmla="*/ 1 w 68"/>
                  <a:gd name="T53" fmla="*/ 20 h 65"/>
                  <a:gd name="T54" fmla="*/ 1 w 68"/>
                  <a:gd name="T55" fmla="*/ 23 h 65"/>
                  <a:gd name="T56" fmla="*/ 0 w 68"/>
                  <a:gd name="T57" fmla="*/ 25 h 65"/>
                  <a:gd name="T58" fmla="*/ 0 w 68"/>
                  <a:gd name="T59" fmla="*/ 27 h 65"/>
                  <a:gd name="T60" fmla="*/ 0 w 68"/>
                  <a:gd name="T61" fmla="*/ 32 h 65"/>
                  <a:gd name="T62" fmla="*/ 1 w 68"/>
                  <a:gd name="T63" fmla="*/ 35 h 65"/>
                  <a:gd name="T64" fmla="*/ 2 w 68"/>
                  <a:gd name="T65" fmla="*/ 39 h 65"/>
                  <a:gd name="T66" fmla="*/ 3 w 68"/>
                  <a:gd name="T67" fmla="*/ 42 h 65"/>
                  <a:gd name="T68" fmla="*/ 5 w 68"/>
                  <a:gd name="T69" fmla="*/ 45 h 65"/>
                  <a:gd name="T70" fmla="*/ 8 w 68"/>
                  <a:gd name="T71" fmla="*/ 48 h 65"/>
                  <a:gd name="T72" fmla="*/ 10 w 68"/>
                  <a:gd name="T73" fmla="*/ 51 h 65"/>
                  <a:gd name="T74" fmla="*/ 13 w 68"/>
                  <a:gd name="T75" fmla="*/ 53 h 65"/>
                  <a:gd name="T76" fmla="*/ 16 w 68"/>
                  <a:gd name="T77" fmla="*/ 56 h 65"/>
                  <a:gd name="T78" fmla="*/ 20 w 68"/>
                  <a:gd name="T79" fmla="*/ 58 h 65"/>
                  <a:gd name="T80" fmla="*/ 23 w 68"/>
                  <a:gd name="T81" fmla="*/ 60 h 65"/>
                  <a:gd name="T82" fmla="*/ 27 w 68"/>
                  <a:gd name="T83" fmla="*/ 61 h 65"/>
                  <a:gd name="T84" fmla="*/ 32 w 68"/>
                  <a:gd name="T85" fmla="*/ 62 h 65"/>
                  <a:gd name="T86" fmla="*/ 35 w 68"/>
                  <a:gd name="T87" fmla="*/ 63 h 65"/>
                  <a:gd name="T88" fmla="*/ 40 w 68"/>
                  <a:gd name="T89" fmla="*/ 64 h 65"/>
                  <a:gd name="T90" fmla="*/ 44 w 68"/>
                  <a:gd name="T91" fmla="*/ 64 h 65"/>
                  <a:gd name="T92" fmla="*/ 47 w 68"/>
                  <a:gd name="T93" fmla="*/ 64 h 65"/>
                  <a:gd name="T94" fmla="*/ 49 w 68"/>
                  <a:gd name="T95" fmla="*/ 64 h 65"/>
                  <a:gd name="T96" fmla="*/ 51 w 68"/>
                  <a:gd name="T97" fmla="*/ 63 h 65"/>
                  <a:gd name="T98" fmla="*/ 53 w 68"/>
                  <a:gd name="T99" fmla="*/ 63 h 65"/>
                  <a:gd name="T100" fmla="*/ 55 w 68"/>
                  <a:gd name="T101" fmla="*/ 62 h 65"/>
                  <a:gd name="T102" fmla="*/ 57 w 68"/>
                  <a:gd name="T103" fmla="*/ 62 h 65"/>
                  <a:gd name="T104" fmla="*/ 59 w 68"/>
                  <a:gd name="T105" fmla="*/ 61 h 65"/>
                  <a:gd name="T106" fmla="*/ 61 w 68"/>
                  <a:gd name="T107" fmla="*/ 60 h 65"/>
                  <a:gd name="T108" fmla="*/ 63 w 68"/>
                  <a:gd name="T109" fmla="*/ 59 h 65"/>
                  <a:gd name="T110" fmla="*/ 65 w 68"/>
                  <a:gd name="T111" fmla="*/ 58 h 65"/>
                  <a:gd name="T112" fmla="*/ 67 w 68"/>
                  <a:gd name="T113" fmla="*/ 57 h 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8"/>
                  <a:gd name="T172" fmla="*/ 0 h 65"/>
                  <a:gd name="T173" fmla="*/ 68 w 68"/>
                  <a:gd name="T174" fmla="*/ 65 h 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8" h="65">
                    <a:moveTo>
                      <a:pt x="67" y="57"/>
                    </a:moveTo>
                    <a:lnTo>
                      <a:pt x="62" y="55"/>
                    </a:lnTo>
                    <a:lnTo>
                      <a:pt x="59" y="54"/>
                    </a:lnTo>
                    <a:lnTo>
                      <a:pt x="57" y="52"/>
                    </a:lnTo>
                    <a:lnTo>
                      <a:pt x="54" y="51"/>
                    </a:lnTo>
                    <a:lnTo>
                      <a:pt x="52" y="50"/>
                    </a:lnTo>
                    <a:lnTo>
                      <a:pt x="50" y="48"/>
                    </a:lnTo>
                    <a:lnTo>
                      <a:pt x="48" y="47"/>
                    </a:lnTo>
                    <a:lnTo>
                      <a:pt x="46" y="46"/>
                    </a:lnTo>
                    <a:lnTo>
                      <a:pt x="44" y="44"/>
                    </a:lnTo>
                    <a:lnTo>
                      <a:pt x="42" y="42"/>
                    </a:lnTo>
                    <a:lnTo>
                      <a:pt x="40" y="41"/>
                    </a:lnTo>
                    <a:lnTo>
                      <a:pt x="38" y="39"/>
                    </a:lnTo>
                    <a:lnTo>
                      <a:pt x="36" y="37"/>
                    </a:lnTo>
                    <a:lnTo>
                      <a:pt x="34" y="36"/>
                    </a:lnTo>
                    <a:lnTo>
                      <a:pt x="34" y="34"/>
                    </a:lnTo>
                    <a:lnTo>
                      <a:pt x="32" y="32"/>
                    </a:lnTo>
                    <a:lnTo>
                      <a:pt x="31" y="30"/>
                    </a:lnTo>
                    <a:lnTo>
                      <a:pt x="29" y="28"/>
                    </a:lnTo>
                    <a:lnTo>
                      <a:pt x="28" y="26"/>
                    </a:lnTo>
                    <a:lnTo>
                      <a:pt x="27" y="24"/>
                    </a:lnTo>
                    <a:lnTo>
                      <a:pt x="25" y="22"/>
                    </a:lnTo>
                    <a:lnTo>
                      <a:pt x="25" y="20"/>
                    </a:lnTo>
                    <a:lnTo>
                      <a:pt x="23" y="18"/>
                    </a:lnTo>
                    <a:lnTo>
                      <a:pt x="23" y="15"/>
                    </a:lnTo>
                    <a:lnTo>
                      <a:pt x="22" y="13"/>
                    </a:lnTo>
                    <a:lnTo>
                      <a:pt x="21" y="11"/>
                    </a:lnTo>
                    <a:lnTo>
                      <a:pt x="21" y="9"/>
                    </a:lnTo>
                    <a:lnTo>
                      <a:pt x="20" y="6"/>
                    </a:lnTo>
                    <a:lnTo>
                      <a:pt x="20" y="4"/>
                    </a:lnTo>
                    <a:lnTo>
                      <a:pt x="20" y="2"/>
                    </a:lnTo>
                    <a:lnTo>
                      <a:pt x="20" y="0"/>
                    </a:lnTo>
                    <a:lnTo>
                      <a:pt x="17" y="0"/>
                    </a:lnTo>
                    <a:lnTo>
                      <a:pt x="16" y="1"/>
                    </a:lnTo>
                    <a:lnTo>
                      <a:pt x="15" y="2"/>
                    </a:lnTo>
                    <a:lnTo>
                      <a:pt x="14" y="2"/>
                    </a:lnTo>
                    <a:lnTo>
                      <a:pt x="13" y="3"/>
                    </a:lnTo>
                    <a:lnTo>
                      <a:pt x="12" y="4"/>
                    </a:lnTo>
                    <a:lnTo>
                      <a:pt x="11" y="5"/>
                    </a:lnTo>
                    <a:lnTo>
                      <a:pt x="11" y="6"/>
                    </a:lnTo>
                    <a:lnTo>
                      <a:pt x="10" y="6"/>
                    </a:lnTo>
                    <a:lnTo>
                      <a:pt x="9" y="7"/>
                    </a:lnTo>
                    <a:lnTo>
                      <a:pt x="8" y="8"/>
                    </a:lnTo>
                    <a:lnTo>
                      <a:pt x="7" y="9"/>
                    </a:lnTo>
                    <a:lnTo>
                      <a:pt x="7" y="10"/>
                    </a:lnTo>
                    <a:lnTo>
                      <a:pt x="6" y="11"/>
                    </a:lnTo>
                    <a:lnTo>
                      <a:pt x="5" y="12"/>
                    </a:lnTo>
                    <a:lnTo>
                      <a:pt x="4" y="14"/>
                    </a:lnTo>
                    <a:lnTo>
                      <a:pt x="3" y="14"/>
                    </a:lnTo>
                    <a:lnTo>
                      <a:pt x="3" y="15"/>
                    </a:lnTo>
                    <a:lnTo>
                      <a:pt x="3" y="16"/>
                    </a:lnTo>
                    <a:lnTo>
                      <a:pt x="2" y="17"/>
                    </a:lnTo>
                    <a:lnTo>
                      <a:pt x="2" y="18"/>
                    </a:lnTo>
                    <a:lnTo>
                      <a:pt x="1" y="20"/>
                    </a:lnTo>
                    <a:lnTo>
                      <a:pt x="1" y="22"/>
                    </a:lnTo>
                    <a:lnTo>
                      <a:pt x="1" y="23"/>
                    </a:lnTo>
                    <a:lnTo>
                      <a:pt x="0" y="24"/>
                    </a:lnTo>
                    <a:lnTo>
                      <a:pt x="0" y="25"/>
                    </a:lnTo>
                    <a:lnTo>
                      <a:pt x="0" y="26"/>
                    </a:lnTo>
                    <a:lnTo>
                      <a:pt x="0" y="27"/>
                    </a:lnTo>
                    <a:lnTo>
                      <a:pt x="0" y="28"/>
                    </a:lnTo>
                    <a:lnTo>
                      <a:pt x="0" y="32"/>
                    </a:lnTo>
                    <a:lnTo>
                      <a:pt x="1" y="34"/>
                    </a:lnTo>
                    <a:lnTo>
                      <a:pt x="1" y="35"/>
                    </a:lnTo>
                    <a:lnTo>
                      <a:pt x="1" y="37"/>
                    </a:lnTo>
                    <a:lnTo>
                      <a:pt x="2" y="39"/>
                    </a:lnTo>
                    <a:lnTo>
                      <a:pt x="3" y="40"/>
                    </a:lnTo>
                    <a:lnTo>
                      <a:pt x="3" y="42"/>
                    </a:lnTo>
                    <a:lnTo>
                      <a:pt x="4" y="44"/>
                    </a:lnTo>
                    <a:lnTo>
                      <a:pt x="5" y="45"/>
                    </a:lnTo>
                    <a:lnTo>
                      <a:pt x="7" y="46"/>
                    </a:lnTo>
                    <a:lnTo>
                      <a:pt x="8" y="48"/>
                    </a:lnTo>
                    <a:lnTo>
                      <a:pt x="9" y="50"/>
                    </a:lnTo>
                    <a:lnTo>
                      <a:pt x="10" y="51"/>
                    </a:lnTo>
                    <a:lnTo>
                      <a:pt x="12" y="52"/>
                    </a:lnTo>
                    <a:lnTo>
                      <a:pt x="13" y="53"/>
                    </a:lnTo>
                    <a:lnTo>
                      <a:pt x="15" y="54"/>
                    </a:lnTo>
                    <a:lnTo>
                      <a:pt x="16" y="56"/>
                    </a:lnTo>
                    <a:lnTo>
                      <a:pt x="18" y="57"/>
                    </a:lnTo>
                    <a:lnTo>
                      <a:pt x="20" y="58"/>
                    </a:lnTo>
                    <a:lnTo>
                      <a:pt x="22" y="59"/>
                    </a:lnTo>
                    <a:lnTo>
                      <a:pt x="23" y="60"/>
                    </a:lnTo>
                    <a:lnTo>
                      <a:pt x="25" y="60"/>
                    </a:lnTo>
                    <a:lnTo>
                      <a:pt x="27" y="61"/>
                    </a:lnTo>
                    <a:lnTo>
                      <a:pt x="29" y="62"/>
                    </a:lnTo>
                    <a:lnTo>
                      <a:pt x="32" y="62"/>
                    </a:lnTo>
                    <a:lnTo>
                      <a:pt x="34" y="63"/>
                    </a:lnTo>
                    <a:lnTo>
                      <a:pt x="35" y="63"/>
                    </a:lnTo>
                    <a:lnTo>
                      <a:pt x="37" y="63"/>
                    </a:lnTo>
                    <a:lnTo>
                      <a:pt x="40" y="64"/>
                    </a:lnTo>
                    <a:lnTo>
                      <a:pt x="42" y="64"/>
                    </a:lnTo>
                    <a:lnTo>
                      <a:pt x="44" y="64"/>
                    </a:lnTo>
                    <a:lnTo>
                      <a:pt x="46" y="64"/>
                    </a:lnTo>
                    <a:lnTo>
                      <a:pt x="47" y="64"/>
                    </a:lnTo>
                    <a:lnTo>
                      <a:pt x="48" y="64"/>
                    </a:lnTo>
                    <a:lnTo>
                      <a:pt x="49" y="64"/>
                    </a:lnTo>
                    <a:lnTo>
                      <a:pt x="50" y="64"/>
                    </a:lnTo>
                    <a:lnTo>
                      <a:pt x="51" y="63"/>
                    </a:lnTo>
                    <a:lnTo>
                      <a:pt x="52" y="63"/>
                    </a:lnTo>
                    <a:lnTo>
                      <a:pt x="53" y="63"/>
                    </a:lnTo>
                    <a:lnTo>
                      <a:pt x="54" y="63"/>
                    </a:lnTo>
                    <a:lnTo>
                      <a:pt x="55" y="62"/>
                    </a:lnTo>
                    <a:lnTo>
                      <a:pt x="56" y="62"/>
                    </a:lnTo>
                    <a:lnTo>
                      <a:pt x="57" y="62"/>
                    </a:lnTo>
                    <a:lnTo>
                      <a:pt x="58" y="62"/>
                    </a:lnTo>
                    <a:lnTo>
                      <a:pt x="59" y="61"/>
                    </a:lnTo>
                    <a:lnTo>
                      <a:pt x="60" y="61"/>
                    </a:lnTo>
                    <a:lnTo>
                      <a:pt x="61" y="60"/>
                    </a:lnTo>
                    <a:lnTo>
                      <a:pt x="62" y="60"/>
                    </a:lnTo>
                    <a:lnTo>
                      <a:pt x="63" y="59"/>
                    </a:lnTo>
                    <a:lnTo>
                      <a:pt x="64" y="59"/>
                    </a:lnTo>
                    <a:lnTo>
                      <a:pt x="65" y="58"/>
                    </a:lnTo>
                    <a:lnTo>
                      <a:pt x="66" y="58"/>
                    </a:lnTo>
                    <a:lnTo>
                      <a:pt x="67" y="57"/>
                    </a:lnTo>
                  </a:path>
                </a:pathLst>
              </a:custGeom>
              <a:pattFill prst="pct20">
                <a:fgClr>
                  <a:srgbClr val="000000"/>
                </a:fgClr>
                <a:bgClr>
                  <a:srgbClr val="C05D00"/>
                </a:bgClr>
              </a:pattFill>
              <a:ln w="12700" cap="rnd">
                <a:solidFill>
                  <a:srgbClr val="4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41" name="Oval 135" descr="20%"/>
              <p:cNvSpPr>
                <a:spLocks noChangeArrowheads="1"/>
              </p:cNvSpPr>
              <p:nvPr/>
            </p:nvSpPr>
            <p:spPr bwMode="auto">
              <a:xfrm>
                <a:off x="3989" y="3371"/>
                <a:ext cx="75" cy="63"/>
              </a:xfrm>
              <a:prstGeom prst="ellipse">
                <a:avLst/>
              </a:prstGeom>
              <a:pattFill prst="pct20">
                <a:fgClr>
                  <a:srgbClr val="000000"/>
                </a:fgClr>
                <a:bgClr>
                  <a:srgbClr val="000000"/>
                </a:bgClr>
              </a:pattFill>
              <a:ln w="12700">
                <a:solidFill>
                  <a:srgbClr val="400000"/>
                </a:solidFill>
                <a:round/>
                <a:headEnd/>
                <a:tailEnd/>
              </a:ln>
            </p:spPr>
            <p:txBody>
              <a:bodyPr wrap="none" anchor="ct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42" name="Freeform 136" descr="20%"/>
              <p:cNvSpPr>
                <a:spLocks/>
              </p:cNvSpPr>
              <p:nvPr/>
            </p:nvSpPr>
            <p:spPr bwMode="auto">
              <a:xfrm>
                <a:off x="3983" y="3374"/>
                <a:ext cx="69" cy="65"/>
              </a:xfrm>
              <a:custGeom>
                <a:avLst/>
                <a:gdLst>
                  <a:gd name="T0" fmla="*/ 63 w 69"/>
                  <a:gd name="T1" fmla="*/ 55 h 65"/>
                  <a:gd name="T2" fmla="*/ 57 w 69"/>
                  <a:gd name="T3" fmla="*/ 52 h 65"/>
                  <a:gd name="T4" fmla="*/ 53 w 69"/>
                  <a:gd name="T5" fmla="*/ 50 h 65"/>
                  <a:gd name="T6" fmla="*/ 48 w 69"/>
                  <a:gd name="T7" fmla="*/ 47 h 65"/>
                  <a:gd name="T8" fmla="*/ 44 w 69"/>
                  <a:gd name="T9" fmla="*/ 44 h 65"/>
                  <a:gd name="T10" fmla="*/ 40 w 69"/>
                  <a:gd name="T11" fmla="*/ 41 h 65"/>
                  <a:gd name="T12" fmla="*/ 37 w 69"/>
                  <a:gd name="T13" fmla="*/ 37 h 65"/>
                  <a:gd name="T14" fmla="*/ 33 w 69"/>
                  <a:gd name="T15" fmla="*/ 34 h 65"/>
                  <a:gd name="T16" fmla="*/ 30 w 69"/>
                  <a:gd name="T17" fmla="*/ 30 h 65"/>
                  <a:gd name="T18" fmla="*/ 27 w 69"/>
                  <a:gd name="T19" fmla="*/ 26 h 65"/>
                  <a:gd name="T20" fmla="*/ 25 w 69"/>
                  <a:gd name="T21" fmla="*/ 22 h 65"/>
                  <a:gd name="T22" fmla="*/ 23 w 69"/>
                  <a:gd name="T23" fmla="*/ 18 h 65"/>
                  <a:gd name="T24" fmla="*/ 21 w 69"/>
                  <a:gd name="T25" fmla="*/ 13 h 65"/>
                  <a:gd name="T26" fmla="*/ 20 w 69"/>
                  <a:gd name="T27" fmla="*/ 9 h 65"/>
                  <a:gd name="T28" fmla="*/ 19 w 69"/>
                  <a:gd name="T29" fmla="*/ 4 h 65"/>
                  <a:gd name="T30" fmla="*/ 19 w 69"/>
                  <a:gd name="T31" fmla="*/ 0 h 65"/>
                  <a:gd name="T32" fmla="*/ 16 w 69"/>
                  <a:gd name="T33" fmla="*/ 1 h 65"/>
                  <a:gd name="T34" fmla="*/ 14 w 69"/>
                  <a:gd name="T35" fmla="*/ 2 h 65"/>
                  <a:gd name="T36" fmla="*/ 12 w 69"/>
                  <a:gd name="T37" fmla="*/ 4 h 65"/>
                  <a:gd name="T38" fmla="*/ 10 w 69"/>
                  <a:gd name="T39" fmla="*/ 6 h 65"/>
                  <a:gd name="T40" fmla="*/ 8 w 69"/>
                  <a:gd name="T41" fmla="*/ 7 h 65"/>
                  <a:gd name="T42" fmla="*/ 7 w 69"/>
                  <a:gd name="T43" fmla="*/ 9 h 65"/>
                  <a:gd name="T44" fmla="*/ 5 w 69"/>
                  <a:gd name="T45" fmla="*/ 11 h 65"/>
                  <a:gd name="T46" fmla="*/ 4 w 69"/>
                  <a:gd name="T47" fmla="*/ 12 h 65"/>
                  <a:gd name="T48" fmla="*/ 3 w 69"/>
                  <a:gd name="T49" fmla="*/ 14 h 65"/>
                  <a:gd name="T50" fmla="*/ 2 w 69"/>
                  <a:gd name="T51" fmla="*/ 16 h 65"/>
                  <a:gd name="T52" fmla="*/ 1 w 69"/>
                  <a:gd name="T53" fmla="*/ 18 h 65"/>
                  <a:gd name="T54" fmla="*/ 0 w 69"/>
                  <a:gd name="T55" fmla="*/ 22 h 65"/>
                  <a:gd name="T56" fmla="*/ 0 w 69"/>
                  <a:gd name="T57" fmla="*/ 24 h 65"/>
                  <a:gd name="T58" fmla="*/ 0 w 69"/>
                  <a:gd name="T59" fmla="*/ 26 h 65"/>
                  <a:gd name="T60" fmla="*/ 0 w 69"/>
                  <a:gd name="T61" fmla="*/ 28 h 65"/>
                  <a:gd name="T62" fmla="*/ 0 w 69"/>
                  <a:gd name="T63" fmla="*/ 34 h 65"/>
                  <a:gd name="T64" fmla="*/ 1 w 69"/>
                  <a:gd name="T65" fmla="*/ 37 h 65"/>
                  <a:gd name="T66" fmla="*/ 2 w 69"/>
                  <a:gd name="T67" fmla="*/ 40 h 65"/>
                  <a:gd name="T68" fmla="*/ 4 w 69"/>
                  <a:gd name="T69" fmla="*/ 44 h 65"/>
                  <a:gd name="T70" fmla="*/ 6 w 69"/>
                  <a:gd name="T71" fmla="*/ 46 h 65"/>
                  <a:gd name="T72" fmla="*/ 9 w 69"/>
                  <a:gd name="T73" fmla="*/ 50 h 65"/>
                  <a:gd name="T74" fmla="*/ 11 w 69"/>
                  <a:gd name="T75" fmla="*/ 52 h 65"/>
                  <a:gd name="T76" fmla="*/ 15 w 69"/>
                  <a:gd name="T77" fmla="*/ 54 h 65"/>
                  <a:gd name="T78" fmla="*/ 18 w 69"/>
                  <a:gd name="T79" fmla="*/ 57 h 65"/>
                  <a:gd name="T80" fmla="*/ 21 w 69"/>
                  <a:gd name="T81" fmla="*/ 59 h 65"/>
                  <a:gd name="T82" fmla="*/ 25 w 69"/>
                  <a:gd name="T83" fmla="*/ 60 h 65"/>
                  <a:gd name="T84" fmla="*/ 29 w 69"/>
                  <a:gd name="T85" fmla="*/ 62 h 65"/>
                  <a:gd name="T86" fmla="*/ 33 w 69"/>
                  <a:gd name="T87" fmla="*/ 63 h 65"/>
                  <a:gd name="T88" fmla="*/ 38 w 69"/>
                  <a:gd name="T89" fmla="*/ 63 h 65"/>
                  <a:gd name="T90" fmla="*/ 43 w 69"/>
                  <a:gd name="T91" fmla="*/ 64 h 65"/>
                  <a:gd name="T92" fmla="*/ 46 w 69"/>
                  <a:gd name="T93" fmla="*/ 64 h 65"/>
                  <a:gd name="T94" fmla="*/ 48 w 69"/>
                  <a:gd name="T95" fmla="*/ 64 h 65"/>
                  <a:gd name="T96" fmla="*/ 50 w 69"/>
                  <a:gd name="T97" fmla="*/ 64 h 65"/>
                  <a:gd name="T98" fmla="*/ 52 w 69"/>
                  <a:gd name="T99" fmla="*/ 63 h 65"/>
                  <a:gd name="T100" fmla="*/ 54 w 69"/>
                  <a:gd name="T101" fmla="*/ 63 h 65"/>
                  <a:gd name="T102" fmla="*/ 55 w 69"/>
                  <a:gd name="T103" fmla="*/ 62 h 65"/>
                  <a:gd name="T104" fmla="*/ 57 w 69"/>
                  <a:gd name="T105" fmla="*/ 62 h 65"/>
                  <a:gd name="T106" fmla="*/ 59 w 69"/>
                  <a:gd name="T107" fmla="*/ 62 h 65"/>
                  <a:gd name="T108" fmla="*/ 61 w 69"/>
                  <a:gd name="T109" fmla="*/ 61 h 65"/>
                  <a:gd name="T110" fmla="*/ 63 w 69"/>
                  <a:gd name="T111" fmla="*/ 60 h 65"/>
                  <a:gd name="T112" fmla="*/ 65 w 69"/>
                  <a:gd name="T113" fmla="*/ 59 h 65"/>
                  <a:gd name="T114" fmla="*/ 67 w 69"/>
                  <a:gd name="T115" fmla="*/ 58 h 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9"/>
                  <a:gd name="T175" fmla="*/ 0 h 65"/>
                  <a:gd name="T176" fmla="*/ 69 w 69"/>
                  <a:gd name="T177" fmla="*/ 65 h 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9" h="65">
                    <a:moveTo>
                      <a:pt x="68" y="57"/>
                    </a:moveTo>
                    <a:lnTo>
                      <a:pt x="63" y="55"/>
                    </a:lnTo>
                    <a:lnTo>
                      <a:pt x="60" y="54"/>
                    </a:lnTo>
                    <a:lnTo>
                      <a:pt x="57" y="52"/>
                    </a:lnTo>
                    <a:lnTo>
                      <a:pt x="55" y="51"/>
                    </a:lnTo>
                    <a:lnTo>
                      <a:pt x="53" y="50"/>
                    </a:lnTo>
                    <a:lnTo>
                      <a:pt x="51" y="48"/>
                    </a:lnTo>
                    <a:lnTo>
                      <a:pt x="48" y="47"/>
                    </a:lnTo>
                    <a:lnTo>
                      <a:pt x="46" y="46"/>
                    </a:lnTo>
                    <a:lnTo>
                      <a:pt x="44" y="44"/>
                    </a:lnTo>
                    <a:lnTo>
                      <a:pt x="42" y="42"/>
                    </a:lnTo>
                    <a:lnTo>
                      <a:pt x="40" y="41"/>
                    </a:lnTo>
                    <a:lnTo>
                      <a:pt x="38" y="39"/>
                    </a:lnTo>
                    <a:lnTo>
                      <a:pt x="37" y="37"/>
                    </a:lnTo>
                    <a:lnTo>
                      <a:pt x="35" y="36"/>
                    </a:lnTo>
                    <a:lnTo>
                      <a:pt x="33" y="34"/>
                    </a:lnTo>
                    <a:lnTo>
                      <a:pt x="31" y="32"/>
                    </a:lnTo>
                    <a:lnTo>
                      <a:pt x="30" y="30"/>
                    </a:lnTo>
                    <a:lnTo>
                      <a:pt x="29" y="28"/>
                    </a:lnTo>
                    <a:lnTo>
                      <a:pt x="27" y="26"/>
                    </a:lnTo>
                    <a:lnTo>
                      <a:pt x="26" y="24"/>
                    </a:lnTo>
                    <a:lnTo>
                      <a:pt x="25" y="22"/>
                    </a:lnTo>
                    <a:lnTo>
                      <a:pt x="24" y="20"/>
                    </a:lnTo>
                    <a:lnTo>
                      <a:pt x="23" y="18"/>
                    </a:lnTo>
                    <a:lnTo>
                      <a:pt x="22" y="15"/>
                    </a:lnTo>
                    <a:lnTo>
                      <a:pt x="21" y="13"/>
                    </a:lnTo>
                    <a:lnTo>
                      <a:pt x="21" y="11"/>
                    </a:lnTo>
                    <a:lnTo>
                      <a:pt x="20" y="9"/>
                    </a:lnTo>
                    <a:lnTo>
                      <a:pt x="19" y="6"/>
                    </a:lnTo>
                    <a:lnTo>
                      <a:pt x="19" y="4"/>
                    </a:lnTo>
                    <a:lnTo>
                      <a:pt x="19" y="2"/>
                    </a:lnTo>
                    <a:lnTo>
                      <a:pt x="19" y="0"/>
                    </a:lnTo>
                    <a:lnTo>
                      <a:pt x="17" y="0"/>
                    </a:lnTo>
                    <a:lnTo>
                      <a:pt x="16" y="1"/>
                    </a:lnTo>
                    <a:lnTo>
                      <a:pt x="15" y="2"/>
                    </a:lnTo>
                    <a:lnTo>
                      <a:pt x="14" y="2"/>
                    </a:lnTo>
                    <a:lnTo>
                      <a:pt x="13" y="3"/>
                    </a:lnTo>
                    <a:lnTo>
                      <a:pt x="12" y="4"/>
                    </a:lnTo>
                    <a:lnTo>
                      <a:pt x="11" y="5"/>
                    </a:lnTo>
                    <a:lnTo>
                      <a:pt x="10" y="6"/>
                    </a:lnTo>
                    <a:lnTo>
                      <a:pt x="9" y="6"/>
                    </a:lnTo>
                    <a:lnTo>
                      <a:pt x="8" y="7"/>
                    </a:lnTo>
                    <a:lnTo>
                      <a:pt x="8" y="8"/>
                    </a:lnTo>
                    <a:lnTo>
                      <a:pt x="7" y="9"/>
                    </a:lnTo>
                    <a:lnTo>
                      <a:pt x="6" y="10"/>
                    </a:lnTo>
                    <a:lnTo>
                      <a:pt x="5" y="11"/>
                    </a:lnTo>
                    <a:lnTo>
                      <a:pt x="5" y="12"/>
                    </a:lnTo>
                    <a:lnTo>
                      <a:pt x="4" y="12"/>
                    </a:lnTo>
                    <a:lnTo>
                      <a:pt x="4" y="14"/>
                    </a:lnTo>
                    <a:lnTo>
                      <a:pt x="3" y="14"/>
                    </a:lnTo>
                    <a:lnTo>
                      <a:pt x="3" y="15"/>
                    </a:lnTo>
                    <a:lnTo>
                      <a:pt x="2" y="16"/>
                    </a:lnTo>
                    <a:lnTo>
                      <a:pt x="2" y="17"/>
                    </a:lnTo>
                    <a:lnTo>
                      <a:pt x="1" y="18"/>
                    </a:lnTo>
                    <a:lnTo>
                      <a:pt x="1" y="20"/>
                    </a:lnTo>
                    <a:lnTo>
                      <a:pt x="0" y="22"/>
                    </a:lnTo>
                    <a:lnTo>
                      <a:pt x="0" y="23"/>
                    </a:lnTo>
                    <a:lnTo>
                      <a:pt x="0" y="24"/>
                    </a:lnTo>
                    <a:lnTo>
                      <a:pt x="0" y="25"/>
                    </a:lnTo>
                    <a:lnTo>
                      <a:pt x="0" y="26"/>
                    </a:lnTo>
                    <a:lnTo>
                      <a:pt x="0" y="27"/>
                    </a:lnTo>
                    <a:lnTo>
                      <a:pt x="0" y="28"/>
                    </a:lnTo>
                    <a:lnTo>
                      <a:pt x="0" y="32"/>
                    </a:lnTo>
                    <a:lnTo>
                      <a:pt x="0" y="34"/>
                    </a:lnTo>
                    <a:lnTo>
                      <a:pt x="1" y="35"/>
                    </a:lnTo>
                    <a:lnTo>
                      <a:pt x="1" y="37"/>
                    </a:lnTo>
                    <a:lnTo>
                      <a:pt x="2" y="39"/>
                    </a:lnTo>
                    <a:lnTo>
                      <a:pt x="2" y="40"/>
                    </a:lnTo>
                    <a:lnTo>
                      <a:pt x="3" y="42"/>
                    </a:lnTo>
                    <a:lnTo>
                      <a:pt x="4" y="44"/>
                    </a:lnTo>
                    <a:lnTo>
                      <a:pt x="5" y="45"/>
                    </a:lnTo>
                    <a:lnTo>
                      <a:pt x="6" y="46"/>
                    </a:lnTo>
                    <a:lnTo>
                      <a:pt x="7" y="48"/>
                    </a:lnTo>
                    <a:lnTo>
                      <a:pt x="9" y="50"/>
                    </a:lnTo>
                    <a:lnTo>
                      <a:pt x="10" y="51"/>
                    </a:lnTo>
                    <a:lnTo>
                      <a:pt x="11" y="52"/>
                    </a:lnTo>
                    <a:lnTo>
                      <a:pt x="13" y="53"/>
                    </a:lnTo>
                    <a:lnTo>
                      <a:pt x="15" y="54"/>
                    </a:lnTo>
                    <a:lnTo>
                      <a:pt x="16" y="56"/>
                    </a:lnTo>
                    <a:lnTo>
                      <a:pt x="18" y="57"/>
                    </a:lnTo>
                    <a:lnTo>
                      <a:pt x="19" y="58"/>
                    </a:lnTo>
                    <a:lnTo>
                      <a:pt x="21" y="59"/>
                    </a:lnTo>
                    <a:lnTo>
                      <a:pt x="23" y="60"/>
                    </a:lnTo>
                    <a:lnTo>
                      <a:pt x="25" y="60"/>
                    </a:lnTo>
                    <a:lnTo>
                      <a:pt x="27" y="61"/>
                    </a:lnTo>
                    <a:lnTo>
                      <a:pt x="29" y="62"/>
                    </a:lnTo>
                    <a:lnTo>
                      <a:pt x="31" y="62"/>
                    </a:lnTo>
                    <a:lnTo>
                      <a:pt x="33" y="63"/>
                    </a:lnTo>
                    <a:lnTo>
                      <a:pt x="36" y="63"/>
                    </a:lnTo>
                    <a:lnTo>
                      <a:pt x="38" y="63"/>
                    </a:lnTo>
                    <a:lnTo>
                      <a:pt x="40" y="64"/>
                    </a:lnTo>
                    <a:lnTo>
                      <a:pt x="43" y="64"/>
                    </a:lnTo>
                    <a:lnTo>
                      <a:pt x="45" y="64"/>
                    </a:lnTo>
                    <a:lnTo>
                      <a:pt x="46" y="64"/>
                    </a:lnTo>
                    <a:lnTo>
                      <a:pt x="47" y="64"/>
                    </a:lnTo>
                    <a:lnTo>
                      <a:pt x="48" y="64"/>
                    </a:lnTo>
                    <a:lnTo>
                      <a:pt x="49" y="64"/>
                    </a:lnTo>
                    <a:lnTo>
                      <a:pt x="50" y="64"/>
                    </a:lnTo>
                    <a:lnTo>
                      <a:pt x="51" y="64"/>
                    </a:lnTo>
                    <a:lnTo>
                      <a:pt x="52" y="63"/>
                    </a:lnTo>
                    <a:lnTo>
                      <a:pt x="53" y="63"/>
                    </a:lnTo>
                    <a:lnTo>
                      <a:pt x="54" y="63"/>
                    </a:lnTo>
                    <a:lnTo>
                      <a:pt x="55" y="63"/>
                    </a:lnTo>
                    <a:lnTo>
                      <a:pt x="55" y="62"/>
                    </a:lnTo>
                    <a:lnTo>
                      <a:pt x="56" y="62"/>
                    </a:lnTo>
                    <a:lnTo>
                      <a:pt x="57" y="62"/>
                    </a:lnTo>
                    <a:lnTo>
                      <a:pt x="58" y="62"/>
                    </a:lnTo>
                    <a:lnTo>
                      <a:pt x="59" y="62"/>
                    </a:lnTo>
                    <a:lnTo>
                      <a:pt x="60" y="61"/>
                    </a:lnTo>
                    <a:lnTo>
                      <a:pt x="61" y="61"/>
                    </a:lnTo>
                    <a:lnTo>
                      <a:pt x="62" y="60"/>
                    </a:lnTo>
                    <a:lnTo>
                      <a:pt x="63" y="60"/>
                    </a:lnTo>
                    <a:lnTo>
                      <a:pt x="64" y="59"/>
                    </a:lnTo>
                    <a:lnTo>
                      <a:pt x="65" y="59"/>
                    </a:lnTo>
                    <a:lnTo>
                      <a:pt x="66" y="58"/>
                    </a:lnTo>
                    <a:lnTo>
                      <a:pt x="67" y="58"/>
                    </a:lnTo>
                    <a:lnTo>
                      <a:pt x="68" y="57"/>
                    </a:lnTo>
                  </a:path>
                </a:pathLst>
              </a:custGeom>
              <a:pattFill prst="pct20">
                <a:fgClr>
                  <a:srgbClr val="000000"/>
                </a:fgClr>
                <a:bgClr>
                  <a:srgbClr val="C05D00"/>
                </a:bgClr>
              </a:pattFill>
              <a:ln w="12700" cap="rnd">
                <a:solidFill>
                  <a:srgbClr val="4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grpSp>
        <p:grpSp>
          <p:nvGrpSpPr>
            <p:cNvPr id="278" name="Group 137"/>
            <p:cNvGrpSpPr>
              <a:grpSpLocks/>
            </p:cNvGrpSpPr>
            <p:nvPr/>
          </p:nvGrpSpPr>
          <p:grpSpPr bwMode="auto">
            <a:xfrm>
              <a:off x="4572000" y="5439768"/>
              <a:ext cx="822325" cy="260350"/>
              <a:chOff x="3369" y="4041"/>
              <a:chExt cx="518" cy="164"/>
            </a:xfrm>
          </p:grpSpPr>
          <p:sp>
            <p:nvSpPr>
              <p:cNvPr id="435" name="AutoShape 138"/>
              <p:cNvSpPr>
                <a:spLocks noChangeArrowheads="1"/>
              </p:cNvSpPr>
              <p:nvPr/>
            </p:nvSpPr>
            <p:spPr bwMode="auto">
              <a:xfrm>
                <a:off x="3377" y="4041"/>
                <a:ext cx="503" cy="164"/>
              </a:xfrm>
              <a:prstGeom prst="roundRect">
                <a:avLst>
                  <a:gd name="adj" fmla="val 49940"/>
                </a:avLst>
              </a:prstGeom>
              <a:solidFill>
                <a:schemeClr val="bg1"/>
              </a:solidFill>
              <a:ln w="12700">
                <a:solidFill>
                  <a:srgbClr val="FF0000"/>
                </a:solidFill>
                <a:round/>
                <a:headEnd/>
                <a:tailEnd/>
              </a:ln>
            </p:spPr>
            <p:txBody>
              <a:bodyPr wrap="none" anchor="ct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36" name="Rectangle 139"/>
              <p:cNvSpPr>
                <a:spLocks noChangeArrowheads="1"/>
              </p:cNvSpPr>
              <p:nvPr/>
            </p:nvSpPr>
            <p:spPr bwMode="auto">
              <a:xfrm>
                <a:off x="3369" y="4047"/>
                <a:ext cx="518" cy="150"/>
              </a:xfrm>
              <a:prstGeom prst="rect">
                <a:avLst/>
              </a:prstGeom>
              <a:noFill/>
              <a:ln w="12700">
                <a:noFill/>
                <a:miter lim="800000"/>
                <a:headEnd/>
                <a:tailEnd/>
              </a:ln>
            </p:spPr>
            <p:txBody>
              <a:bodyPr lIns="90488" tIns="44450" rIns="90488" bIns="44450" anchor="ctr">
                <a:spAutoFit/>
              </a:bodyPr>
              <a:lstStyle/>
              <a:p>
                <a:pPr algn="ctr" eaLnBrk="0" hangingPunct="0">
                  <a:lnSpc>
                    <a:spcPct val="60000"/>
                  </a:lnSpc>
                  <a:spcBef>
                    <a:spcPct val="30000"/>
                  </a:spcBef>
                  <a:defRPr/>
                </a:pPr>
                <a:r>
                  <a:rPr lang="en-US" sz="800" dirty="0">
                    <a:solidFill>
                      <a:srgbClr val="0000FF"/>
                    </a:solidFill>
                    <a:effectLst>
                      <a:outerShdw blurRad="38100" dist="38100" dir="2700000" algn="tl">
                        <a:srgbClr val="000000">
                          <a:alpha val="43137"/>
                        </a:srgbClr>
                      </a:outerShdw>
                    </a:effectLst>
                    <a:cs typeface="+mn-cs"/>
                  </a:rPr>
                  <a:t>Major</a:t>
                </a:r>
                <a:br>
                  <a:rPr lang="en-US" sz="800" dirty="0">
                    <a:solidFill>
                      <a:srgbClr val="0000FF"/>
                    </a:solidFill>
                    <a:effectLst>
                      <a:outerShdw blurRad="38100" dist="38100" dir="2700000" algn="tl">
                        <a:srgbClr val="000000">
                          <a:alpha val="43137"/>
                        </a:srgbClr>
                      </a:outerShdw>
                    </a:effectLst>
                    <a:cs typeface="+mn-cs"/>
                  </a:rPr>
                </a:br>
                <a:r>
                  <a:rPr lang="en-US" sz="800" dirty="0">
                    <a:solidFill>
                      <a:srgbClr val="0000FF"/>
                    </a:solidFill>
                    <a:effectLst>
                      <a:outerShdw blurRad="38100" dist="38100" dir="2700000" algn="tl">
                        <a:srgbClr val="000000">
                          <a:alpha val="43137"/>
                        </a:srgbClr>
                      </a:outerShdw>
                    </a:effectLst>
                    <a:cs typeface="+mn-cs"/>
                  </a:rPr>
                  <a:t>Construction</a:t>
                </a:r>
              </a:p>
            </p:txBody>
          </p:sp>
        </p:grpSp>
        <p:sp>
          <p:nvSpPr>
            <p:cNvPr id="279" name="Freeform 141"/>
            <p:cNvSpPr>
              <a:spLocks/>
            </p:cNvSpPr>
            <p:nvPr/>
          </p:nvSpPr>
          <p:spPr bwMode="auto">
            <a:xfrm rot="5983967" flipH="1" flipV="1">
              <a:off x="331787" y="4782544"/>
              <a:ext cx="817563" cy="900112"/>
            </a:xfrm>
            <a:custGeom>
              <a:avLst/>
              <a:gdLst>
                <a:gd name="T0" fmla="*/ 336 w 653"/>
                <a:gd name="T1" fmla="*/ 463 h 592"/>
                <a:gd name="T2" fmla="*/ 74 w 653"/>
                <a:gd name="T3" fmla="*/ 591 h 592"/>
                <a:gd name="T4" fmla="*/ 0 w 653"/>
                <a:gd name="T5" fmla="*/ 268 h 592"/>
                <a:gd name="T6" fmla="*/ 73 w 653"/>
                <a:gd name="T7" fmla="*/ 309 h 592"/>
                <a:gd name="T8" fmla="*/ 92 w 653"/>
                <a:gd name="T9" fmla="*/ 268 h 592"/>
                <a:gd name="T10" fmla="*/ 113 w 653"/>
                <a:gd name="T11" fmla="*/ 227 h 592"/>
                <a:gd name="T12" fmla="*/ 137 w 653"/>
                <a:gd name="T13" fmla="*/ 191 h 592"/>
                <a:gd name="T14" fmla="*/ 163 w 653"/>
                <a:gd name="T15" fmla="*/ 158 h 592"/>
                <a:gd name="T16" fmla="*/ 193 w 653"/>
                <a:gd name="T17" fmla="*/ 125 h 592"/>
                <a:gd name="T18" fmla="*/ 224 w 653"/>
                <a:gd name="T19" fmla="*/ 97 h 592"/>
                <a:gd name="T20" fmla="*/ 256 w 653"/>
                <a:gd name="T21" fmla="*/ 73 h 592"/>
                <a:gd name="T22" fmla="*/ 288 w 653"/>
                <a:gd name="T23" fmla="*/ 52 h 592"/>
                <a:gd name="T24" fmla="*/ 323 w 653"/>
                <a:gd name="T25" fmla="*/ 33 h 592"/>
                <a:gd name="T26" fmla="*/ 359 w 653"/>
                <a:gd name="T27" fmla="*/ 19 h 592"/>
                <a:gd name="T28" fmla="*/ 397 w 653"/>
                <a:gd name="T29" fmla="*/ 9 h 592"/>
                <a:gd name="T30" fmla="*/ 432 w 653"/>
                <a:gd name="T31" fmla="*/ 2 h 592"/>
                <a:gd name="T32" fmla="*/ 469 w 653"/>
                <a:gd name="T33" fmla="*/ 0 h 592"/>
                <a:gd name="T34" fmla="*/ 509 w 653"/>
                <a:gd name="T35" fmla="*/ 1 h 592"/>
                <a:gd name="T36" fmla="*/ 543 w 653"/>
                <a:gd name="T37" fmla="*/ 7 h 592"/>
                <a:gd name="T38" fmla="*/ 580 w 653"/>
                <a:gd name="T39" fmla="*/ 16 h 592"/>
                <a:gd name="T40" fmla="*/ 616 w 653"/>
                <a:gd name="T41" fmla="*/ 30 h 592"/>
                <a:gd name="T42" fmla="*/ 649 w 653"/>
                <a:gd name="T43" fmla="*/ 47 h 592"/>
                <a:gd name="T44" fmla="*/ 652 w 653"/>
                <a:gd name="T45" fmla="*/ 51 h 592"/>
                <a:gd name="T46" fmla="*/ 632 w 653"/>
                <a:gd name="T47" fmla="*/ 51 h 592"/>
                <a:gd name="T48" fmla="*/ 601 w 653"/>
                <a:gd name="T49" fmla="*/ 56 h 592"/>
                <a:gd name="T50" fmla="*/ 570 w 653"/>
                <a:gd name="T51" fmla="*/ 64 h 592"/>
                <a:gd name="T52" fmla="*/ 539 w 653"/>
                <a:gd name="T53" fmla="*/ 76 h 592"/>
                <a:gd name="T54" fmla="*/ 509 w 653"/>
                <a:gd name="T55" fmla="*/ 90 h 592"/>
                <a:gd name="T56" fmla="*/ 478 w 653"/>
                <a:gd name="T57" fmla="*/ 108 h 592"/>
                <a:gd name="T58" fmla="*/ 450 w 653"/>
                <a:gd name="T59" fmla="*/ 129 h 592"/>
                <a:gd name="T60" fmla="*/ 421 w 653"/>
                <a:gd name="T61" fmla="*/ 156 h 592"/>
                <a:gd name="T62" fmla="*/ 394 w 653"/>
                <a:gd name="T63" fmla="*/ 183 h 592"/>
                <a:gd name="T64" fmla="*/ 369 w 653"/>
                <a:gd name="T65" fmla="*/ 213 h 592"/>
                <a:gd name="T66" fmla="*/ 346 w 653"/>
                <a:gd name="T67" fmla="*/ 245 h 592"/>
                <a:gd name="T68" fmla="*/ 324 w 653"/>
                <a:gd name="T69" fmla="*/ 282 h 592"/>
                <a:gd name="T70" fmla="*/ 304 w 653"/>
                <a:gd name="T71" fmla="*/ 319 h 592"/>
                <a:gd name="T72" fmla="*/ 287 w 653"/>
                <a:gd name="T73" fmla="*/ 358 h 592"/>
                <a:gd name="T74" fmla="*/ 262 w 653"/>
                <a:gd name="T75" fmla="*/ 419 h 592"/>
                <a:gd name="T76" fmla="*/ 336 w 653"/>
                <a:gd name="T77" fmla="*/ 463 h 59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53"/>
                <a:gd name="T118" fmla="*/ 0 h 592"/>
                <a:gd name="T119" fmla="*/ 653 w 653"/>
                <a:gd name="T120" fmla="*/ 592 h 59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53" h="592">
                  <a:moveTo>
                    <a:pt x="336" y="463"/>
                  </a:moveTo>
                  <a:lnTo>
                    <a:pt x="74" y="591"/>
                  </a:lnTo>
                  <a:lnTo>
                    <a:pt x="0" y="268"/>
                  </a:lnTo>
                  <a:lnTo>
                    <a:pt x="73" y="309"/>
                  </a:lnTo>
                  <a:lnTo>
                    <a:pt x="92" y="268"/>
                  </a:lnTo>
                  <a:lnTo>
                    <a:pt x="113" y="227"/>
                  </a:lnTo>
                  <a:lnTo>
                    <a:pt x="137" y="191"/>
                  </a:lnTo>
                  <a:lnTo>
                    <a:pt x="163" y="158"/>
                  </a:lnTo>
                  <a:lnTo>
                    <a:pt x="193" y="125"/>
                  </a:lnTo>
                  <a:lnTo>
                    <a:pt x="224" y="97"/>
                  </a:lnTo>
                  <a:lnTo>
                    <a:pt x="256" y="73"/>
                  </a:lnTo>
                  <a:lnTo>
                    <a:pt x="288" y="52"/>
                  </a:lnTo>
                  <a:lnTo>
                    <a:pt x="323" y="33"/>
                  </a:lnTo>
                  <a:lnTo>
                    <a:pt x="359" y="19"/>
                  </a:lnTo>
                  <a:lnTo>
                    <a:pt x="397" y="9"/>
                  </a:lnTo>
                  <a:lnTo>
                    <a:pt x="432" y="2"/>
                  </a:lnTo>
                  <a:lnTo>
                    <a:pt x="469" y="0"/>
                  </a:lnTo>
                  <a:lnTo>
                    <a:pt x="509" y="1"/>
                  </a:lnTo>
                  <a:lnTo>
                    <a:pt x="543" y="7"/>
                  </a:lnTo>
                  <a:lnTo>
                    <a:pt x="580" y="16"/>
                  </a:lnTo>
                  <a:lnTo>
                    <a:pt x="616" y="30"/>
                  </a:lnTo>
                  <a:lnTo>
                    <a:pt x="649" y="47"/>
                  </a:lnTo>
                  <a:lnTo>
                    <a:pt x="652" y="51"/>
                  </a:lnTo>
                  <a:lnTo>
                    <a:pt x="632" y="51"/>
                  </a:lnTo>
                  <a:lnTo>
                    <a:pt x="601" y="56"/>
                  </a:lnTo>
                  <a:lnTo>
                    <a:pt x="570" y="64"/>
                  </a:lnTo>
                  <a:lnTo>
                    <a:pt x="539" y="76"/>
                  </a:lnTo>
                  <a:lnTo>
                    <a:pt x="509" y="90"/>
                  </a:lnTo>
                  <a:lnTo>
                    <a:pt x="478" y="108"/>
                  </a:lnTo>
                  <a:lnTo>
                    <a:pt x="450" y="129"/>
                  </a:lnTo>
                  <a:lnTo>
                    <a:pt x="421" y="156"/>
                  </a:lnTo>
                  <a:lnTo>
                    <a:pt x="394" y="183"/>
                  </a:lnTo>
                  <a:lnTo>
                    <a:pt x="369" y="213"/>
                  </a:lnTo>
                  <a:lnTo>
                    <a:pt x="346" y="245"/>
                  </a:lnTo>
                  <a:lnTo>
                    <a:pt x="324" y="282"/>
                  </a:lnTo>
                  <a:lnTo>
                    <a:pt x="304" y="319"/>
                  </a:lnTo>
                  <a:lnTo>
                    <a:pt x="287" y="358"/>
                  </a:lnTo>
                  <a:lnTo>
                    <a:pt x="262" y="419"/>
                  </a:lnTo>
                  <a:lnTo>
                    <a:pt x="336" y="463"/>
                  </a:lnTo>
                </a:path>
              </a:pathLst>
            </a:custGeom>
            <a:solidFill>
              <a:srgbClr val="FF0000"/>
            </a:solidFill>
            <a:ln w="12700" cap="rnd">
              <a:solidFill>
                <a:schemeClr val="accent1"/>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grpSp>
          <p:nvGrpSpPr>
            <p:cNvPr id="280" name="Group 150"/>
            <p:cNvGrpSpPr>
              <a:grpSpLocks/>
            </p:cNvGrpSpPr>
            <p:nvPr/>
          </p:nvGrpSpPr>
          <p:grpSpPr bwMode="auto">
            <a:xfrm>
              <a:off x="4648200" y="5668368"/>
              <a:ext cx="684213" cy="190500"/>
              <a:chOff x="3766" y="3315"/>
              <a:chExt cx="431" cy="216"/>
            </a:xfrm>
          </p:grpSpPr>
          <p:sp>
            <p:nvSpPr>
              <p:cNvPr id="432" name="Freeform 151" descr="20%"/>
              <p:cNvSpPr>
                <a:spLocks/>
              </p:cNvSpPr>
              <p:nvPr/>
            </p:nvSpPr>
            <p:spPr bwMode="auto">
              <a:xfrm>
                <a:off x="3766" y="3315"/>
                <a:ext cx="431" cy="216"/>
              </a:xfrm>
              <a:custGeom>
                <a:avLst/>
                <a:gdLst>
                  <a:gd name="T0" fmla="*/ 387 w 431"/>
                  <a:gd name="T1" fmla="*/ 215 h 216"/>
                  <a:gd name="T2" fmla="*/ 0 w 431"/>
                  <a:gd name="T3" fmla="*/ 215 h 216"/>
                  <a:gd name="T4" fmla="*/ 0 w 431"/>
                  <a:gd name="T5" fmla="*/ 33 h 216"/>
                  <a:gd name="T6" fmla="*/ 43 w 431"/>
                  <a:gd name="T7" fmla="*/ 0 h 216"/>
                  <a:gd name="T8" fmla="*/ 430 w 431"/>
                  <a:gd name="T9" fmla="*/ 0 h 216"/>
                  <a:gd name="T10" fmla="*/ 430 w 431"/>
                  <a:gd name="T11" fmla="*/ 182 h 216"/>
                  <a:gd name="T12" fmla="*/ 387 w 431"/>
                  <a:gd name="T13" fmla="*/ 215 h 216"/>
                  <a:gd name="T14" fmla="*/ 0 60000 65536"/>
                  <a:gd name="T15" fmla="*/ 0 60000 65536"/>
                  <a:gd name="T16" fmla="*/ 0 60000 65536"/>
                  <a:gd name="T17" fmla="*/ 0 60000 65536"/>
                  <a:gd name="T18" fmla="*/ 0 60000 65536"/>
                  <a:gd name="T19" fmla="*/ 0 60000 65536"/>
                  <a:gd name="T20" fmla="*/ 0 60000 65536"/>
                  <a:gd name="T21" fmla="*/ 0 w 431"/>
                  <a:gd name="T22" fmla="*/ 0 h 216"/>
                  <a:gd name="T23" fmla="*/ 431 w 431"/>
                  <a:gd name="T24" fmla="*/ 216 h 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1" h="216">
                    <a:moveTo>
                      <a:pt x="387" y="215"/>
                    </a:moveTo>
                    <a:lnTo>
                      <a:pt x="0" y="215"/>
                    </a:lnTo>
                    <a:lnTo>
                      <a:pt x="0" y="33"/>
                    </a:lnTo>
                    <a:lnTo>
                      <a:pt x="43" y="0"/>
                    </a:lnTo>
                    <a:lnTo>
                      <a:pt x="430" y="0"/>
                    </a:lnTo>
                    <a:lnTo>
                      <a:pt x="430" y="182"/>
                    </a:lnTo>
                    <a:lnTo>
                      <a:pt x="387" y="215"/>
                    </a:lnTo>
                  </a:path>
                </a:pathLst>
              </a:custGeom>
              <a:pattFill prst="pct20">
                <a:fgClr>
                  <a:srgbClr val="000000"/>
                </a:fgClr>
                <a:bgClr>
                  <a:srgbClr val="FF0000"/>
                </a:bgClr>
              </a:pattFill>
              <a:ln w="12700" cap="rnd">
                <a:no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33" name="Freeform 152"/>
              <p:cNvSpPr>
                <a:spLocks/>
              </p:cNvSpPr>
              <p:nvPr/>
            </p:nvSpPr>
            <p:spPr bwMode="auto">
              <a:xfrm>
                <a:off x="3766" y="3315"/>
                <a:ext cx="431" cy="216"/>
              </a:xfrm>
              <a:custGeom>
                <a:avLst/>
                <a:gdLst>
                  <a:gd name="T0" fmla="*/ 430 w 431"/>
                  <a:gd name="T1" fmla="*/ 0 h 216"/>
                  <a:gd name="T2" fmla="*/ 387 w 431"/>
                  <a:gd name="T3" fmla="*/ 33 h 216"/>
                  <a:gd name="T4" fmla="*/ 387 w 431"/>
                  <a:gd name="T5" fmla="*/ 215 h 216"/>
                  <a:gd name="T6" fmla="*/ 430 w 431"/>
                  <a:gd name="T7" fmla="*/ 182 h 216"/>
                  <a:gd name="T8" fmla="*/ 430 w 431"/>
                  <a:gd name="T9" fmla="*/ 0 h 216"/>
                  <a:gd name="T10" fmla="*/ 43 w 431"/>
                  <a:gd name="T11" fmla="*/ 0 h 216"/>
                  <a:gd name="T12" fmla="*/ 0 w 431"/>
                  <a:gd name="T13" fmla="*/ 33 h 216"/>
                  <a:gd name="T14" fmla="*/ 387 w 431"/>
                  <a:gd name="T15" fmla="*/ 33 h 216"/>
                  <a:gd name="T16" fmla="*/ 430 w 431"/>
                  <a:gd name="T17" fmla="*/ 0 h 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1"/>
                  <a:gd name="T28" fmla="*/ 0 h 216"/>
                  <a:gd name="T29" fmla="*/ 431 w 431"/>
                  <a:gd name="T30" fmla="*/ 216 h 2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1" h="216">
                    <a:moveTo>
                      <a:pt x="430" y="0"/>
                    </a:moveTo>
                    <a:lnTo>
                      <a:pt x="387" y="33"/>
                    </a:lnTo>
                    <a:lnTo>
                      <a:pt x="387" y="215"/>
                    </a:lnTo>
                    <a:lnTo>
                      <a:pt x="430" y="182"/>
                    </a:lnTo>
                    <a:lnTo>
                      <a:pt x="430" y="0"/>
                    </a:lnTo>
                    <a:lnTo>
                      <a:pt x="43" y="0"/>
                    </a:lnTo>
                    <a:lnTo>
                      <a:pt x="0" y="33"/>
                    </a:lnTo>
                    <a:lnTo>
                      <a:pt x="387" y="33"/>
                    </a:lnTo>
                    <a:lnTo>
                      <a:pt x="430" y="0"/>
                    </a:lnTo>
                  </a:path>
                </a:pathLst>
              </a:custGeom>
              <a:solidFill>
                <a:srgbClr val="7F0000"/>
              </a:solidFill>
              <a:ln w="12700" cap="rnd">
                <a:solidFill>
                  <a:srgbClr val="2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34" name="Freeform 153"/>
              <p:cNvSpPr>
                <a:spLocks/>
              </p:cNvSpPr>
              <p:nvPr/>
            </p:nvSpPr>
            <p:spPr bwMode="auto">
              <a:xfrm>
                <a:off x="3766" y="3349"/>
                <a:ext cx="388" cy="182"/>
              </a:xfrm>
              <a:custGeom>
                <a:avLst/>
                <a:gdLst>
                  <a:gd name="T0" fmla="*/ 387 w 388"/>
                  <a:gd name="T1" fmla="*/ 181 h 182"/>
                  <a:gd name="T2" fmla="*/ 0 w 388"/>
                  <a:gd name="T3" fmla="*/ 181 h 182"/>
                  <a:gd name="T4" fmla="*/ 0 w 388"/>
                  <a:gd name="T5" fmla="*/ 0 h 182"/>
                  <a:gd name="T6" fmla="*/ 387 w 388"/>
                  <a:gd name="T7" fmla="*/ 0 h 182"/>
                  <a:gd name="T8" fmla="*/ 387 w 388"/>
                  <a:gd name="T9" fmla="*/ 181 h 182"/>
                  <a:gd name="T10" fmla="*/ 0 60000 65536"/>
                  <a:gd name="T11" fmla="*/ 0 60000 65536"/>
                  <a:gd name="T12" fmla="*/ 0 60000 65536"/>
                  <a:gd name="T13" fmla="*/ 0 60000 65536"/>
                  <a:gd name="T14" fmla="*/ 0 60000 65536"/>
                  <a:gd name="T15" fmla="*/ 0 w 388"/>
                  <a:gd name="T16" fmla="*/ 0 h 182"/>
                  <a:gd name="T17" fmla="*/ 388 w 388"/>
                  <a:gd name="T18" fmla="*/ 182 h 182"/>
                </a:gdLst>
                <a:ahLst/>
                <a:cxnLst>
                  <a:cxn ang="T10">
                    <a:pos x="T0" y="T1"/>
                  </a:cxn>
                  <a:cxn ang="T11">
                    <a:pos x="T2" y="T3"/>
                  </a:cxn>
                  <a:cxn ang="T12">
                    <a:pos x="T4" y="T5"/>
                  </a:cxn>
                  <a:cxn ang="T13">
                    <a:pos x="T6" y="T7"/>
                  </a:cxn>
                  <a:cxn ang="T14">
                    <a:pos x="T8" y="T9"/>
                  </a:cxn>
                </a:cxnLst>
                <a:rect l="T15" t="T16" r="T17" b="T18"/>
                <a:pathLst>
                  <a:path w="388" h="182">
                    <a:moveTo>
                      <a:pt x="387" y="181"/>
                    </a:moveTo>
                    <a:lnTo>
                      <a:pt x="0" y="181"/>
                    </a:lnTo>
                    <a:lnTo>
                      <a:pt x="0" y="0"/>
                    </a:lnTo>
                    <a:lnTo>
                      <a:pt x="387" y="0"/>
                    </a:lnTo>
                    <a:lnTo>
                      <a:pt x="387" y="181"/>
                    </a:lnTo>
                  </a:path>
                </a:pathLst>
              </a:custGeom>
              <a:noFill/>
              <a:ln w="12700" cap="rnd">
                <a:solidFill>
                  <a:srgbClr val="2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grpSp>
        <p:grpSp>
          <p:nvGrpSpPr>
            <p:cNvPr id="281" name="Group 154"/>
            <p:cNvGrpSpPr>
              <a:grpSpLocks/>
            </p:cNvGrpSpPr>
            <p:nvPr/>
          </p:nvGrpSpPr>
          <p:grpSpPr bwMode="auto">
            <a:xfrm>
              <a:off x="4800600" y="5744568"/>
              <a:ext cx="474663" cy="82550"/>
              <a:chOff x="3983" y="3371"/>
              <a:chExt cx="299" cy="68"/>
            </a:xfrm>
          </p:grpSpPr>
          <p:sp>
            <p:nvSpPr>
              <p:cNvPr id="426" name="Oval 155" descr="20%"/>
              <p:cNvSpPr>
                <a:spLocks noChangeArrowheads="1"/>
              </p:cNvSpPr>
              <p:nvPr/>
            </p:nvSpPr>
            <p:spPr bwMode="auto">
              <a:xfrm>
                <a:off x="4206" y="3371"/>
                <a:ext cx="76" cy="61"/>
              </a:xfrm>
              <a:prstGeom prst="ellipse">
                <a:avLst/>
              </a:prstGeom>
              <a:pattFill prst="pct20">
                <a:fgClr>
                  <a:srgbClr val="000000"/>
                </a:fgClr>
                <a:bgClr>
                  <a:srgbClr val="000000"/>
                </a:bgClr>
              </a:pattFill>
              <a:ln w="12700">
                <a:solidFill>
                  <a:srgbClr val="400000"/>
                </a:solidFill>
                <a:round/>
                <a:headEnd/>
                <a:tailEnd/>
              </a:ln>
            </p:spPr>
            <p:txBody>
              <a:bodyPr wrap="none" anchor="ct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27" name="Freeform 156" descr="20%"/>
              <p:cNvSpPr>
                <a:spLocks/>
              </p:cNvSpPr>
              <p:nvPr/>
            </p:nvSpPr>
            <p:spPr bwMode="auto">
              <a:xfrm>
                <a:off x="4201" y="3374"/>
                <a:ext cx="66" cy="65"/>
              </a:xfrm>
              <a:custGeom>
                <a:avLst/>
                <a:gdLst>
                  <a:gd name="T0" fmla="*/ 59 w 66"/>
                  <a:gd name="T1" fmla="*/ 55 h 65"/>
                  <a:gd name="T2" fmla="*/ 55 w 66"/>
                  <a:gd name="T3" fmla="*/ 52 h 65"/>
                  <a:gd name="T4" fmla="*/ 51 w 66"/>
                  <a:gd name="T5" fmla="*/ 50 h 65"/>
                  <a:gd name="T6" fmla="*/ 46 w 66"/>
                  <a:gd name="T7" fmla="*/ 47 h 65"/>
                  <a:gd name="T8" fmla="*/ 42 w 66"/>
                  <a:gd name="T9" fmla="*/ 44 h 65"/>
                  <a:gd name="T10" fmla="*/ 38 w 66"/>
                  <a:gd name="T11" fmla="*/ 41 h 65"/>
                  <a:gd name="T12" fmla="*/ 34 w 66"/>
                  <a:gd name="T13" fmla="*/ 37 h 65"/>
                  <a:gd name="T14" fmla="*/ 32 w 66"/>
                  <a:gd name="T15" fmla="*/ 34 h 65"/>
                  <a:gd name="T16" fmla="*/ 29 w 66"/>
                  <a:gd name="T17" fmla="*/ 30 h 65"/>
                  <a:gd name="T18" fmla="*/ 26 w 66"/>
                  <a:gd name="T19" fmla="*/ 26 h 65"/>
                  <a:gd name="T20" fmla="*/ 24 w 66"/>
                  <a:gd name="T21" fmla="*/ 22 h 65"/>
                  <a:gd name="T22" fmla="*/ 22 w 66"/>
                  <a:gd name="T23" fmla="*/ 18 h 65"/>
                  <a:gd name="T24" fmla="*/ 20 w 66"/>
                  <a:gd name="T25" fmla="*/ 13 h 65"/>
                  <a:gd name="T26" fmla="*/ 19 w 66"/>
                  <a:gd name="T27" fmla="*/ 9 h 65"/>
                  <a:gd name="T28" fmla="*/ 18 w 66"/>
                  <a:gd name="T29" fmla="*/ 4 h 65"/>
                  <a:gd name="T30" fmla="*/ 18 w 66"/>
                  <a:gd name="T31" fmla="*/ 0 h 65"/>
                  <a:gd name="T32" fmla="*/ 15 w 66"/>
                  <a:gd name="T33" fmla="*/ 1 h 65"/>
                  <a:gd name="T34" fmla="*/ 13 w 66"/>
                  <a:gd name="T35" fmla="*/ 2 h 65"/>
                  <a:gd name="T36" fmla="*/ 11 w 66"/>
                  <a:gd name="T37" fmla="*/ 4 h 65"/>
                  <a:gd name="T38" fmla="*/ 10 w 66"/>
                  <a:gd name="T39" fmla="*/ 6 h 65"/>
                  <a:gd name="T40" fmla="*/ 8 w 66"/>
                  <a:gd name="T41" fmla="*/ 7 h 65"/>
                  <a:gd name="T42" fmla="*/ 7 w 66"/>
                  <a:gd name="T43" fmla="*/ 9 h 65"/>
                  <a:gd name="T44" fmla="*/ 5 w 66"/>
                  <a:gd name="T45" fmla="*/ 11 h 65"/>
                  <a:gd name="T46" fmla="*/ 4 w 66"/>
                  <a:gd name="T47" fmla="*/ 12 h 65"/>
                  <a:gd name="T48" fmla="*/ 3 w 66"/>
                  <a:gd name="T49" fmla="*/ 14 h 65"/>
                  <a:gd name="T50" fmla="*/ 2 w 66"/>
                  <a:gd name="T51" fmla="*/ 16 h 65"/>
                  <a:gd name="T52" fmla="*/ 1 w 66"/>
                  <a:gd name="T53" fmla="*/ 18 h 65"/>
                  <a:gd name="T54" fmla="*/ 0 w 66"/>
                  <a:gd name="T55" fmla="*/ 20 h 65"/>
                  <a:gd name="T56" fmla="*/ 0 w 66"/>
                  <a:gd name="T57" fmla="*/ 23 h 65"/>
                  <a:gd name="T58" fmla="*/ 0 w 66"/>
                  <a:gd name="T59" fmla="*/ 25 h 65"/>
                  <a:gd name="T60" fmla="*/ 0 w 66"/>
                  <a:gd name="T61" fmla="*/ 27 h 65"/>
                  <a:gd name="T62" fmla="*/ 0 w 66"/>
                  <a:gd name="T63" fmla="*/ 32 h 65"/>
                  <a:gd name="T64" fmla="*/ 0 w 66"/>
                  <a:gd name="T65" fmla="*/ 35 h 65"/>
                  <a:gd name="T66" fmla="*/ 2 w 66"/>
                  <a:gd name="T67" fmla="*/ 39 h 65"/>
                  <a:gd name="T68" fmla="*/ 3 w 66"/>
                  <a:gd name="T69" fmla="*/ 42 h 65"/>
                  <a:gd name="T70" fmla="*/ 5 w 66"/>
                  <a:gd name="T71" fmla="*/ 45 h 65"/>
                  <a:gd name="T72" fmla="*/ 7 w 66"/>
                  <a:gd name="T73" fmla="*/ 48 h 65"/>
                  <a:gd name="T74" fmla="*/ 10 w 66"/>
                  <a:gd name="T75" fmla="*/ 51 h 65"/>
                  <a:gd name="T76" fmla="*/ 12 w 66"/>
                  <a:gd name="T77" fmla="*/ 53 h 65"/>
                  <a:gd name="T78" fmla="*/ 15 w 66"/>
                  <a:gd name="T79" fmla="*/ 56 h 65"/>
                  <a:gd name="T80" fmla="*/ 18 w 66"/>
                  <a:gd name="T81" fmla="*/ 58 h 65"/>
                  <a:gd name="T82" fmla="*/ 22 w 66"/>
                  <a:gd name="T83" fmla="*/ 60 h 65"/>
                  <a:gd name="T84" fmla="*/ 26 w 66"/>
                  <a:gd name="T85" fmla="*/ 61 h 65"/>
                  <a:gd name="T86" fmla="*/ 30 w 66"/>
                  <a:gd name="T87" fmla="*/ 62 h 65"/>
                  <a:gd name="T88" fmla="*/ 34 w 66"/>
                  <a:gd name="T89" fmla="*/ 63 h 65"/>
                  <a:gd name="T90" fmla="*/ 38 w 66"/>
                  <a:gd name="T91" fmla="*/ 64 h 65"/>
                  <a:gd name="T92" fmla="*/ 43 w 66"/>
                  <a:gd name="T93" fmla="*/ 64 h 65"/>
                  <a:gd name="T94" fmla="*/ 45 w 66"/>
                  <a:gd name="T95" fmla="*/ 64 h 65"/>
                  <a:gd name="T96" fmla="*/ 47 w 66"/>
                  <a:gd name="T97" fmla="*/ 64 h 65"/>
                  <a:gd name="T98" fmla="*/ 49 w 66"/>
                  <a:gd name="T99" fmla="*/ 64 h 65"/>
                  <a:gd name="T100" fmla="*/ 51 w 66"/>
                  <a:gd name="T101" fmla="*/ 63 h 65"/>
                  <a:gd name="T102" fmla="*/ 53 w 66"/>
                  <a:gd name="T103" fmla="*/ 62 h 65"/>
                  <a:gd name="T104" fmla="*/ 54 w 66"/>
                  <a:gd name="T105" fmla="*/ 62 h 65"/>
                  <a:gd name="T106" fmla="*/ 56 w 66"/>
                  <a:gd name="T107" fmla="*/ 62 h 65"/>
                  <a:gd name="T108" fmla="*/ 58 w 66"/>
                  <a:gd name="T109" fmla="*/ 61 h 65"/>
                  <a:gd name="T110" fmla="*/ 60 w 66"/>
                  <a:gd name="T111" fmla="*/ 60 h 65"/>
                  <a:gd name="T112" fmla="*/ 62 w 66"/>
                  <a:gd name="T113" fmla="*/ 59 h 65"/>
                  <a:gd name="T114" fmla="*/ 64 w 66"/>
                  <a:gd name="T115" fmla="*/ 58 h 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
                  <a:gd name="T175" fmla="*/ 0 h 65"/>
                  <a:gd name="T176" fmla="*/ 66 w 66"/>
                  <a:gd name="T177" fmla="*/ 65 h 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 h="65">
                    <a:moveTo>
                      <a:pt x="65" y="57"/>
                    </a:moveTo>
                    <a:lnTo>
                      <a:pt x="59" y="55"/>
                    </a:lnTo>
                    <a:lnTo>
                      <a:pt x="57" y="54"/>
                    </a:lnTo>
                    <a:lnTo>
                      <a:pt x="55" y="52"/>
                    </a:lnTo>
                    <a:lnTo>
                      <a:pt x="53" y="51"/>
                    </a:lnTo>
                    <a:lnTo>
                      <a:pt x="51" y="50"/>
                    </a:lnTo>
                    <a:lnTo>
                      <a:pt x="48" y="48"/>
                    </a:lnTo>
                    <a:lnTo>
                      <a:pt x="46" y="47"/>
                    </a:lnTo>
                    <a:lnTo>
                      <a:pt x="44" y="46"/>
                    </a:lnTo>
                    <a:lnTo>
                      <a:pt x="42" y="44"/>
                    </a:lnTo>
                    <a:lnTo>
                      <a:pt x="40" y="42"/>
                    </a:lnTo>
                    <a:lnTo>
                      <a:pt x="38" y="41"/>
                    </a:lnTo>
                    <a:lnTo>
                      <a:pt x="36" y="39"/>
                    </a:lnTo>
                    <a:lnTo>
                      <a:pt x="34" y="37"/>
                    </a:lnTo>
                    <a:lnTo>
                      <a:pt x="33" y="36"/>
                    </a:lnTo>
                    <a:lnTo>
                      <a:pt x="32" y="34"/>
                    </a:lnTo>
                    <a:lnTo>
                      <a:pt x="31" y="32"/>
                    </a:lnTo>
                    <a:lnTo>
                      <a:pt x="29" y="30"/>
                    </a:lnTo>
                    <a:lnTo>
                      <a:pt x="27" y="28"/>
                    </a:lnTo>
                    <a:lnTo>
                      <a:pt x="26" y="26"/>
                    </a:lnTo>
                    <a:lnTo>
                      <a:pt x="25" y="24"/>
                    </a:lnTo>
                    <a:lnTo>
                      <a:pt x="24" y="22"/>
                    </a:lnTo>
                    <a:lnTo>
                      <a:pt x="23" y="20"/>
                    </a:lnTo>
                    <a:lnTo>
                      <a:pt x="22" y="18"/>
                    </a:lnTo>
                    <a:lnTo>
                      <a:pt x="21" y="15"/>
                    </a:lnTo>
                    <a:lnTo>
                      <a:pt x="20" y="13"/>
                    </a:lnTo>
                    <a:lnTo>
                      <a:pt x="20" y="11"/>
                    </a:lnTo>
                    <a:lnTo>
                      <a:pt x="19" y="9"/>
                    </a:lnTo>
                    <a:lnTo>
                      <a:pt x="19" y="6"/>
                    </a:lnTo>
                    <a:lnTo>
                      <a:pt x="18" y="4"/>
                    </a:lnTo>
                    <a:lnTo>
                      <a:pt x="18" y="2"/>
                    </a:lnTo>
                    <a:lnTo>
                      <a:pt x="18" y="0"/>
                    </a:lnTo>
                    <a:lnTo>
                      <a:pt x="16" y="0"/>
                    </a:lnTo>
                    <a:lnTo>
                      <a:pt x="15" y="1"/>
                    </a:lnTo>
                    <a:lnTo>
                      <a:pt x="14" y="2"/>
                    </a:lnTo>
                    <a:lnTo>
                      <a:pt x="13" y="2"/>
                    </a:lnTo>
                    <a:lnTo>
                      <a:pt x="12" y="3"/>
                    </a:lnTo>
                    <a:lnTo>
                      <a:pt x="11" y="4"/>
                    </a:lnTo>
                    <a:lnTo>
                      <a:pt x="11" y="5"/>
                    </a:lnTo>
                    <a:lnTo>
                      <a:pt x="10" y="6"/>
                    </a:lnTo>
                    <a:lnTo>
                      <a:pt x="9" y="6"/>
                    </a:lnTo>
                    <a:lnTo>
                      <a:pt x="8" y="7"/>
                    </a:lnTo>
                    <a:lnTo>
                      <a:pt x="8" y="8"/>
                    </a:lnTo>
                    <a:lnTo>
                      <a:pt x="7" y="9"/>
                    </a:lnTo>
                    <a:lnTo>
                      <a:pt x="6" y="10"/>
                    </a:lnTo>
                    <a:lnTo>
                      <a:pt x="5" y="11"/>
                    </a:lnTo>
                    <a:lnTo>
                      <a:pt x="5" y="12"/>
                    </a:lnTo>
                    <a:lnTo>
                      <a:pt x="4" y="12"/>
                    </a:lnTo>
                    <a:lnTo>
                      <a:pt x="4" y="14"/>
                    </a:lnTo>
                    <a:lnTo>
                      <a:pt x="3" y="14"/>
                    </a:lnTo>
                    <a:lnTo>
                      <a:pt x="2" y="15"/>
                    </a:lnTo>
                    <a:lnTo>
                      <a:pt x="2" y="16"/>
                    </a:lnTo>
                    <a:lnTo>
                      <a:pt x="2" y="17"/>
                    </a:lnTo>
                    <a:lnTo>
                      <a:pt x="1" y="18"/>
                    </a:lnTo>
                    <a:lnTo>
                      <a:pt x="1" y="20"/>
                    </a:lnTo>
                    <a:lnTo>
                      <a:pt x="0" y="20"/>
                    </a:lnTo>
                    <a:lnTo>
                      <a:pt x="0" y="22"/>
                    </a:lnTo>
                    <a:lnTo>
                      <a:pt x="0" y="23"/>
                    </a:lnTo>
                    <a:lnTo>
                      <a:pt x="0" y="24"/>
                    </a:lnTo>
                    <a:lnTo>
                      <a:pt x="0" y="25"/>
                    </a:lnTo>
                    <a:lnTo>
                      <a:pt x="0" y="26"/>
                    </a:lnTo>
                    <a:lnTo>
                      <a:pt x="0" y="27"/>
                    </a:lnTo>
                    <a:lnTo>
                      <a:pt x="0" y="28"/>
                    </a:lnTo>
                    <a:lnTo>
                      <a:pt x="0" y="32"/>
                    </a:lnTo>
                    <a:lnTo>
                      <a:pt x="0" y="34"/>
                    </a:lnTo>
                    <a:lnTo>
                      <a:pt x="0" y="35"/>
                    </a:lnTo>
                    <a:lnTo>
                      <a:pt x="1" y="37"/>
                    </a:lnTo>
                    <a:lnTo>
                      <a:pt x="2" y="39"/>
                    </a:lnTo>
                    <a:lnTo>
                      <a:pt x="2" y="40"/>
                    </a:lnTo>
                    <a:lnTo>
                      <a:pt x="3" y="42"/>
                    </a:lnTo>
                    <a:lnTo>
                      <a:pt x="4" y="44"/>
                    </a:lnTo>
                    <a:lnTo>
                      <a:pt x="5" y="45"/>
                    </a:lnTo>
                    <a:lnTo>
                      <a:pt x="6" y="46"/>
                    </a:lnTo>
                    <a:lnTo>
                      <a:pt x="7" y="48"/>
                    </a:lnTo>
                    <a:lnTo>
                      <a:pt x="8" y="50"/>
                    </a:lnTo>
                    <a:lnTo>
                      <a:pt x="10" y="51"/>
                    </a:lnTo>
                    <a:lnTo>
                      <a:pt x="11" y="52"/>
                    </a:lnTo>
                    <a:lnTo>
                      <a:pt x="12" y="53"/>
                    </a:lnTo>
                    <a:lnTo>
                      <a:pt x="13" y="54"/>
                    </a:lnTo>
                    <a:lnTo>
                      <a:pt x="15" y="56"/>
                    </a:lnTo>
                    <a:lnTo>
                      <a:pt x="17" y="57"/>
                    </a:lnTo>
                    <a:lnTo>
                      <a:pt x="18" y="58"/>
                    </a:lnTo>
                    <a:lnTo>
                      <a:pt x="20" y="59"/>
                    </a:lnTo>
                    <a:lnTo>
                      <a:pt x="22" y="60"/>
                    </a:lnTo>
                    <a:lnTo>
                      <a:pt x="24" y="60"/>
                    </a:lnTo>
                    <a:lnTo>
                      <a:pt x="26" y="61"/>
                    </a:lnTo>
                    <a:lnTo>
                      <a:pt x="28" y="62"/>
                    </a:lnTo>
                    <a:lnTo>
                      <a:pt x="30" y="62"/>
                    </a:lnTo>
                    <a:lnTo>
                      <a:pt x="32" y="63"/>
                    </a:lnTo>
                    <a:lnTo>
                      <a:pt x="34" y="63"/>
                    </a:lnTo>
                    <a:lnTo>
                      <a:pt x="36" y="63"/>
                    </a:lnTo>
                    <a:lnTo>
                      <a:pt x="38" y="64"/>
                    </a:lnTo>
                    <a:lnTo>
                      <a:pt x="40" y="64"/>
                    </a:lnTo>
                    <a:lnTo>
                      <a:pt x="43" y="64"/>
                    </a:lnTo>
                    <a:lnTo>
                      <a:pt x="44" y="64"/>
                    </a:lnTo>
                    <a:lnTo>
                      <a:pt x="45" y="64"/>
                    </a:lnTo>
                    <a:lnTo>
                      <a:pt x="46" y="64"/>
                    </a:lnTo>
                    <a:lnTo>
                      <a:pt x="47" y="64"/>
                    </a:lnTo>
                    <a:lnTo>
                      <a:pt x="48" y="64"/>
                    </a:lnTo>
                    <a:lnTo>
                      <a:pt x="49" y="64"/>
                    </a:lnTo>
                    <a:lnTo>
                      <a:pt x="50" y="63"/>
                    </a:lnTo>
                    <a:lnTo>
                      <a:pt x="51" y="63"/>
                    </a:lnTo>
                    <a:lnTo>
                      <a:pt x="52" y="63"/>
                    </a:lnTo>
                    <a:lnTo>
                      <a:pt x="53" y="62"/>
                    </a:lnTo>
                    <a:lnTo>
                      <a:pt x="54" y="62"/>
                    </a:lnTo>
                    <a:lnTo>
                      <a:pt x="55" y="62"/>
                    </a:lnTo>
                    <a:lnTo>
                      <a:pt x="56" y="62"/>
                    </a:lnTo>
                    <a:lnTo>
                      <a:pt x="57" y="61"/>
                    </a:lnTo>
                    <a:lnTo>
                      <a:pt x="58" y="61"/>
                    </a:lnTo>
                    <a:lnTo>
                      <a:pt x="59" y="60"/>
                    </a:lnTo>
                    <a:lnTo>
                      <a:pt x="60" y="60"/>
                    </a:lnTo>
                    <a:lnTo>
                      <a:pt x="61" y="59"/>
                    </a:lnTo>
                    <a:lnTo>
                      <a:pt x="62" y="59"/>
                    </a:lnTo>
                    <a:lnTo>
                      <a:pt x="63" y="58"/>
                    </a:lnTo>
                    <a:lnTo>
                      <a:pt x="64" y="58"/>
                    </a:lnTo>
                    <a:lnTo>
                      <a:pt x="65" y="57"/>
                    </a:lnTo>
                  </a:path>
                </a:pathLst>
              </a:custGeom>
              <a:pattFill prst="pct20">
                <a:fgClr>
                  <a:srgbClr val="000000"/>
                </a:fgClr>
                <a:bgClr>
                  <a:srgbClr val="C05D00"/>
                </a:bgClr>
              </a:pattFill>
              <a:ln w="12700" cap="rnd">
                <a:solidFill>
                  <a:srgbClr val="4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28" name="Oval 157" descr="20%"/>
              <p:cNvSpPr>
                <a:spLocks noChangeArrowheads="1"/>
              </p:cNvSpPr>
              <p:nvPr/>
            </p:nvSpPr>
            <p:spPr bwMode="auto">
              <a:xfrm>
                <a:off x="4098" y="3371"/>
                <a:ext cx="76" cy="61"/>
              </a:xfrm>
              <a:prstGeom prst="ellipse">
                <a:avLst/>
              </a:prstGeom>
              <a:pattFill prst="pct20">
                <a:fgClr>
                  <a:srgbClr val="000000"/>
                </a:fgClr>
                <a:bgClr>
                  <a:srgbClr val="000000"/>
                </a:bgClr>
              </a:pattFill>
              <a:ln w="12700">
                <a:solidFill>
                  <a:srgbClr val="400000"/>
                </a:solidFill>
                <a:round/>
                <a:headEnd/>
                <a:tailEnd/>
              </a:ln>
            </p:spPr>
            <p:txBody>
              <a:bodyPr wrap="none" anchor="ct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29" name="Freeform 158" descr="20%"/>
              <p:cNvSpPr>
                <a:spLocks/>
              </p:cNvSpPr>
              <p:nvPr/>
            </p:nvSpPr>
            <p:spPr bwMode="auto">
              <a:xfrm>
                <a:off x="4092" y="3374"/>
                <a:ext cx="68" cy="65"/>
              </a:xfrm>
              <a:custGeom>
                <a:avLst/>
                <a:gdLst>
                  <a:gd name="T0" fmla="*/ 62 w 68"/>
                  <a:gd name="T1" fmla="*/ 55 h 65"/>
                  <a:gd name="T2" fmla="*/ 57 w 68"/>
                  <a:gd name="T3" fmla="*/ 52 h 65"/>
                  <a:gd name="T4" fmla="*/ 52 w 68"/>
                  <a:gd name="T5" fmla="*/ 50 h 65"/>
                  <a:gd name="T6" fmla="*/ 48 w 68"/>
                  <a:gd name="T7" fmla="*/ 47 h 65"/>
                  <a:gd name="T8" fmla="*/ 44 w 68"/>
                  <a:gd name="T9" fmla="*/ 44 h 65"/>
                  <a:gd name="T10" fmla="*/ 40 w 68"/>
                  <a:gd name="T11" fmla="*/ 41 h 65"/>
                  <a:gd name="T12" fmla="*/ 36 w 68"/>
                  <a:gd name="T13" fmla="*/ 37 h 65"/>
                  <a:gd name="T14" fmla="*/ 34 w 68"/>
                  <a:gd name="T15" fmla="*/ 34 h 65"/>
                  <a:gd name="T16" fmla="*/ 31 w 68"/>
                  <a:gd name="T17" fmla="*/ 30 h 65"/>
                  <a:gd name="T18" fmla="*/ 28 w 68"/>
                  <a:gd name="T19" fmla="*/ 26 h 65"/>
                  <a:gd name="T20" fmla="*/ 25 w 68"/>
                  <a:gd name="T21" fmla="*/ 22 h 65"/>
                  <a:gd name="T22" fmla="*/ 23 w 68"/>
                  <a:gd name="T23" fmla="*/ 18 h 65"/>
                  <a:gd name="T24" fmla="*/ 22 w 68"/>
                  <a:gd name="T25" fmla="*/ 13 h 65"/>
                  <a:gd name="T26" fmla="*/ 21 w 68"/>
                  <a:gd name="T27" fmla="*/ 9 h 65"/>
                  <a:gd name="T28" fmla="*/ 20 w 68"/>
                  <a:gd name="T29" fmla="*/ 4 h 65"/>
                  <a:gd name="T30" fmla="*/ 20 w 68"/>
                  <a:gd name="T31" fmla="*/ 0 h 65"/>
                  <a:gd name="T32" fmla="*/ 16 w 68"/>
                  <a:gd name="T33" fmla="*/ 1 h 65"/>
                  <a:gd name="T34" fmla="*/ 14 w 68"/>
                  <a:gd name="T35" fmla="*/ 2 h 65"/>
                  <a:gd name="T36" fmla="*/ 12 w 68"/>
                  <a:gd name="T37" fmla="*/ 4 h 65"/>
                  <a:gd name="T38" fmla="*/ 11 w 68"/>
                  <a:gd name="T39" fmla="*/ 6 h 65"/>
                  <a:gd name="T40" fmla="*/ 9 w 68"/>
                  <a:gd name="T41" fmla="*/ 7 h 65"/>
                  <a:gd name="T42" fmla="*/ 7 w 68"/>
                  <a:gd name="T43" fmla="*/ 9 h 65"/>
                  <a:gd name="T44" fmla="*/ 6 w 68"/>
                  <a:gd name="T45" fmla="*/ 11 h 65"/>
                  <a:gd name="T46" fmla="*/ 4 w 68"/>
                  <a:gd name="T47" fmla="*/ 14 h 65"/>
                  <a:gd name="T48" fmla="*/ 3 w 68"/>
                  <a:gd name="T49" fmla="*/ 15 h 65"/>
                  <a:gd name="T50" fmla="*/ 2 w 68"/>
                  <a:gd name="T51" fmla="*/ 17 h 65"/>
                  <a:gd name="T52" fmla="*/ 1 w 68"/>
                  <a:gd name="T53" fmla="*/ 20 h 65"/>
                  <a:gd name="T54" fmla="*/ 1 w 68"/>
                  <a:gd name="T55" fmla="*/ 23 h 65"/>
                  <a:gd name="T56" fmla="*/ 0 w 68"/>
                  <a:gd name="T57" fmla="*/ 25 h 65"/>
                  <a:gd name="T58" fmla="*/ 0 w 68"/>
                  <a:gd name="T59" fmla="*/ 27 h 65"/>
                  <a:gd name="T60" fmla="*/ 0 w 68"/>
                  <a:gd name="T61" fmla="*/ 32 h 65"/>
                  <a:gd name="T62" fmla="*/ 1 w 68"/>
                  <a:gd name="T63" fmla="*/ 35 h 65"/>
                  <a:gd name="T64" fmla="*/ 2 w 68"/>
                  <a:gd name="T65" fmla="*/ 39 h 65"/>
                  <a:gd name="T66" fmla="*/ 3 w 68"/>
                  <a:gd name="T67" fmla="*/ 42 h 65"/>
                  <a:gd name="T68" fmla="*/ 5 w 68"/>
                  <a:gd name="T69" fmla="*/ 45 h 65"/>
                  <a:gd name="T70" fmla="*/ 8 w 68"/>
                  <a:gd name="T71" fmla="*/ 48 h 65"/>
                  <a:gd name="T72" fmla="*/ 10 w 68"/>
                  <a:gd name="T73" fmla="*/ 51 h 65"/>
                  <a:gd name="T74" fmla="*/ 13 w 68"/>
                  <a:gd name="T75" fmla="*/ 53 h 65"/>
                  <a:gd name="T76" fmla="*/ 16 w 68"/>
                  <a:gd name="T77" fmla="*/ 56 h 65"/>
                  <a:gd name="T78" fmla="*/ 20 w 68"/>
                  <a:gd name="T79" fmla="*/ 58 h 65"/>
                  <a:gd name="T80" fmla="*/ 23 w 68"/>
                  <a:gd name="T81" fmla="*/ 60 h 65"/>
                  <a:gd name="T82" fmla="*/ 27 w 68"/>
                  <a:gd name="T83" fmla="*/ 61 h 65"/>
                  <a:gd name="T84" fmla="*/ 32 w 68"/>
                  <a:gd name="T85" fmla="*/ 62 h 65"/>
                  <a:gd name="T86" fmla="*/ 35 w 68"/>
                  <a:gd name="T87" fmla="*/ 63 h 65"/>
                  <a:gd name="T88" fmla="*/ 40 w 68"/>
                  <a:gd name="T89" fmla="*/ 64 h 65"/>
                  <a:gd name="T90" fmla="*/ 44 w 68"/>
                  <a:gd name="T91" fmla="*/ 64 h 65"/>
                  <a:gd name="T92" fmla="*/ 47 w 68"/>
                  <a:gd name="T93" fmla="*/ 64 h 65"/>
                  <a:gd name="T94" fmla="*/ 49 w 68"/>
                  <a:gd name="T95" fmla="*/ 64 h 65"/>
                  <a:gd name="T96" fmla="*/ 51 w 68"/>
                  <a:gd name="T97" fmla="*/ 63 h 65"/>
                  <a:gd name="T98" fmla="*/ 53 w 68"/>
                  <a:gd name="T99" fmla="*/ 63 h 65"/>
                  <a:gd name="T100" fmla="*/ 55 w 68"/>
                  <a:gd name="T101" fmla="*/ 62 h 65"/>
                  <a:gd name="T102" fmla="*/ 57 w 68"/>
                  <a:gd name="T103" fmla="*/ 62 h 65"/>
                  <a:gd name="T104" fmla="*/ 59 w 68"/>
                  <a:gd name="T105" fmla="*/ 61 h 65"/>
                  <a:gd name="T106" fmla="*/ 61 w 68"/>
                  <a:gd name="T107" fmla="*/ 60 h 65"/>
                  <a:gd name="T108" fmla="*/ 63 w 68"/>
                  <a:gd name="T109" fmla="*/ 59 h 65"/>
                  <a:gd name="T110" fmla="*/ 65 w 68"/>
                  <a:gd name="T111" fmla="*/ 58 h 65"/>
                  <a:gd name="T112" fmla="*/ 67 w 68"/>
                  <a:gd name="T113" fmla="*/ 57 h 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8"/>
                  <a:gd name="T172" fmla="*/ 0 h 65"/>
                  <a:gd name="T173" fmla="*/ 68 w 68"/>
                  <a:gd name="T174" fmla="*/ 65 h 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8" h="65">
                    <a:moveTo>
                      <a:pt x="67" y="57"/>
                    </a:moveTo>
                    <a:lnTo>
                      <a:pt x="62" y="55"/>
                    </a:lnTo>
                    <a:lnTo>
                      <a:pt x="59" y="54"/>
                    </a:lnTo>
                    <a:lnTo>
                      <a:pt x="57" y="52"/>
                    </a:lnTo>
                    <a:lnTo>
                      <a:pt x="54" y="51"/>
                    </a:lnTo>
                    <a:lnTo>
                      <a:pt x="52" y="50"/>
                    </a:lnTo>
                    <a:lnTo>
                      <a:pt x="50" y="48"/>
                    </a:lnTo>
                    <a:lnTo>
                      <a:pt x="48" y="47"/>
                    </a:lnTo>
                    <a:lnTo>
                      <a:pt x="46" y="46"/>
                    </a:lnTo>
                    <a:lnTo>
                      <a:pt x="44" y="44"/>
                    </a:lnTo>
                    <a:lnTo>
                      <a:pt x="42" y="42"/>
                    </a:lnTo>
                    <a:lnTo>
                      <a:pt x="40" y="41"/>
                    </a:lnTo>
                    <a:lnTo>
                      <a:pt x="38" y="39"/>
                    </a:lnTo>
                    <a:lnTo>
                      <a:pt x="36" y="37"/>
                    </a:lnTo>
                    <a:lnTo>
                      <a:pt x="34" y="36"/>
                    </a:lnTo>
                    <a:lnTo>
                      <a:pt x="34" y="34"/>
                    </a:lnTo>
                    <a:lnTo>
                      <a:pt x="32" y="32"/>
                    </a:lnTo>
                    <a:lnTo>
                      <a:pt x="31" y="30"/>
                    </a:lnTo>
                    <a:lnTo>
                      <a:pt x="29" y="28"/>
                    </a:lnTo>
                    <a:lnTo>
                      <a:pt x="28" y="26"/>
                    </a:lnTo>
                    <a:lnTo>
                      <a:pt x="27" y="24"/>
                    </a:lnTo>
                    <a:lnTo>
                      <a:pt x="25" y="22"/>
                    </a:lnTo>
                    <a:lnTo>
                      <a:pt x="25" y="20"/>
                    </a:lnTo>
                    <a:lnTo>
                      <a:pt x="23" y="18"/>
                    </a:lnTo>
                    <a:lnTo>
                      <a:pt x="23" y="15"/>
                    </a:lnTo>
                    <a:lnTo>
                      <a:pt x="22" y="13"/>
                    </a:lnTo>
                    <a:lnTo>
                      <a:pt x="21" y="11"/>
                    </a:lnTo>
                    <a:lnTo>
                      <a:pt x="21" y="9"/>
                    </a:lnTo>
                    <a:lnTo>
                      <a:pt x="20" y="6"/>
                    </a:lnTo>
                    <a:lnTo>
                      <a:pt x="20" y="4"/>
                    </a:lnTo>
                    <a:lnTo>
                      <a:pt x="20" y="2"/>
                    </a:lnTo>
                    <a:lnTo>
                      <a:pt x="20" y="0"/>
                    </a:lnTo>
                    <a:lnTo>
                      <a:pt x="17" y="0"/>
                    </a:lnTo>
                    <a:lnTo>
                      <a:pt x="16" y="1"/>
                    </a:lnTo>
                    <a:lnTo>
                      <a:pt x="15" y="2"/>
                    </a:lnTo>
                    <a:lnTo>
                      <a:pt x="14" y="2"/>
                    </a:lnTo>
                    <a:lnTo>
                      <a:pt x="13" y="3"/>
                    </a:lnTo>
                    <a:lnTo>
                      <a:pt x="12" y="4"/>
                    </a:lnTo>
                    <a:lnTo>
                      <a:pt x="11" y="5"/>
                    </a:lnTo>
                    <a:lnTo>
                      <a:pt x="11" y="6"/>
                    </a:lnTo>
                    <a:lnTo>
                      <a:pt x="10" y="6"/>
                    </a:lnTo>
                    <a:lnTo>
                      <a:pt x="9" y="7"/>
                    </a:lnTo>
                    <a:lnTo>
                      <a:pt x="8" y="8"/>
                    </a:lnTo>
                    <a:lnTo>
                      <a:pt x="7" y="9"/>
                    </a:lnTo>
                    <a:lnTo>
                      <a:pt x="7" y="10"/>
                    </a:lnTo>
                    <a:lnTo>
                      <a:pt x="6" y="11"/>
                    </a:lnTo>
                    <a:lnTo>
                      <a:pt x="5" y="12"/>
                    </a:lnTo>
                    <a:lnTo>
                      <a:pt x="4" y="14"/>
                    </a:lnTo>
                    <a:lnTo>
                      <a:pt x="3" y="14"/>
                    </a:lnTo>
                    <a:lnTo>
                      <a:pt x="3" y="15"/>
                    </a:lnTo>
                    <a:lnTo>
                      <a:pt x="3" y="16"/>
                    </a:lnTo>
                    <a:lnTo>
                      <a:pt x="2" y="17"/>
                    </a:lnTo>
                    <a:lnTo>
                      <a:pt x="2" y="18"/>
                    </a:lnTo>
                    <a:lnTo>
                      <a:pt x="1" y="20"/>
                    </a:lnTo>
                    <a:lnTo>
                      <a:pt x="1" y="22"/>
                    </a:lnTo>
                    <a:lnTo>
                      <a:pt x="1" y="23"/>
                    </a:lnTo>
                    <a:lnTo>
                      <a:pt x="0" y="24"/>
                    </a:lnTo>
                    <a:lnTo>
                      <a:pt x="0" y="25"/>
                    </a:lnTo>
                    <a:lnTo>
                      <a:pt x="0" y="26"/>
                    </a:lnTo>
                    <a:lnTo>
                      <a:pt x="0" y="27"/>
                    </a:lnTo>
                    <a:lnTo>
                      <a:pt x="0" y="28"/>
                    </a:lnTo>
                    <a:lnTo>
                      <a:pt x="0" y="32"/>
                    </a:lnTo>
                    <a:lnTo>
                      <a:pt x="1" y="34"/>
                    </a:lnTo>
                    <a:lnTo>
                      <a:pt x="1" y="35"/>
                    </a:lnTo>
                    <a:lnTo>
                      <a:pt x="1" y="37"/>
                    </a:lnTo>
                    <a:lnTo>
                      <a:pt x="2" y="39"/>
                    </a:lnTo>
                    <a:lnTo>
                      <a:pt x="3" y="40"/>
                    </a:lnTo>
                    <a:lnTo>
                      <a:pt x="3" y="42"/>
                    </a:lnTo>
                    <a:lnTo>
                      <a:pt x="4" y="44"/>
                    </a:lnTo>
                    <a:lnTo>
                      <a:pt x="5" y="45"/>
                    </a:lnTo>
                    <a:lnTo>
                      <a:pt x="7" y="46"/>
                    </a:lnTo>
                    <a:lnTo>
                      <a:pt x="8" y="48"/>
                    </a:lnTo>
                    <a:lnTo>
                      <a:pt x="9" y="50"/>
                    </a:lnTo>
                    <a:lnTo>
                      <a:pt x="10" y="51"/>
                    </a:lnTo>
                    <a:lnTo>
                      <a:pt x="12" y="52"/>
                    </a:lnTo>
                    <a:lnTo>
                      <a:pt x="13" y="53"/>
                    </a:lnTo>
                    <a:lnTo>
                      <a:pt x="15" y="54"/>
                    </a:lnTo>
                    <a:lnTo>
                      <a:pt x="16" y="56"/>
                    </a:lnTo>
                    <a:lnTo>
                      <a:pt x="18" y="57"/>
                    </a:lnTo>
                    <a:lnTo>
                      <a:pt x="20" y="58"/>
                    </a:lnTo>
                    <a:lnTo>
                      <a:pt x="22" y="59"/>
                    </a:lnTo>
                    <a:lnTo>
                      <a:pt x="23" y="60"/>
                    </a:lnTo>
                    <a:lnTo>
                      <a:pt x="25" y="60"/>
                    </a:lnTo>
                    <a:lnTo>
                      <a:pt x="27" y="61"/>
                    </a:lnTo>
                    <a:lnTo>
                      <a:pt x="29" y="62"/>
                    </a:lnTo>
                    <a:lnTo>
                      <a:pt x="32" y="62"/>
                    </a:lnTo>
                    <a:lnTo>
                      <a:pt x="34" y="63"/>
                    </a:lnTo>
                    <a:lnTo>
                      <a:pt x="35" y="63"/>
                    </a:lnTo>
                    <a:lnTo>
                      <a:pt x="37" y="63"/>
                    </a:lnTo>
                    <a:lnTo>
                      <a:pt x="40" y="64"/>
                    </a:lnTo>
                    <a:lnTo>
                      <a:pt x="42" y="64"/>
                    </a:lnTo>
                    <a:lnTo>
                      <a:pt x="44" y="64"/>
                    </a:lnTo>
                    <a:lnTo>
                      <a:pt x="46" y="64"/>
                    </a:lnTo>
                    <a:lnTo>
                      <a:pt x="47" y="64"/>
                    </a:lnTo>
                    <a:lnTo>
                      <a:pt x="48" y="64"/>
                    </a:lnTo>
                    <a:lnTo>
                      <a:pt x="49" y="64"/>
                    </a:lnTo>
                    <a:lnTo>
                      <a:pt x="50" y="64"/>
                    </a:lnTo>
                    <a:lnTo>
                      <a:pt x="51" y="63"/>
                    </a:lnTo>
                    <a:lnTo>
                      <a:pt x="52" y="63"/>
                    </a:lnTo>
                    <a:lnTo>
                      <a:pt x="53" y="63"/>
                    </a:lnTo>
                    <a:lnTo>
                      <a:pt x="54" y="63"/>
                    </a:lnTo>
                    <a:lnTo>
                      <a:pt x="55" y="62"/>
                    </a:lnTo>
                    <a:lnTo>
                      <a:pt x="56" y="62"/>
                    </a:lnTo>
                    <a:lnTo>
                      <a:pt x="57" y="62"/>
                    </a:lnTo>
                    <a:lnTo>
                      <a:pt x="58" y="62"/>
                    </a:lnTo>
                    <a:lnTo>
                      <a:pt x="59" y="61"/>
                    </a:lnTo>
                    <a:lnTo>
                      <a:pt x="60" y="61"/>
                    </a:lnTo>
                    <a:lnTo>
                      <a:pt x="61" y="60"/>
                    </a:lnTo>
                    <a:lnTo>
                      <a:pt x="62" y="60"/>
                    </a:lnTo>
                    <a:lnTo>
                      <a:pt x="63" y="59"/>
                    </a:lnTo>
                    <a:lnTo>
                      <a:pt x="64" y="59"/>
                    </a:lnTo>
                    <a:lnTo>
                      <a:pt x="65" y="58"/>
                    </a:lnTo>
                    <a:lnTo>
                      <a:pt x="66" y="58"/>
                    </a:lnTo>
                    <a:lnTo>
                      <a:pt x="67" y="57"/>
                    </a:lnTo>
                  </a:path>
                </a:pathLst>
              </a:custGeom>
              <a:pattFill prst="pct20">
                <a:fgClr>
                  <a:srgbClr val="000000"/>
                </a:fgClr>
                <a:bgClr>
                  <a:srgbClr val="C05D00"/>
                </a:bgClr>
              </a:pattFill>
              <a:ln w="12700" cap="rnd">
                <a:solidFill>
                  <a:srgbClr val="4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30" name="Oval 159" descr="20%"/>
              <p:cNvSpPr>
                <a:spLocks noChangeArrowheads="1"/>
              </p:cNvSpPr>
              <p:nvPr/>
            </p:nvSpPr>
            <p:spPr bwMode="auto">
              <a:xfrm>
                <a:off x="3989" y="3371"/>
                <a:ext cx="75" cy="61"/>
              </a:xfrm>
              <a:prstGeom prst="ellipse">
                <a:avLst/>
              </a:prstGeom>
              <a:pattFill prst="pct20">
                <a:fgClr>
                  <a:srgbClr val="000000"/>
                </a:fgClr>
                <a:bgClr>
                  <a:srgbClr val="000000"/>
                </a:bgClr>
              </a:pattFill>
              <a:ln w="12700">
                <a:solidFill>
                  <a:srgbClr val="400000"/>
                </a:solidFill>
                <a:round/>
                <a:headEnd/>
                <a:tailEnd/>
              </a:ln>
            </p:spPr>
            <p:txBody>
              <a:bodyPr wrap="none" anchor="ct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31" name="Freeform 160" descr="20%"/>
              <p:cNvSpPr>
                <a:spLocks/>
              </p:cNvSpPr>
              <p:nvPr/>
            </p:nvSpPr>
            <p:spPr bwMode="auto">
              <a:xfrm>
                <a:off x="3983" y="3374"/>
                <a:ext cx="69" cy="65"/>
              </a:xfrm>
              <a:custGeom>
                <a:avLst/>
                <a:gdLst>
                  <a:gd name="T0" fmla="*/ 63 w 69"/>
                  <a:gd name="T1" fmla="*/ 55 h 65"/>
                  <a:gd name="T2" fmla="*/ 57 w 69"/>
                  <a:gd name="T3" fmla="*/ 52 h 65"/>
                  <a:gd name="T4" fmla="*/ 53 w 69"/>
                  <a:gd name="T5" fmla="*/ 50 h 65"/>
                  <a:gd name="T6" fmla="*/ 48 w 69"/>
                  <a:gd name="T7" fmla="*/ 47 h 65"/>
                  <a:gd name="T8" fmla="*/ 44 w 69"/>
                  <a:gd name="T9" fmla="*/ 44 h 65"/>
                  <a:gd name="T10" fmla="*/ 40 w 69"/>
                  <a:gd name="T11" fmla="*/ 41 h 65"/>
                  <a:gd name="T12" fmla="*/ 37 w 69"/>
                  <a:gd name="T13" fmla="*/ 37 h 65"/>
                  <a:gd name="T14" fmla="*/ 33 w 69"/>
                  <a:gd name="T15" fmla="*/ 34 h 65"/>
                  <a:gd name="T16" fmla="*/ 30 w 69"/>
                  <a:gd name="T17" fmla="*/ 30 h 65"/>
                  <a:gd name="T18" fmla="*/ 27 w 69"/>
                  <a:gd name="T19" fmla="*/ 26 h 65"/>
                  <a:gd name="T20" fmla="*/ 25 w 69"/>
                  <a:gd name="T21" fmla="*/ 22 h 65"/>
                  <a:gd name="T22" fmla="*/ 23 w 69"/>
                  <a:gd name="T23" fmla="*/ 18 h 65"/>
                  <a:gd name="T24" fmla="*/ 21 w 69"/>
                  <a:gd name="T25" fmla="*/ 13 h 65"/>
                  <a:gd name="T26" fmla="*/ 20 w 69"/>
                  <a:gd name="T27" fmla="*/ 9 h 65"/>
                  <a:gd name="T28" fmla="*/ 19 w 69"/>
                  <a:gd name="T29" fmla="*/ 4 h 65"/>
                  <a:gd name="T30" fmla="*/ 19 w 69"/>
                  <a:gd name="T31" fmla="*/ 0 h 65"/>
                  <a:gd name="T32" fmla="*/ 16 w 69"/>
                  <a:gd name="T33" fmla="*/ 1 h 65"/>
                  <a:gd name="T34" fmla="*/ 14 w 69"/>
                  <a:gd name="T35" fmla="*/ 2 h 65"/>
                  <a:gd name="T36" fmla="*/ 12 w 69"/>
                  <a:gd name="T37" fmla="*/ 4 h 65"/>
                  <a:gd name="T38" fmla="*/ 10 w 69"/>
                  <a:gd name="T39" fmla="*/ 6 h 65"/>
                  <a:gd name="T40" fmla="*/ 8 w 69"/>
                  <a:gd name="T41" fmla="*/ 7 h 65"/>
                  <a:gd name="T42" fmla="*/ 7 w 69"/>
                  <a:gd name="T43" fmla="*/ 9 h 65"/>
                  <a:gd name="T44" fmla="*/ 5 w 69"/>
                  <a:gd name="T45" fmla="*/ 11 h 65"/>
                  <a:gd name="T46" fmla="*/ 4 w 69"/>
                  <a:gd name="T47" fmla="*/ 12 h 65"/>
                  <a:gd name="T48" fmla="*/ 3 w 69"/>
                  <a:gd name="T49" fmla="*/ 14 h 65"/>
                  <a:gd name="T50" fmla="*/ 2 w 69"/>
                  <a:gd name="T51" fmla="*/ 16 h 65"/>
                  <a:gd name="T52" fmla="*/ 1 w 69"/>
                  <a:gd name="T53" fmla="*/ 18 h 65"/>
                  <a:gd name="T54" fmla="*/ 0 w 69"/>
                  <a:gd name="T55" fmla="*/ 22 h 65"/>
                  <a:gd name="T56" fmla="*/ 0 w 69"/>
                  <a:gd name="T57" fmla="*/ 24 h 65"/>
                  <a:gd name="T58" fmla="*/ 0 w 69"/>
                  <a:gd name="T59" fmla="*/ 26 h 65"/>
                  <a:gd name="T60" fmla="*/ 0 w 69"/>
                  <a:gd name="T61" fmla="*/ 28 h 65"/>
                  <a:gd name="T62" fmla="*/ 0 w 69"/>
                  <a:gd name="T63" fmla="*/ 34 h 65"/>
                  <a:gd name="T64" fmla="*/ 1 w 69"/>
                  <a:gd name="T65" fmla="*/ 37 h 65"/>
                  <a:gd name="T66" fmla="*/ 2 w 69"/>
                  <a:gd name="T67" fmla="*/ 40 h 65"/>
                  <a:gd name="T68" fmla="*/ 4 w 69"/>
                  <a:gd name="T69" fmla="*/ 44 h 65"/>
                  <a:gd name="T70" fmla="*/ 6 w 69"/>
                  <a:gd name="T71" fmla="*/ 46 h 65"/>
                  <a:gd name="T72" fmla="*/ 9 w 69"/>
                  <a:gd name="T73" fmla="*/ 50 h 65"/>
                  <a:gd name="T74" fmla="*/ 11 w 69"/>
                  <a:gd name="T75" fmla="*/ 52 h 65"/>
                  <a:gd name="T76" fmla="*/ 15 w 69"/>
                  <a:gd name="T77" fmla="*/ 54 h 65"/>
                  <a:gd name="T78" fmla="*/ 18 w 69"/>
                  <a:gd name="T79" fmla="*/ 57 h 65"/>
                  <a:gd name="T80" fmla="*/ 21 w 69"/>
                  <a:gd name="T81" fmla="*/ 59 h 65"/>
                  <a:gd name="T82" fmla="*/ 25 w 69"/>
                  <a:gd name="T83" fmla="*/ 60 h 65"/>
                  <a:gd name="T84" fmla="*/ 29 w 69"/>
                  <a:gd name="T85" fmla="*/ 62 h 65"/>
                  <a:gd name="T86" fmla="*/ 33 w 69"/>
                  <a:gd name="T87" fmla="*/ 63 h 65"/>
                  <a:gd name="T88" fmla="*/ 38 w 69"/>
                  <a:gd name="T89" fmla="*/ 63 h 65"/>
                  <a:gd name="T90" fmla="*/ 43 w 69"/>
                  <a:gd name="T91" fmla="*/ 64 h 65"/>
                  <a:gd name="T92" fmla="*/ 46 w 69"/>
                  <a:gd name="T93" fmla="*/ 64 h 65"/>
                  <a:gd name="T94" fmla="*/ 48 w 69"/>
                  <a:gd name="T95" fmla="*/ 64 h 65"/>
                  <a:gd name="T96" fmla="*/ 50 w 69"/>
                  <a:gd name="T97" fmla="*/ 64 h 65"/>
                  <a:gd name="T98" fmla="*/ 52 w 69"/>
                  <a:gd name="T99" fmla="*/ 63 h 65"/>
                  <a:gd name="T100" fmla="*/ 54 w 69"/>
                  <a:gd name="T101" fmla="*/ 63 h 65"/>
                  <a:gd name="T102" fmla="*/ 55 w 69"/>
                  <a:gd name="T103" fmla="*/ 62 h 65"/>
                  <a:gd name="T104" fmla="*/ 57 w 69"/>
                  <a:gd name="T105" fmla="*/ 62 h 65"/>
                  <a:gd name="T106" fmla="*/ 59 w 69"/>
                  <a:gd name="T107" fmla="*/ 62 h 65"/>
                  <a:gd name="T108" fmla="*/ 61 w 69"/>
                  <a:gd name="T109" fmla="*/ 61 h 65"/>
                  <a:gd name="T110" fmla="*/ 63 w 69"/>
                  <a:gd name="T111" fmla="*/ 60 h 65"/>
                  <a:gd name="T112" fmla="*/ 65 w 69"/>
                  <a:gd name="T113" fmla="*/ 59 h 65"/>
                  <a:gd name="T114" fmla="*/ 67 w 69"/>
                  <a:gd name="T115" fmla="*/ 58 h 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9"/>
                  <a:gd name="T175" fmla="*/ 0 h 65"/>
                  <a:gd name="T176" fmla="*/ 69 w 69"/>
                  <a:gd name="T177" fmla="*/ 65 h 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9" h="65">
                    <a:moveTo>
                      <a:pt x="68" y="57"/>
                    </a:moveTo>
                    <a:lnTo>
                      <a:pt x="63" y="55"/>
                    </a:lnTo>
                    <a:lnTo>
                      <a:pt x="60" y="54"/>
                    </a:lnTo>
                    <a:lnTo>
                      <a:pt x="57" y="52"/>
                    </a:lnTo>
                    <a:lnTo>
                      <a:pt x="55" y="51"/>
                    </a:lnTo>
                    <a:lnTo>
                      <a:pt x="53" y="50"/>
                    </a:lnTo>
                    <a:lnTo>
                      <a:pt x="51" y="48"/>
                    </a:lnTo>
                    <a:lnTo>
                      <a:pt x="48" y="47"/>
                    </a:lnTo>
                    <a:lnTo>
                      <a:pt x="46" y="46"/>
                    </a:lnTo>
                    <a:lnTo>
                      <a:pt x="44" y="44"/>
                    </a:lnTo>
                    <a:lnTo>
                      <a:pt x="42" y="42"/>
                    </a:lnTo>
                    <a:lnTo>
                      <a:pt x="40" y="41"/>
                    </a:lnTo>
                    <a:lnTo>
                      <a:pt x="38" y="39"/>
                    </a:lnTo>
                    <a:lnTo>
                      <a:pt x="37" y="37"/>
                    </a:lnTo>
                    <a:lnTo>
                      <a:pt x="35" y="36"/>
                    </a:lnTo>
                    <a:lnTo>
                      <a:pt x="33" y="34"/>
                    </a:lnTo>
                    <a:lnTo>
                      <a:pt x="31" y="32"/>
                    </a:lnTo>
                    <a:lnTo>
                      <a:pt x="30" y="30"/>
                    </a:lnTo>
                    <a:lnTo>
                      <a:pt x="29" y="28"/>
                    </a:lnTo>
                    <a:lnTo>
                      <a:pt x="27" y="26"/>
                    </a:lnTo>
                    <a:lnTo>
                      <a:pt x="26" y="24"/>
                    </a:lnTo>
                    <a:lnTo>
                      <a:pt x="25" y="22"/>
                    </a:lnTo>
                    <a:lnTo>
                      <a:pt x="24" y="20"/>
                    </a:lnTo>
                    <a:lnTo>
                      <a:pt x="23" y="18"/>
                    </a:lnTo>
                    <a:lnTo>
                      <a:pt x="22" y="15"/>
                    </a:lnTo>
                    <a:lnTo>
                      <a:pt x="21" y="13"/>
                    </a:lnTo>
                    <a:lnTo>
                      <a:pt x="21" y="11"/>
                    </a:lnTo>
                    <a:lnTo>
                      <a:pt x="20" y="9"/>
                    </a:lnTo>
                    <a:lnTo>
                      <a:pt x="19" y="6"/>
                    </a:lnTo>
                    <a:lnTo>
                      <a:pt x="19" y="4"/>
                    </a:lnTo>
                    <a:lnTo>
                      <a:pt x="19" y="2"/>
                    </a:lnTo>
                    <a:lnTo>
                      <a:pt x="19" y="0"/>
                    </a:lnTo>
                    <a:lnTo>
                      <a:pt x="17" y="0"/>
                    </a:lnTo>
                    <a:lnTo>
                      <a:pt x="16" y="1"/>
                    </a:lnTo>
                    <a:lnTo>
                      <a:pt x="15" y="2"/>
                    </a:lnTo>
                    <a:lnTo>
                      <a:pt x="14" y="2"/>
                    </a:lnTo>
                    <a:lnTo>
                      <a:pt x="13" y="3"/>
                    </a:lnTo>
                    <a:lnTo>
                      <a:pt x="12" y="4"/>
                    </a:lnTo>
                    <a:lnTo>
                      <a:pt x="11" y="5"/>
                    </a:lnTo>
                    <a:lnTo>
                      <a:pt x="10" y="6"/>
                    </a:lnTo>
                    <a:lnTo>
                      <a:pt x="9" y="6"/>
                    </a:lnTo>
                    <a:lnTo>
                      <a:pt x="8" y="7"/>
                    </a:lnTo>
                    <a:lnTo>
                      <a:pt x="8" y="8"/>
                    </a:lnTo>
                    <a:lnTo>
                      <a:pt x="7" y="9"/>
                    </a:lnTo>
                    <a:lnTo>
                      <a:pt x="6" y="10"/>
                    </a:lnTo>
                    <a:lnTo>
                      <a:pt x="5" y="11"/>
                    </a:lnTo>
                    <a:lnTo>
                      <a:pt x="5" y="12"/>
                    </a:lnTo>
                    <a:lnTo>
                      <a:pt x="4" y="12"/>
                    </a:lnTo>
                    <a:lnTo>
                      <a:pt x="4" y="14"/>
                    </a:lnTo>
                    <a:lnTo>
                      <a:pt x="3" y="14"/>
                    </a:lnTo>
                    <a:lnTo>
                      <a:pt x="3" y="15"/>
                    </a:lnTo>
                    <a:lnTo>
                      <a:pt x="2" y="16"/>
                    </a:lnTo>
                    <a:lnTo>
                      <a:pt x="2" y="17"/>
                    </a:lnTo>
                    <a:lnTo>
                      <a:pt x="1" y="18"/>
                    </a:lnTo>
                    <a:lnTo>
                      <a:pt x="1" y="20"/>
                    </a:lnTo>
                    <a:lnTo>
                      <a:pt x="0" y="22"/>
                    </a:lnTo>
                    <a:lnTo>
                      <a:pt x="0" y="23"/>
                    </a:lnTo>
                    <a:lnTo>
                      <a:pt x="0" y="24"/>
                    </a:lnTo>
                    <a:lnTo>
                      <a:pt x="0" y="25"/>
                    </a:lnTo>
                    <a:lnTo>
                      <a:pt x="0" y="26"/>
                    </a:lnTo>
                    <a:lnTo>
                      <a:pt x="0" y="27"/>
                    </a:lnTo>
                    <a:lnTo>
                      <a:pt x="0" y="28"/>
                    </a:lnTo>
                    <a:lnTo>
                      <a:pt x="0" y="32"/>
                    </a:lnTo>
                    <a:lnTo>
                      <a:pt x="0" y="34"/>
                    </a:lnTo>
                    <a:lnTo>
                      <a:pt x="1" y="35"/>
                    </a:lnTo>
                    <a:lnTo>
                      <a:pt x="1" y="37"/>
                    </a:lnTo>
                    <a:lnTo>
                      <a:pt x="2" y="39"/>
                    </a:lnTo>
                    <a:lnTo>
                      <a:pt x="2" y="40"/>
                    </a:lnTo>
                    <a:lnTo>
                      <a:pt x="3" y="42"/>
                    </a:lnTo>
                    <a:lnTo>
                      <a:pt x="4" y="44"/>
                    </a:lnTo>
                    <a:lnTo>
                      <a:pt x="5" y="45"/>
                    </a:lnTo>
                    <a:lnTo>
                      <a:pt x="6" y="46"/>
                    </a:lnTo>
                    <a:lnTo>
                      <a:pt x="7" y="48"/>
                    </a:lnTo>
                    <a:lnTo>
                      <a:pt x="9" y="50"/>
                    </a:lnTo>
                    <a:lnTo>
                      <a:pt x="10" y="51"/>
                    </a:lnTo>
                    <a:lnTo>
                      <a:pt x="11" y="52"/>
                    </a:lnTo>
                    <a:lnTo>
                      <a:pt x="13" y="53"/>
                    </a:lnTo>
                    <a:lnTo>
                      <a:pt x="15" y="54"/>
                    </a:lnTo>
                    <a:lnTo>
                      <a:pt x="16" y="56"/>
                    </a:lnTo>
                    <a:lnTo>
                      <a:pt x="18" y="57"/>
                    </a:lnTo>
                    <a:lnTo>
                      <a:pt x="19" y="58"/>
                    </a:lnTo>
                    <a:lnTo>
                      <a:pt x="21" y="59"/>
                    </a:lnTo>
                    <a:lnTo>
                      <a:pt x="23" y="60"/>
                    </a:lnTo>
                    <a:lnTo>
                      <a:pt x="25" y="60"/>
                    </a:lnTo>
                    <a:lnTo>
                      <a:pt x="27" y="61"/>
                    </a:lnTo>
                    <a:lnTo>
                      <a:pt x="29" y="62"/>
                    </a:lnTo>
                    <a:lnTo>
                      <a:pt x="31" y="62"/>
                    </a:lnTo>
                    <a:lnTo>
                      <a:pt x="33" y="63"/>
                    </a:lnTo>
                    <a:lnTo>
                      <a:pt x="36" y="63"/>
                    </a:lnTo>
                    <a:lnTo>
                      <a:pt x="38" y="63"/>
                    </a:lnTo>
                    <a:lnTo>
                      <a:pt x="40" y="64"/>
                    </a:lnTo>
                    <a:lnTo>
                      <a:pt x="43" y="64"/>
                    </a:lnTo>
                    <a:lnTo>
                      <a:pt x="45" y="64"/>
                    </a:lnTo>
                    <a:lnTo>
                      <a:pt x="46" y="64"/>
                    </a:lnTo>
                    <a:lnTo>
                      <a:pt x="47" y="64"/>
                    </a:lnTo>
                    <a:lnTo>
                      <a:pt x="48" y="64"/>
                    </a:lnTo>
                    <a:lnTo>
                      <a:pt x="49" y="64"/>
                    </a:lnTo>
                    <a:lnTo>
                      <a:pt x="50" y="64"/>
                    </a:lnTo>
                    <a:lnTo>
                      <a:pt x="51" y="64"/>
                    </a:lnTo>
                    <a:lnTo>
                      <a:pt x="52" y="63"/>
                    </a:lnTo>
                    <a:lnTo>
                      <a:pt x="53" y="63"/>
                    </a:lnTo>
                    <a:lnTo>
                      <a:pt x="54" y="63"/>
                    </a:lnTo>
                    <a:lnTo>
                      <a:pt x="55" y="63"/>
                    </a:lnTo>
                    <a:lnTo>
                      <a:pt x="55" y="62"/>
                    </a:lnTo>
                    <a:lnTo>
                      <a:pt x="56" y="62"/>
                    </a:lnTo>
                    <a:lnTo>
                      <a:pt x="57" y="62"/>
                    </a:lnTo>
                    <a:lnTo>
                      <a:pt x="58" y="62"/>
                    </a:lnTo>
                    <a:lnTo>
                      <a:pt x="59" y="62"/>
                    </a:lnTo>
                    <a:lnTo>
                      <a:pt x="60" y="61"/>
                    </a:lnTo>
                    <a:lnTo>
                      <a:pt x="61" y="61"/>
                    </a:lnTo>
                    <a:lnTo>
                      <a:pt x="62" y="60"/>
                    </a:lnTo>
                    <a:lnTo>
                      <a:pt x="63" y="60"/>
                    </a:lnTo>
                    <a:lnTo>
                      <a:pt x="64" y="59"/>
                    </a:lnTo>
                    <a:lnTo>
                      <a:pt x="65" y="59"/>
                    </a:lnTo>
                    <a:lnTo>
                      <a:pt x="66" y="58"/>
                    </a:lnTo>
                    <a:lnTo>
                      <a:pt x="67" y="58"/>
                    </a:lnTo>
                    <a:lnTo>
                      <a:pt x="68" y="57"/>
                    </a:lnTo>
                  </a:path>
                </a:pathLst>
              </a:custGeom>
              <a:pattFill prst="pct20">
                <a:fgClr>
                  <a:srgbClr val="000000"/>
                </a:fgClr>
                <a:bgClr>
                  <a:srgbClr val="C05D00"/>
                </a:bgClr>
              </a:pattFill>
              <a:ln w="12700" cap="rnd">
                <a:solidFill>
                  <a:srgbClr val="4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grpSp>
        <p:grpSp>
          <p:nvGrpSpPr>
            <p:cNvPr id="282" name="Group 161"/>
            <p:cNvGrpSpPr>
              <a:grpSpLocks/>
            </p:cNvGrpSpPr>
            <p:nvPr/>
          </p:nvGrpSpPr>
          <p:grpSpPr bwMode="auto">
            <a:xfrm>
              <a:off x="4781550" y="5969993"/>
              <a:ext cx="474663" cy="111125"/>
              <a:chOff x="3983" y="3371"/>
              <a:chExt cx="299" cy="68"/>
            </a:xfrm>
          </p:grpSpPr>
          <p:sp>
            <p:nvSpPr>
              <p:cNvPr id="420" name="Oval 162" descr="20%"/>
              <p:cNvSpPr>
                <a:spLocks noChangeArrowheads="1"/>
              </p:cNvSpPr>
              <p:nvPr/>
            </p:nvSpPr>
            <p:spPr bwMode="auto">
              <a:xfrm>
                <a:off x="4206" y="3371"/>
                <a:ext cx="76" cy="62"/>
              </a:xfrm>
              <a:prstGeom prst="ellipse">
                <a:avLst/>
              </a:prstGeom>
              <a:pattFill prst="pct20">
                <a:fgClr>
                  <a:srgbClr val="000000"/>
                </a:fgClr>
                <a:bgClr>
                  <a:srgbClr val="000000"/>
                </a:bgClr>
              </a:pattFill>
              <a:ln w="12700">
                <a:solidFill>
                  <a:srgbClr val="400000"/>
                </a:solidFill>
                <a:round/>
                <a:headEnd/>
                <a:tailEnd/>
              </a:ln>
            </p:spPr>
            <p:txBody>
              <a:bodyPr wrap="none" anchor="ct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21" name="Freeform 163" descr="20%"/>
              <p:cNvSpPr>
                <a:spLocks/>
              </p:cNvSpPr>
              <p:nvPr/>
            </p:nvSpPr>
            <p:spPr bwMode="auto">
              <a:xfrm>
                <a:off x="4201" y="3374"/>
                <a:ext cx="66" cy="65"/>
              </a:xfrm>
              <a:custGeom>
                <a:avLst/>
                <a:gdLst>
                  <a:gd name="T0" fmla="*/ 59 w 66"/>
                  <a:gd name="T1" fmla="*/ 55 h 65"/>
                  <a:gd name="T2" fmla="*/ 55 w 66"/>
                  <a:gd name="T3" fmla="*/ 52 h 65"/>
                  <a:gd name="T4" fmla="*/ 51 w 66"/>
                  <a:gd name="T5" fmla="*/ 50 h 65"/>
                  <a:gd name="T6" fmla="*/ 46 w 66"/>
                  <a:gd name="T7" fmla="*/ 47 h 65"/>
                  <a:gd name="T8" fmla="*/ 42 w 66"/>
                  <a:gd name="T9" fmla="*/ 44 h 65"/>
                  <a:gd name="T10" fmla="*/ 38 w 66"/>
                  <a:gd name="T11" fmla="*/ 41 h 65"/>
                  <a:gd name="T12" fmla="*/ 34 w 66"/>
                  <a:gd name="T13" fmla="*/ 37 h 65"/>
                  <a:gd name="T14" fmla="*/ 32 w 66"/>
                  <a:gd name="T15" fmla="*/ 34 h 65"/>
                  <a:gd name="T16" fmla="*/ 29 w 66"/>
                  <a:gd name="T17" fmla="*/ 30 h 65"/>
                  <a:gd name="T18" fmla="*/ 26 w 66"/>
                  <a:gd name="T19" fmla="*/ 26 h 65"/>
                  <a:gd name="T20" fmla="*/ 24 w 66"/>
                  <a:gd name="T21" fmla="*/ 22 h 65"/>
                  <a:gd name="T22" fmla="*/ 22 w 66"/>
                  <a:gd name="T23" fmla="*/ 18 h 65"/>
                  <a:gd name="T24" fmla="*/ 20 w 66"/>
                  <a:gd name="T25" fmla="*/ 13 h 65"/>
                  <a:gd name="T26" fmla="*/ 19 w 66"/>
                  <a:gd name="T27" fmla="*/ 9 h 65"/>
                  <a:gd name="T28" fmla="*/ 18 w 66"/>
                  <a:gd name="T29" fmla="*/ 4 h 65"/>
                  <a:gd name="T30" fmla="*/ 18 w 66"/>
                  <a:gd name="T31" fmla="*/ 0 h 65"/>
                  <a:gd name="T32" fmla="*/ 15 w 66"/>
                  <a:gd name="T33" fmla="*/ 1 h 65"/>
                  <a:gd name="T34" fmla="*/ 13 w 66"/>
                  <a:gd name="T35" fmla="*/ 2 h 65"/>
                  <a:gd name="T36" fmla="*/ 11 w 66"/>
                  <a:gd name="T37" fmla="*/ 4 h 65"/>
                  <a:gd name="T38" fmla="*/ 10 w 66"/>
                  <a:gd name="T39" fmla="*/ 6 h 65"/>
                  <a:gd name="T40" fmla="*/ 8 w 66"/>
                  <a:gd name="T41" fmla="*/ 7 h 65"/>
                  <a:gd name="T42" fmla="*/ 7 w 66"/>
                  <a:gd name="T43" fmla="*/ 9 h 65"/>
                  <a:gd name="T44" fmla="*/ 5 w 66"/>
                  <a:gd name="T45" fmla="*/ 11 h 65"/>
                  <a:gd name="T46" fmla="*/ 4 w 66"/>
                  <a:gd name="T47" fmla="*/ 12 h 65"/>
                  <a:gd name="T48" fmla="*/ 3 w 66"/>
                  <a:gd name="T49" fmla="*/ 14 h 65"/>
                  <a:gd name="T50" fmla="*/ 2 w 66"/>
                  <a:gd name="T51" fmla="*/ 16 h 65"/>
                  <a:gd name="T52" fmla="*/ 1 w 66"/>
                  <a:gd name="T53" fmla="*/ 18 h 65"/>
                  <a:gd name="T54" fmla="*/ 0 w 66"/>
                  <a:gd name="T55" fmla="*/ 20 h 65"/>
                  <a:gd name="T56" fmla="*/ 0 w 66"/>
                  <a:gd name="T57" fmla="*/ 23 h 65"/>
                  <a:gd name="T58" fmla="*/ 0 w 66"/>
                  <a:gd name="T59" fmla="*/ 25 h 65"/>
                  <a:gd name="T60" fmla="*/ 0 w 66"/>
                  <a:gd name="T61" fmla="*/ 27 h 65"/>
                  <a:gd name="T62" fmla="*/ 0 w 66"/>
                  <a:gd name="T63" fmla="*/ 32 h 65"/>
                  <a:gd name="T64" fmla="*/ 0 w 66"/>
                  <a:gd name="T65" fmla="*/ 35 h 65"/>
                  <a:gd name="T66" fmla="*/ 2 w 66"/>
                  <a:gd name="T67" fmla="*/ 39 h 65"/>
                  <a:gd name="T68" fmla="*/ 3 w 66"/>
                  <a:gd name="T69" fmla="*/ 42 h 65"/>
                  <a:gd name="T70" fmla="*/ 5 w 66"/>
                  <a:gd name="T71" fmla="*/ 45 h 65"/>
                  <a:gd name="T72" fmla="*/ 7 w 66"/>
                  <a:gd name="T73" fmla="*/ 48 h 65"/>
                  <a:gd name="T74" fmla="*/ 10 w 66"/>
                  <a:gd name="T75" fmla="*/ 51 h 65"/>
                  <a:gd name="T76" fmla="*/ 12 w 66"/>
                  <a:gd name="T77" fmla="*/ 53 h 65"/>
                  <a:gd name="T78" fmla="*/ 15 w 66"/>
                  <a:gd name="T79" fmla="*/ 56 h 65"/>
                  <a:gd name="T80" fmla="*/ 18 w 66"/>
                  <a:gd name="T81" fmla="*/ 58 h 65"/>
                  <a:gd name="T82" fmla="*/ 22 w 66"/>
                  <a:gd name="T83" fmla="*/ 60 h 65"/>
                  <a:gd name="T84" fmla="*/ 26 w 66"/>
                  <a:gd name="T85" fmla="*/ 61 h 65"/>
                  <a:gd name="T86" fmla="*/ 30 w 66"/>
                  <a:gd name="T87" fmla="*/ 62 h 65"/>
                  <a:gd name="T88" fmla="*/ 34 w 66"/>
                  <a:gd name="T89" fmla="*/ 63 h 65"/>
                  <a:gd name="T90" fmla="*/ 38 w 66"/>
                  <a:gd name="T91" fmla="*/ 64 h 65"/>
                  <a:gd name="T92" fmla="*/ 43 w 66"/>
                  <a:gd name="T93" fmla="*/ 64 h 65"/>
                  <a:gd name="T94" fmla="*/ 45 w 66"/>
                  <a:gd name="T95" fmla="*/ 64 h 65"/>
                  <a:gd name="T96" fmla="*/ 47 w 66"/>
                  <a:gd name="T97" fmla="*/ 64 h 65"/>
                  <a:gd name="T98" fmla="*/ 49 w 66"/>
                  <a:gd name="T99" fmla="*/ 64 h 65"/>
                  <a:gd name="T100" fmla="*/ 51 w 66"/>
                  <a:gd name="T101" fmla="*/ 63 h 65"/>
                  <a:gd name="T102" fmla="*/ 53 w 66"/>
                  <a:gd name="T103" fmla="*/ 62 h 65"/>
                  <a:gd name="T104" fmla="*/ 54 w 66"/>
                  <a:gd name="T105" fmla="*/ 62 h 65"/>
                  <a:gd name="T106" fmla="*/ 56 w 66"/>
                  <a:gd name="T107" fmla="*/ 62 h 65"/>
                  <a:gd name="T108" fmla="*/ 58 w 66"/>
                  <a:gd name="T109" fmla="*/ 61 h 65"/>
                  <a:gd name="T110" fmla="*/ 60 w 66"/>
                  <a:gd name="T111" fmla="*/ 60 h 65"/>
                  <a:gd name="T112" fmla="*/ 62 w 66"/>
                  <a:gd name="T113" fmla="*/ 59 h 65"/>
                  <a:gd name="T114" fmla="*/ 64 w 66"/>
                  <a:gd name="T115" fmla="*/ 58 h 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
                  <a:gd name="T175" fmla="*/ 0 h 65"/>
                  <a:gd name="T176" fmla="*/ 66 w 66"/>
                  <a:gd name="T177" fmla="*/ 65 h 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 h="65">
                    <a:moveTo>
                      <a:pt x="65" y="57"/>
                    </a:moveTo>
                    <a:lnTo>
                      <a:pt x="59" y="55"/>
                    </a:lnTo>
                    <a:lnTo>
                      <a:pt x="57" y="54"/>
                    </a:lnTo>
                    <a:lnTo>
                      <a:pt x="55" y="52"/>
                    </a:lnTo>
                    <a:lnTo>
                      <a:pt x="53" y="51"/>
                    </a:lnTo>
                    <a:lnTo>
                      <a:pt x="51" y="50"/>
                    </a:lnTo>
                    <a:lnTo>
                      <a:pt x="48" y="48"/>
                    </a:lnTo>
                    <a:lnTo>
                      <a:pt x="46" y="47"/>
                    </a:lnTo>
                    <a:lnTo>
                      <a:pt x="44" y="46"/>
                    </a:lnTo>
                    <a:lnTo>
                      <a:pt x="42" y="44"/>
                    </a:lnTo>
                    <a:lnTo>
                      <a:pt x="40" y="42"/>
                    </a:lnTo>
                    <a:lnTo>
                      <a:pt x="38" y="41"/>
                    </a:lnTo>
                    <a:lnTo>
                      <a:pt x="36" y="39"/>
                    </a:lnTo>
                    <a:lnTo>
                      <a:pt x="34" y="37"/>
                    </a:lnTo>
                    <a:lnTo>
                      <a:pt x="33" y="36"/>
                    </a:lnTo>
                    <a:lnTo>
                      <a:pt x="32" y="34"/>
                    </a:lnTo>
                    <a:lnTo>
                      <a:pt x="31" y="32"/>
                    </a:lnTo>
                    <a:lnTo>
                      <a:pt x="29" y="30"/>
                    </a:lnTo>
                    <a:lnTo>
                      <a:pt x="27" y="28"/>
                    </a:lnTo>
                    <a:lnTo>
                      <a:pt x="26" y="26"/>
                    </a:lnTo>
                    <a:lnTo>
                      <a:pt x="25" y="24"/>
                    </a:lnTo>
                    <a:lnTo>
                      <a:pt x="24" y="22"/>
                    </a:lnTo>
                    <a:lnTo>
                      <a:pt x="23" y="20"/>
                    </a:lnTo>
                    <a:lnTo>
                      <a:pt x="22" y="18"/>
                    </a:lnTo>
                    <a:lnTo>
                      <a:pt x="21" y="15"/>
                    </a:lnTo>
                    <a:lnTo>
                      <a:pt x="20" y="13"/>
                    </a:lnTo>
                    <a:lnTo>
                      <a:pt x="20" y="11"/>
                    </a:lnTo>
                    <a:lnTo>
                      <a:pt x="19" y="9"/>
                    </a:lnTo>
                    <a:lnTo>
                      <a:pt x="19" y="6"/>
                    </a:lnTo>
                    <a:lnTo>
                      <a:pt x="18" y="4"/>
                    </a:lnTo>
                    <a:lnTo>
                      <a:pt x="18" y="2"/>
                    </a:lnTo>
                    <a:lnTo>
                      <a:pt x="18" y="0"/>
                    </a:lnTo>
                    <a:lnTo>
                      <a:pt x="16" y="0"/>
                    </a:lnTo>
                    <a:lnTo>
                      <a:pt x="15" y="1"/>
                    </a:lnTo>
                    <a:lnTo>
                      <a:pt x="14" y="2"/>
                    </a:lnTo>
                    <a:lnTo>
                      <a:pt x="13" y="2"/>
                    </a:lnTo>
                    <a:lnTo>
                      <a:pt x="12" y="3"/>
                    </a:lnTo>
                    <a:lnTo>
                      <a:pt x="11" y="4"/>
                    </a:lnTo>
                    <a:lnTo>
                      <a:pt x="11" y="5"/>
                    </a:lnTo>
                    <a:lnTo>
                      <a:pt x="10" y="6"/>
                    </a:lnTo>
                    <a:lnTo>
                      <a:pt x="9" y="6"/>
                    </a:lnTo>
                    <a:lnTo>
                      <a:pt x="8" y="7"/>
                    </a:lnTo>
                    <a:lnTo>
                      <a:pt x="8" y="8"/>
                    </a:lnTo>
                    <a:lnTo>
                      <a:pt x="7" y="9"/>
                    </a:lnTo>
                    <a:lnTo>
                      <a:pt x="6" y="10"/>
                    </a:lnTo>
                    <a:lnTo>
                      <a:pt x="5" y="11"/>
                    </a:lnTo>
                    <a:lnTo>
                      <a:pt x="5" y="12"/>
                    </a:lnTo>
                    <a:lnTo>
                      <a:pt x="4" y="12"/>
                    </a:lnTo>
                    <a:lnTo>
                      <a:pt x="4" y="14"/>
                    </a:lnTo>
                    <a:lnTo>
                      <a:pt x="3" y="14"/>
                    </a:lnTo>
                    <a:lnTo>
                      <a:pt x="2" y="15"/>
                    </a:lnTo>
                    <a:lnTo>
                      <a:pt x="2" y="16"/>
                    </a:lnTo>
                    <a:lnTo>
                      <a:pt x="2" y="17"/>
                    </a:lnTo>
                    <a:lnTo>
                      <a:pt x="1" y="18"/>
                    </a:lnTo>
                    <a:lnTo>
                      <a:pt x="1" y="20"/>
                    </a:lnTo>
                    <a:lnTo>
                      <a:pt x="0" y="20"/>
                    </a:lnTo>
                    <a:lnTo>
                      <a:pt x="0" y="22"/>
                    </a:lnTo>
                    <a:lnTo>
                      <a:pt x="0" y="23"/>
                    </a:lnTo>
                    <a:lnTo>
                      <a:pt x="0" y="24"/>
                    </a:lnTo>
                    <a:lnTo>
                      <a:pt x="0" y="25"/>
                    </a:lnTo>
                    <a:lnTo>
                      <a:pt x="0" y="26"/>
                    </a:lnTo>
                    <a:lnTo>
                      <a:pt x="0" y="27"/>
                    </a:lnTo>
                    <a:lnTo>
                      <a:pt x="0" y="28"/>
                    </a:lnTo>
                    <a:lnTo>
                      <a:pt x="0" y="32"/>
                    </a:lnTo>
                    <a:lnTo>
                      <a:pt x="0" y="34"/>
                    </a:lnTo>
                    <a:lnTo>
                      <a:pt x="0" y="35"/>
                    </a:lnTo>
                    <a:lnTo>
                      <a:pt x="1" y="37"/>
                    </a:lnTo>
                    <a:lnTo>
                      <a:pt x="2" y="39"/>
                    </a:lnTo>
                    <a:lnTo>
                      <a:pt x="2" y="40"/>
                    </a:lnTo>
                    <a:lnTo>
                      <a:pt x="3" y="42"/>
                    </a:lnTo>
                    <a:lnTo>
                      <a:pt x="4" y="44"/>
                    </a:lnTo>
                    <a:lnTo>
                      <a:pt x="5" y="45"/>
                    </a:lnTo>
                    <a:lnTo>
                      <a:pt x="6" y="46"/>
                    </a:lnTo>
                    <a:lnTo>
                      <a:pt x="7" y="48"/>
                    </a:lnTo>
                    <a:lnTo>
                      <a:pt x="8" y="50"/>
                    </a:lnTo>
                    <a:lnTo>
                      <a:pt x="10" y="51"/>
                    </a:lnTo>
                    <a:lnTo>
                      <a:pt x="11" y="52"/>
                    </a:lnTo>
                    <a:lnTo>
                      <a:pt x="12" y="53"/>
                    </a:lnTo>
                    <a:lnTo>
                      <a:pt x="13" y="54"/>
                    </a:lnTo>
                    <a:lnTo>
                      <a:pt x="15" y="56"/>
                    </a:lnTo>
                    <a:lnTo>
                      <a:pt x="17" y="57"/>
                    </a:lnTo>
                    <a:lnTo>
                      <a:pt x="18" y="58"/>
                    </a:lnTo>
                    <a:lnTo>
                      <a:pt x="20" y="59"/>
                    </a:lnTo>
                    <a:lnTo>
                      <a:pt x="22" y="60"/>
                    </a:lnTo>
                    <a:lnTo>
                      <a:pt x="24" y="60"/>
                    </a:lnTo>
                    <a:lnTo>
                      <a:pt x="26" y="61"/>
                    </a:lnTo>
                    <a:lnTo>
                      <a:pt x="28" y="62"/>
                    </a:lnTo>
                    <a:lnTo>
                      <a:pt x="30" y="62"/>
                    </a:lnTo>
                    <a:lnTo>
                      <a:pt x="32" y="63"/>
                    </a:lnTo>
                    <a:lnTo>
                      <a:pt x="34" y="63"/>
                    </a:lnTo>
                    <a:lnTo>
                      <a:pt x="36" y="63"/>
                    </a:lnTo>
                    <a:lnTo>
                      <a:pt x="38" y="64"/>
                    </a:lnTo>
                    <a:lnTo>
                      <a:pt x="40" y="64"/>
                    </a:lnTo>
                    <a:lnTo>
                      <a:pt x="43" y="64"/>
                    </a:lnTo>
                    <a:lnTo>
                      <a:pt x="44" y="64"/>
                    </a:lnTo>
                    <a:lnTo>
                      <a:pt x="45" y="64"/>
                    </a:lnTo>
                    <a:lnTo>
                      <a:pt x="46" y="64"/>
                    </a:lnTo>
                    <a:lnTo>
                      <a:pt x="47" y="64"/>
                    </a:lnTo>
                    <a:lnTo>
                      <a:pt x="48" y="64"/>
                    </a:lnTo>
                    <a:lnTo>
                      <a:pt x="49" y="64"/>
                    </a:lnTo>
                    <a:lnTo>
                      <a:pt x="50" y="63"/>
                    </a:lnTo>
                    <a:lnTo>
                      <a:pt x="51" y="63"/>
                    </a:lnTo>
                    <a:lnTo>
                      <a:pt x="52" y="63"/>
                    </a:lnTo>
                    <a:lnTo>
                      <a:pt x="53" y="62"/>
                    </a:lnTo>
                    <a:lnTo>
                      <a:pt x="54" y="62"/>
                    </a:lnTo>
                    <a:lnTo>
                      <a:pt x="55" y="62"/>
                    </a:lnTo>
                    <a:lnTo>
                      <a:pt x="56" y="62"/>
                    </a:lnTo>
                    <a:lnTo>
                      <a:pt x="57" y="61"/>
                    </a:lnTo>
                    <a:lnTo>
                      <a:pt x="58" y="61"/>
                    </a:lnTo>
                    <a:lnTo>
                      <a:pt x="59" y="60"/>
                    </a:lnTo>
                    <a:lnTo>
                      <a:pt x="60" y="60"/>
                    </a:lnTo>
                    <a:lnTo>
                      <a:pt x="61" y="59"/>
                    </a:lnTo>
                    <a:lnTo>
                      <a:pt x="62" y="59"/>
                    </a:lnTo>
                    <a:lnTo>
                      <a:pt x="63" y="58"/>
                    </a:lnTo>
                    <a:lnTo>
                      <a:pt x="64" y="58"/>
                    </a:lnTo>
                    <a:lnTo>
                      <a:pt x="65" y="57"/>
                    </a:lnTo>
                  </a:path>
                </a:pathLst>
              </a:custGeom>
              <a:pattFill prst="pct20">
                <a:fgClr>
                  <a:srgbClr val="000000"/>
                </a:fgClr>
                <a:bgClr>
                  <a:srgbClr val="C05D00"/>
                </a:bgClr>
              </a:pattFill>
              <a:ln w="12700" cap="rnd">
                <a:solidFill>
                  <a:srgbClr val="4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22" name="Oval 164" descr="20%"/>
              <p:cNvSpPr>
                <a:spLocks noChangeArrowheads="1"/>
              </p:cNvSpPr>
              <p:nvPr/>
            </p:nvSpPr>
            <p:spPr bwMode="auto">
              <a:xfrm>
                <a:off x="4098" y="3371"/>
                <a:ext cx="76" cy="62"/>
              </a:xfrm>
              <a:prstGeom prst="ellipse">
                <a:avLst/>
              </a:prstGeom>
              <a:pattFill prst="pct20">
                <a:fgClr>
                  <a:srgbClr val="000000"/>
                </a:fgClr>
                <a:bgClr>
                  <a:srgbClr val="000000"/>
                </a:bgClr>
              </a:pattFill>
              <a:ln w="12700">
                <a:solidFill>
                  <a:srgbClr val="400000"/>
                </a:solidFill>
                <a:round/>
                <a:headEnd/>
                <a:tailEnd/>
              </a:ln>
            </p:spPr>
            <p:txBody>
              <a:bodyPr wrap="none" anchor="ct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23" name="Freeform 165" descr="20%"/>
              <p:cNvSpPr>
                <a:spLocks/>
              </p:cNvSpPr>
              <p:nvPr/>
            </p:nvSpPr>
            <p:spPr bwMode="auto">
              <a:xfrm>
                <a:off x="4092" y="3374"/>
                <a:ext cx="68" cy="65"/>
              </a:xfrm>
              <a:custGeom>
                <a:avLst/>
                <a:gdLst>
                  <a:gd name="T0" fmla="*/ 62 w 68"/>
                  <a:gd name="T1" fmla="*/ 55 h 65"/>
                  <a:gd name="T2" fmla="*/ 57 w 68"/>
                  <a:gd name="T3" fmla="*/ 52 h 65"/>
                  <a:gd name="T4" fmla="*/ 52 w 68"/>
                  <a:gd name="T5" fmla="*/ 50 h 65"/>
                  <a:gd name="T6" fmla="*/ 48 w 68"/>
                  <a:gd name="T7" fmla="*/ 47 h 65"/>
                  <a:gd name="T8" fmla="*/ 44 w 68"/>
                  <a:gd name="T9" fmla="*/ 44 h 65"/>
                  <a:gd name="T10" fmla="*/ 40 w 68"/>
                  <a:gd name="T11" fmla="*/ 41 h 65"/>
                  <a:gd name="T12" fmla="*/ 36 w 68"/>
                  <a:gd name="T13" fmla="*/ 37 h 65"/>
                  <a:gd name="T14" fmla="*/ 34 w 68"/>
                  <a:gd name="T15" fmla="*/ 34 h 65"/>
                  <a:gd name="T16" fmla="*/ 31 w 68"/>
                  <a:gd name="T17" fmla="*/ 30 h 65"/>
                  <a:gd name="T18" fmla="*/ 28 w 68"/>
                  <a:gd name="T19" fmla="*/ 26 h 65"/>
                  <a:gd name="T20" fmla="*/ 25 w 68"/>
                  <a:gd name="T21" fmla="*/ 22 h 65"/>
                  <a:gd name="T22" fmla="*/ 23 w 68"/>
                  <a:gd name="T23" fmla="*/ 18 h 65"/>
                  <a:gd name="T24" fmla="*/ 22 w 68"/>
                  <a:gd name="T25" fmla="*/ 13 h 65"/>
                  <a:gd name="T26" fmla="*/ 21 w 68"/>
                  <a:gd name="T27" fmla="*/ 9 h 65"/>
                  <a:gd name="T28" fmla="*/ 20 w 68"/>
                  <a:gd name="T29" fmla="*/ 4 h 65"/>
                  <a:gd name="T30" fmla="*/ 20 w 68"/>
                  <a:gd name="T31" fmla="*/ 0 h 65"/>
                  <a:gd name="T32" fmla="*/ 16 w 68"/>
                  <a:gd name="T33" fmla="*/ 1 h 65"/>
                  <a:gd name="T34" fmla="*/ 14 w 68"/>
                  <a:gd name="T35" fmla="*/ 2 h 65"/>
                  <a:gd name="T36" fmla="*/ 12 w 68"/>
                  <a:gd name="T37" fmla="*/ 4 h 65"/>
                  <a:gd name="T38" fmla="*/ 11 w 68"/>
                  <a:gd name="T39" fmla="*/ 6 h 65"/>
                  <a:gd name="T40" fmla="*/ 9 w 68"/>
                  <a:gd name="T41" fmla="*/ 7 h 65"/>
                  <a:gd name="T42" fmla="*/ 7 w 68"/>
                  <a:gd name="T43" fmla="*/ 9 h 65"/>
                  <a:gd name="T44" fmla="*/ 6 w 68"/>
                  <a:gd name="T45" fmla="*/ 11 h 65"/>
                  <a:gd name="T46" fmla="*/ 4 w 68"/>
                  <a:gd name="T47" fmla="*/ 14 h 65"/>
                  <a:gd name="T48" fmla="*/ 3 w 68"/>
                  <a:gd name="T49" fmla="*/ 15 h 65"/>
                  <a:gd name="T50" fmla="*/ 2 w 68"/>
                  <a:gd name="T51" fmla="*/ 17 h 65"/>
                  <a:gd name="T52" fmla="*/ 1 w 68"/>
                  <a:gd name="T53" fmla="*/ 20 h 65"/>
                  <a:gd name="T54" fmla="*/ 1 w 68"/>
                  <a:gd name="T55" fmla="*/ 23 h 65"/>
                  <a:gd name="T56" fmla="*/ 0 w 68"/>
                  <a:gd name="T57" fmla="*/ 25 h 65"/>
                  <a:gd name="T58" fmla="*/ 0 w 68"/>
                  <a:gd name="T59" fmla="*/ 27 h 65"/>
                  <a:gd name="T60" fmla="*/ 0 w 68"/>
                  <a:gd name="T61" fmla="*/ 32 h 65"/>
                  <a:gd name="T62" fmla="*/ 1 w 68"/>
                  <a:gd name="T63" fmla="*/ 35 h 65"/>
                  <a:gd name="T64" fmla="*/ 2 w 68"/>
                  <a:gd name="T65" fmla="*/ 39 h 65"/>
                  <a:gd name="T66" fmla="*/ 3 w 68"/>
                  <a:gd name="T67" fmla="*/ 42 h 65"/>
                  <a:gd name="T68" fmla="*/ 5 w 68"/>
                  <a:gd name="T69" fmla="*/ 45 h 65"/>
                  <a:gd name="T70" fmla="*/ 8 w 68"/>
                  <a:gd name="T71" fmla="*/ 48 h 65"/>
                  <a:gd name="T72" fmla="*/ 10 w 68"/>
                  <a:gd name="T73" fmla="*/ 51 h 65"/>
                  <a:gd name="T74" fmla="*/ 13 w 68"/>
                  <a:gd name="T75" fmla="*/ 53 h 65"/>
                  <a:gd name="T76" fmla="*/ 16 w 68"/>
                  <a:gd name="T77" fmla="*/ 56 h 65"/>
                  <a:gd name="T78" fmla="*/ 20 w 68"/>
                  <a:gd name="T79" fmla="*/ 58 h 65"/>
                  <a:gd name="T80" fmla="*/ 23 w 68"/>
                  <a:gd name="T81" fmla="*/ 60 h 65"/>
                  <a:gd name="T82" fmla="*/ 27 w 68"/>
                  <a:gd name="T83" fmla="*/ 61 h 65"/>
                  <a:gd name="T84" fmla="*/ 32 w 68"/>
                  <a:gd name="T85" fmla="*/ 62 h 65"/>
                  <a:gd name="T86" fmla="*/ 35 w 68"/>
                  <a:gd name="T87" fmla="*/ 63 h 65"/>
                  <a:gd name="T88" fmla="*/ 40 w 68"/>
                  <a:gd name="T89" fmla="*/ 64 h 65"/>
                  <a:gd name="T90" fmla="*/ 44 w 68"/>
                  <a:gd name="T91" fmla="*/ 64 h 65"/>
                  <a:gd name="T92" fmla="*/ 47 w 68"/>
                  <a:gd name="T93" fmla="*/ 64 h 65"/>
                  <a:gd name="T94" fmla="*/ 49 w 68"/>
                  <a:gd name="T95" fmla="*/ 64 h 65"/>
                  <a:gd name="T96" fmla="*/ 51 w 68"/>
                  <a:gd name="T97" fmla="*/ 63 h 65"/>
                  <a:gd name="T98" fmla="*/ 53 w 68"/>
                  <a:gd name="T99" fmla="*/ 63 h 65"/>
                  <a:gd name="T100" fmla="*/ 55 w 68"/>
                  <a:gd name="T101" fmla="*/ 62 h 65"/>
                  <a:gd name="T102" fmla="*/ 57 w 68"/>
                  <a:gd name="T103" fmla="*/ 62 h 65"/>
                  <a:gd name="T104" fmla="*/ 59 w 68"/>
                  <a:gd name="T105" fmla="*/ 61 h 65"/>
                  <a:gd name="T106" fmla="*/ 61 w 68"/>
                  <a:gd name="T107" fmla="*/ 60 h 65"/>
                  <a:gd name="T108" fmla="*/ 63 w 68"/>
                  <a:gd name="T109" fmla="*/ 59 h 65"/>
                  <a:gd name="T110" fmla="*/ 65 w 68"/>
                  <a:gd name="T111" fmla="*/ 58 h 65"/>
                  <a:gd name="T112" fmla="*/ 67 w 68"/>
                  <a:gd name="T113" fmla="*/ 57 h 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8"/>
                  <a:gd name="T172" fmla="*/ 0 h 65"/>
                  <a:gd name="T173" fmla="*/ 68 w 68"/>
                  <a:gd name="T174" fmla="*/ 65 h 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8" h="65">
                    <a:moveTo>
                      <a:pt x="67" y="57"/>
                    </a:moveTo>
                    <a:lnTo>
                      <a:pt x="62" y="55"/>
                    </a:lnTo>
                    <a:lnTo>
                      <a:pt x="59" y="54"/>
                    </a:lnTo>
                    <a:lnTo>
                      <a:pt x="57" y="52"/>
                    </a:lnTo>
                    <a:lnTo>
                      <a:pt x="54" y="51"/>
                    </a:lnTo>
                    <a:lnTo>
                      <a:pt x="52" y="50"/>
                    </a:lnTo>
                    <a:lnTo>
                      <a:pt x="50" y="48"/>
                    </a:lnTo>
                    <a:lnTo>
                      <a:pt x="48" y="47"/>
                    </a:lnTo>
                    <a:lnTo>
                      <a:pt x="46" y="46"/>
                    </a:lnTo>
                    <a:lnTo>
                      <a:pt x="44" y="44"/>
                    </a:lnTo>
                    <a:lnTo>
                      <a:pt x="42" y="42"/>
                    </a:lnTo>
                    <a:lnTo>
                      <a:pt x="40" y="41"/>
                    </a:lnTo>
                    <a:lnTo>
                      <a:pt x="38" y="39"/>
                    </a:lnTo>
                    <a:lnTo>
                      <a:pt x="36" y="37"/>
                    </a:lnTo>
                    <a:lnTo>
                      <a:pt x="34" y="36"/>
                    </a:lnTo>
                    <a:lnTo>
                      <a:pt x="34" y="34"/>
                    </a:lnTo>
                    <a:lnTo>
                      <a:pt x="32" y="32"/>
                    </a:lnTo>
                    <a:lnTo>
                      <a:pt x="31" y="30"/>
                    </a:lnTo>
                    <a:lnTo>
                      <a:pt x="29" y="28"/>
                    </a:lnTo>
                    <a:lnTo>
                      <a:pt x="28" y="26"/>
                    </a:lnTo>
                    <a:lnTo>
                      <a:pt x="27" y="24"/>
                    </a:lnTo>
                    <a:lnTo>
                      <a:pt x="25" y="22"/>
                    </a:lnTo>
                    <a:lnTo>
                      <a:pt x="25" y="20"/>
                    </a:lnTo>
                    <a:lnTo>
                      <a:pt x="23" y="18"/>
                    </a:lnTo>
                    <a:lnTo>
                      <a:pt x="23" y="15"/>
                    </a:lnTo>
                    <a:lnTo>
                      <a:pt x="22" y="13"/>
                    </a:lnTo>
                    <a:lnTo>
                      <a:pt x="21" y="11"/>
                    </a:lnTo>
                    <a:lnTo>
                      <a:pt x="21" y="9"/>
                    </a:lnTo>
                    <a:lnTo>
                      <a:pt x="20" y="6"/>
                    </a:lnTo>
                    <a:lnTo>
                      <a:pt x="20" y="4"/>
                    </a:lnTo>
                    <a:lnTo>
                      <a:pt x="20" y="2"/>
                    </a:lnTo>
                    <a:lnTo>
                      <a:pt x="20" y="0"/>
                    </a:lnTo>
                    <a:lnTo>
                      <a:pt x="17" y="0"/>
                    </a:lnTo>
                    <a:lnTo>
                      <a:pt x="16" y="1"/>
                    </a:lnTo>
                    <a:lnTo>
                      <a:pt x="15" y="2"/>
                    </a:lnTo>
                    <a:lnTo>
                      <a:pt x="14" y="2"/>
                    </a:lnTo>
                    <a:lnTo>
                      <a:pt x="13" y="3"/>
                    </a:lnTo>
                    <a:lnTo>
                      <a:pt x="12" y="4"/>
                    </a:lnTo>
                    <a:lnTo>
                      <a:pt x="11" y="5"/>
                    </a:lnTo>
                    <a:lnTo>
                      <a:pt x="11" y="6"/>
                    </a:lnTo>
                    <a:lnTo>
                      <a:pt x="10" y="6"/>
                    </a:lnTo>
                    <a:lnTo>
                      <a:pt x="9" y="7"/>
                    </a:lnTo>
                    <a:lnTo>
                      <a:pt x="8" y="8"/>
                    </a:lnTo>
                    <a:lnTo>
                      <a:pt x="7" y="9"/>
                    </a:lnTo>
                    <a:lnTo>
                      <a:pt x="7" y="10"/>
                    </a:lnTo>
                    <a:lnTo>
                      <a:pt x="6" y="11"/>
                    </a:lnTo>
                    <a:lnTo>
                      <a:pt x="5" y="12"/>
                    </a:lnTo>
                    <a:lnTo>
                      <a:pt x="4" y="14"/>
                    </a:lnTo>
                    <a:lnTo>
                      <a:pt x="3" y="14"/>
                    </a:lnTo>
                    <a:lnTo>
                      <a:pt x="3" y="15"/>
                    </a:lnTo>
                    <a:lnTo>
                      <a:pt x="3" y="16"/>
                    </a:lnTo>
                    <a:lnTo>
                      <a:pt x="2" y="17"/>
                    </a:lnTo>
                    <a:lnTo>
                      <a:pt x="2" y="18"/>
                    </a:lnTo>
                    <a:lnTo>
                      <a:pt x="1" y="20"/>
                    </a:lnTo>
                    <a:lnTo>
                      <a:pt x="1" y="22"/>
                    </a:lnTo>
                    <a:lnTo>
                      <a:pt x="1" y="23"/>
                    </a:lnTo>
                    <a:lnTo>
                      <a:pt x="0" y="24"/>
                    </a:lnTo>
                    <a:lnTo>
                      <a:pt x="0" y="25"/>
                    </a:lnTo>
                    <a:lnTo>
                      <a:pt x="0" y="26"/>
                    </a:lnTo>
                    <a:lnTo>
                      <a:pt x="0" y="27"/>
                    </a:lnTo>
                    <a:lnTo>
                      <a:pt x="0" y="28"/>
                    </a:lnTo>
                    <a:lnTo>
                      <a:pt x="0" y="32"/>
                    </a:lnTo>
                    <a:lnTo>
                      <a:pt x="1" y="34"/>
                    </a:lnTo>
                    <a:lnTo>
                      <a:pt x="1" y="35"/>
                    </a:lnTo>
                    <a:lnTo>
                      <a:pt x="1" y="37"/>
                    </a:lnTo>
                    <a:lnTo>
                      <a:pt x="2" y="39"/>
                    </a:lnTo>
                    <a:lnTo>
                      <a:pt x="3" y="40"/>
                    </a:lnTo>
                    <a:lnTo>
                      <a:pt x="3" y="42"/>
                    </a:lnTo>
                    <a:lnTo>
                      <a:pt x="4" y="44"/>
                    </a:lnTo>
                    <a:lnTo>
                      <a:pt x="5" y="45"/>
                    </a:lnTo>
                    <a:lnTo>
                      <a:pt x="7" y="46"/>
                    </a:lnTo>
                    <a:lnTo>
                      <a:pt x="8" y="48"/>
                    </a:lnTo>
                    <a:lnTo>
                      <a:pt x="9" y="50"/>
                    </a:lnTo>
                    <a:lnTo>
                      <a:pt x="10" y="51"/>
                    </a:lnTo>
                    <a:lnTo>
                      <a:pt x="12" y="52"/>
                    </a:lnTo>
                    <a:lnTo>
                      <a:pt x="13" y="53"/>
                    </a:lnTo>
                    <a:lnTo>
                      <a:pt x="15" y="54"/>
                    </a:lnTo>
                    <a:lnTo>
                      <a:pt x="16" y="56"/>
                    </a:lnTo>
                    <a:lnTo>
                      <a:pt x="18" y="57"/>
                    </a:lnTo>
                    <a:lnTo>
                      <a:pt x="20" y="58"/>
                    </a:lnTo>
                    <a:lnTo>
                      <a:pt x="22" y="59"/>
                    </a:lnTo>
                    <a:lnTo>
                      <a:pt x="23" y="60"/>
                    </a:lnTo>
                    <a:lnTo>
                      <a:pt x="25" y="60"/>
                    </a:lnTo>
                    <a:lnTo>
                      <a:pt x="27" y="61"/>
                    </a:lnTo>
                    <a:lnTo>
                      <a:pt x="29" y="62"/>
                    </a:lnTo>
                    <a:lnTo>
                      <a:pt x="32" y="62"/>
                    </a:lnTo>
                    <a:lnTo>
                      <a:pt x="34" y="63"/>
                    </a:lnTo>
                    <a:lnTo>
                      <a:pt x="35" y="63"/>
                    </a:lnTo>
                    <a:lnTo>
                      <a:pt x="37" y="63"/>
                    </a:lnTo>
                    <a:lnTo>
                      <a:pt x="40" y="64"/>
                    </a:lnTo>
                    <a:lnTo>
                      <a:pt x="42" y="64"/>
                    </a:lnTo>
                    <a:lnTo>
                      <a:pt x="44" y="64"/>
                    </a:lnTo>
                    <a:lnTo>
                      <a:pt x="46" y="64"/>
                    </a:lnTo>
                    <a:lnTo>
                      <a:pt x="47" y="64"/>
                    </a:lnTo>
                    <a:lnTo>
                      <a:pt x="48" y="64"/>
                    </a:lnTo>
                    <a:lnTo>
                      <a:pt x="49" y="64"/>
                    </a:lnTo>
                    <a:lnTo>
                      <a:pt x="50" y="64"/>
                    </a:lnTo>
                    <a:lnTo>
                      <a:pt x="51" y="63"/>
                    </a:lnTo>
                    <a:lnTo>
                      <a:pt x="52" y="63"/>
                    </a:lnTo>
                    <a:lnTo>
                      <a:pt x="53" y="63"/>
                    </a:lnTo>
                    <a:lnTo>
                      <a:pt x="54" y="63"/>
                    </a:lnTo>
                    <a:lnTo>
                      <a:pt x="55" y="62"/>
                    </a:lnTo>
                    <a:lnTo>
                      <a:pt x="56" y="62"/>
                    </a:lnTo>
                    <a:lnTo>
                      <a:pt x="57" y="62"/>
                    </a:lnTo>
                    <a:lnTo>
                      <a:pt x="58" y="62"/>
                    </a:lnTo>
                    <a:lnTo>
                      <a:pt x="59" y="61"/>
                    </a:lnTo>
                    <a:lnTo>
                      <a:pt x="60" y="61"/>
                    </a:lnTo>
                    <a:lnTo>
                      <a:pt x="61" y="60"/>
                    </a:lnTo>
                    <a:lnTo>
                      <a:pt x="62" y="60"/>
                    </a:lnTo>
                    <a:lnTo>
                      <a:pt x="63" y="59"/>
                    </a:lnTo>
                    <a:lnTo>
                      <a:pt x="64" y="59"/>
                    </a:lnTo>
                    <a:lnTo>
                      <a:pt x="65" y="58"/>
                    </a:lnTo>
                    <a:lnTo>
                      <a:pt x="66" y="58"/>
                    </a:lnTo>
                    <a:lnTo>
                      <a:pt x="67" y="57"/>
                    </a:lnTo>
                  </a:path>
                </a:pathLst>
              </a:custGeom>
              <a:pattFill prst="pct20">
                <a:fgClr>
                  <a:srgbClr val="000000"/>
                </a:fgClr>
                <a:bgClr>
                  <a:srgbClr val="C05D00"/>
                </a:bgClr>
              </a:pattFill>
              <a:ln w="12700" cap="rnd">
                <a:solidFill>
                  <a:srgbClr val="4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24" name="Oval 166" descr="20%"/>
              <p:cNvSpPr>
                <a:spLocks noChangeArrowheads="1"/>
              </p:cNvSpPr>
              <p:nvPr/>
            </p:nvSpPr>
            <p:spPr bwMode="auto">
              <a:xfrm>
                <a:off x="3989" y="3371"/>
                <a:ext cx="75" cy="62"/>
              </a:xfrm>
              <a:prstGeom prst="ellipse">
                <a:avLst/>
              </a:prstGeom>
              <a:pattFill prst="pct20">
                <a:fgClr>
                  <a:srgbClr val="000000"/>
                </a:fgClr>
                <a:bgClr>
                  <a:srgbClr val="000000"/>
                </a:bgClr>
              </a:pattFill>
              <a:ln w="12700">
                <a:solidFill>
                  <a:srgbClr val="400000"/>
                </a:solidFill>
                <a:round/>
                <a:headEnd/>
                <a:tailEnd/>
              </a:ln>
            </p:spPr>
            <p:txBody>
              <a:bodyPr wrap="none" anchor="ct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25" name="Freeform 167" descr="20%"/>
              <p:cNvSpPr>
                <a:spLocks/>
              </p:cNvSpPr>
              <p:nvPr/>
            </p:nvSpPr>
            <p:spPr bwMode="auto">
              <a:xfrm>
                <a:off x="3983" y="3374"/>
                <a:ext cx="69" cy="65"/>
              </a:xfrm>
              <a:custGeom>
                <a:avLst/>
                <a:gdLst>
                  <a:gd name="T0" fmla="*/ 63 w 69"/>
                  <a:gd name="T1" fmla="*/ 55 h 65"/>
                  <a:gd name="T2" fmla="*/ 57 w 69"/>
                  <a:gd name="T3" fmla="*/ 52 h 65"/>
                  <a:gd name="T4" fmla="*/ 53 w 69"/>
                  <a:gd name="T5" fmla="*/ 50 h 65"/>
                  <a:gd name="T6" fmla="*/ 48 w 69"/>
                  <a:gd name="T7" fmla="*/ 47 h 65"/>
                  <a:gd name="T8" fmla="*/ 44 w 69"/>
                  <a:gd name="T9" fmla="*/ 44 h 65"/>
                  <a:gd name="T10" fmla="*/ 40 w 69"/>
                  <a:gd name="T11" fmla="*/ 41 h 65"/>
                  <a:gd name="T12" fmla="*/ 37 w 69"/>
                  <a:gd name="T13" fmla="*/ 37 h 65"/>
                  <a:gd name="T14" fmla="*/ 33 w 69"/>
                  <a:gd name="T15" fmla="*/ 34 h 65"/>
                  <a:gd name="T16" fmla="*/ 30 w 69"/>
                  <a:gd name="T17" fmla="*/ 30 h 65"/>
                  <a:gd name="T18" fmla="*/ 27 w 69"/>
                  <a:gd name="T19" fmla="*/ 26 h 65"/>
                  <a:gd name="T20" fmla="*/ 25 w 69"/>
                  <a:gd name="T21" fmla="*/ 22 h 65"/>
                  <a:gd name="T22" fmla="*/ 23 w 69"/>
                  <a:gd name="T23" fmla="*/ 18 h 65"/>
                  <a:gd name="T24" fmla="*/ 21 w 69"/>
                  <a:gd name="T25" fmla="*/ 13 h 65"/>
                  <a:gd name="T26" fmla="*/ 20 w 69"/>
                  <a:gd name="T27" fmla="*/ 9 h 65"/>
                  <a:gd name="T28" fmla="*/ 19 w 69"/>
                  <a:gd name="T29" fmla="*/ 4 h 65"/>
                  <a:gd name="T30" fmla="*/ 19 w 69"/>
                  <a:gd name="T31" fmla="*/ 0 h 65"/>
                  <a:gd name="T32" fmla="*/ 16 w 69"/>
                  <a:gd name="T33" fmla="*/ 1 h 65"/>
                  <a:gd name="T34" fmla="*/ 14 w 69"/>
                  <a:gd name="T35" fmla="*/ 2 h 65"/>
                  <a:gd name="T36" fmla="*/ 12 w 69"/>
                  <a:gd name="T37" fmla="*/ 4 h 65"/>
                  <a:gd name="T38" fmla="*/ 10 w 69"/>
                  <a:gd name="T39" fmla="*/ 6 h 65"/>
                  <a:gd name="T40" fmla="*/ 8 w 69"/>
                  <a:gd name="T41" fmla="*/ 7 h 65"/>
                  <a:gd name="T42" fmla="*/ 7 w 69"/>
                  <a:gd name="T43" fmla="*/ 9 h 65"/>
                  <a:gd name="T44" fmla="*/ 5 w 69"/>
                  <a:gd name="T45" fmla="*/ 11 h 65"/>
                  <a:gd name="T46" fmla="*/ 4 w 69"/>
                  <a:gd name="T47" fmla="*/ 12 h 65"/>
                  <a:gd name="T48" fmla="*/ 3 w 69"/>
                  <a:gd name="T49" fmla="*/ 14 h 65"/>
                  <a:gd name="T50" fmla="*/ 2 w 69"/>
                  <a:gd name="T51" fmla="*/ 16 h 65"/>
                  <a:gd name="T52" fmla="*/ 1 w 69"/>
                  <a:gd name="T53" fmla="*/ 18 h 65"/>
                  <a:gd name="T54" fmla="*/ 0 w 69"/>
                  <a:gd name="T55" fmla="*/ 22 h 65"/>
                  <a:gd name="T56" fmla="*/ 0 w 69"/>
                  <a:gd name="T57" fmla="*/ 24 h 65"/>
                  <a:gd name="T58" fmla="*/ 0 w 69"/>
                  <a:gd name="T59" fmla="*/ 26 h 65"/>
                  <a:gd name="T60" fmla="*/ 0 w 69"/>
                  <a:gd name="T61" fmla="*/ 28 h 65"/>
                  <a:gd name="T62" fmla="*/ 0 w 69"/>
                  <a:gd name="T63" fmla="*/ 34 h 65"/>
                  <a:gd name="T64" fmla="*/ 1 w 69"/>
                  <a:gd name="T65" fmla="*/ 37 h 65"/>
                  <a:gd name="T66" fmla="*/ 2 w 69"/>
                  <a:gd name="T67" fmla="*/ 40 h 65"/>
                  <a:gd name="T68" fmla="*/ 4 w 69"/>
                  <a:gd name="T69" fmla="*/ 44 h 65"/>
                  <a:gd name="T70" fmla="*/ 6 w 69"/>
                  <a:gd name="T71" fmla="*/ 46 h 65"/>
                  <a:gd name="T72" fmla="*/ 9 w 69"/>
                  <a:gd name="T73" fmla="*/ 50 h 65"/>
                  <a:gd name="T74" fmla="*/ 11 w 69"/>
                  <a:gd name="T75" fmla="*/ 52 h 65"/>
                  <a:gd name="T76" fmla="*/ 15 w 69"/>
                  <a:gd name="T77" fmla="*/ 54 h 65"/>
                  <a:gd name="T78" fmla="*/ 18 w 69"/>
                  <a:gd name="T79" fmla="*/ 57 h 65"/>
                  <a:gd name="T80" fmla="*/ 21 w 69"/>
                  <a:gd name="T81" fmla="*/ 59 h 65"/>
                  <a:gd name="T82" fmla="*/ 25 w 69"/>
                  <a:gd name="T83" fmla="*/ 60 h 65"/>
                  <a:gd name="T84" fmla="*/ 29 w 69"/>
                  <a:gd name="T85" fmla="*/ 62 h 65"/>
                  <a:gd name="T86" fmla="*/ 33 w 69"/>
                  <a:gd name="T87" fmla="*/ 63 h 65"/>
                  <a:gd name="T88" fmla="*/ 38 w 69"/>
                  <a:gd name="T89" fmla="*/ 63 h 65"/>
                  <a:gd name="T90" fmla="*/ 43 w 69"/>
                  <a:gd name="T91" fmla="*/ 64 h 65"/>
                  <a:gd name="T92" fmla="*/ 46 w 69"/>
                  <a:gd name="T93" fmla="*/ 64 h 65"/>
                  <a:gd name="T94" fmla="*/ 48 w 69"/>
                  <a:gd name="T95" fmla="*/ 64 h 65"/>
                  <a:gd name="T96" fmla="*/ 50 w 69"/>
                  <a:gd name="T97" fmla="*/ 64 h 65"/>
                  <a:gd name="T98" fmla="*/ 52 w 69"/>
                  <a:gd name="T99" fmla="*/ 63 h 65"/>
                  <a:gd name="T100" fmla="*/ 54 w 69"/>
                  <a:gd name="T101" fmla="*/ 63 h 65"/>
                  <a:gd name="T102" fmla="*/ 55 w 69"/>
                  <a:gd name="T103" fmla="*/ 62 h 65"/>
                  <a:gd name="T104" fmla="*/ 57 w 69"/>
                  <a:gd name="T105" fmla="*/ 62 h 65"/>
                  <a:gd name="T106" fmla="*/ 59 w 69"/>
                  <a:gd name="T107" fmla="*/ 62 h 65"/>
                  <a:gd name="T108" fmla="*/ 61 w 69"/>
                  <a:gd name="T109" fmla="*/ 61 h 65"/>
                  <a:gd name="T110" fmla="*/ 63 w 69"/>
                  <a:gd name="T111" fmla="*/ 60 h 65"/>
                  <a:gd name="T112" fmla="*/ 65 w 69"/>
                  <a:gd name="T113" fmla="*/ 59 h 65"/>
                  <a:gd name="T114" fmla="*/ 67 w 69"/>
                  <a:gd name="T115" fmla="*/ 58 h 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9"/>
                  <a:gd name="T175" fmla="*/ 0 h 65"/>
                  <a:gd name="T176" fmla="*/ 69 w 69"/>
                  <a:gd name="T177" fmla="*/ 65 h 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9" h="65">
                    <a:moveTo>
                      <a:pt x="68" y="57"/>
                    </a:moveTo>
                    <a:lnTo>
                      <a:pt x="63" y="55"/>
                    </a:lnTo>
                    <a:lnTo>
                      <a:pt x="60" y="54"/>
                    </a:lnTo>
                    <a:lnTo>
                      <a:pt x="57" y="52"/>
                    </a:lnTo>
                    <a:lnTo>
                      <a:pt x="55" y="51"/>
                    </a:lnTo>
                    <a:lnTo>
                      <a:pt x="53" y="50"/>
                    </a:lnTo>
                    <a:lnTo>
                      <a:pt x="51" y="48"/>
                    </a:lnTo>
                    <a:lnTo>
                      <a:pt x="48" y="47"/>
                    </a:lnTo>
                    <a:lnTo>
                      <a:pt x="46" y="46"/>
                    </a:lnTo>
                    <a:lnTo>
                      <a:pt x="44" y="44"/>
                    </a:lnTo>
                    <a:lnTo>
                      <a:pt x="42" y="42"/>
                    </a:lnTo>
                    <a:lnTo>
                      <a:pt x="40" y="41"/>
                    </a:lnTo>
                    <a:lnTo>
                      <a:pt x="38" y="39"/>
                    </a:lnTo>
                    <a:lnTo>
                      <a:pt x="37" y="37"/>
                    </a:lnTo>
                    <a:lnTo>
                      <a:pt x="35" y="36"/>
                    </a:lnTo>
                    <a:lnTo>
                      <a:pt x="33" y="34"/>
                    </a:lnTo>
                    <a:lnTo>
                      <a:pt x="31" y="32"/>
                    </a:lnTo>
                    <a:lnTo>
                      <a:pt x="30" y="30"/>
                    </a:lnTo>
                    <a:lnTo>
                      <a:pt x="29" y="28"/>
                    </a:lnTo>
                    <a:lnTo>
                      <a:pt x="27" y="26"/>
                    </a:lnTo>
                    <a:lnTo>
                      <a:pt x="26" y="24"/>
                    </a:lnTo>
                    <a:lnTo>
                      <a:pt x="25" y="22"/>
                    </a:lnTo>
                    <a:lnTo>
                      <a:pt x="24" y="20"/>
                    </a:lnTo>
                    <a:lnTo>
                      <a:pt x="23" y="18"/>
                    </a:lnTo>
                    <a:lnTo>
                      <a:pt x="22" y="15"/>
                    </a:lnTo>
                    <a:lnTo>
                      <a:pt x="21" y="13"/>
                    </a:lnTo>
                    <a:lnTo>
                      <a:pt x="21" y="11"/>
                    </a:lnTo>
                    <a:lnTo>
                      <a:pt x="20" y="9"/>
                    </a:lnTo>
                    <a:lnTo>
                      <a:pt x="19" y="6"/>
                    </a:lnTo>
                    <a:lnTo>
                      <a:pt x="19" y="4"/>
                    </a:lnTo>
                    <a:lnTo>
                      <a:pt x="19" y="2"/>
                    </a:lnTo>
                    <a:lnTo>
                      <a:pt x="19" y="0"/>
                    </a:lnTo>
                    <a:lnTo>
                      <a:pt x="17" y="0"/>
                    </a:lnTo>
                    <a:lnTo>
                      <a:pt x="16" y="1"/>
                    </a:lnTo>
                    <a:lnTo>
                      <a:pt x="15" y="2"/>
                    </a:lnTo>
                    <a:lnTo>
                      <a:pt x="14" y="2"/>
                    </a:lnTo>
                    <a:lnTo>
                      <a:pt x="13" y="3"/>
                    </a:lnTo>
                    <a:lnTo>
                      <a:pt x="12" y="4"/>
                    </a:lnTo>
                    <a:lnTo>
                      <a:pt x="11" y="5"/>
                    </a:lnTo>
                    <a:lnTo>
                      <a:pt x="10" y="6"/>
                    </a:lnTo>
                    <a:lnTo>
                      <a:pt x="9" y="6"/>
                    </a:lnTo>
                    <a:lnTo>
                      <a:pt x="8" y="7"/>
                    </a:lnTo>
                    <a:lnTo>
                      <a:pt x="8" y="8"/>
                    </a:lnTo>
                    <a:lnTo>
                      <a:pt x="7" y="9"/>
                    </a:lnTo>
                    <a:lnTo>
                      <a:pt x="6" y="10"/>
                    </a:lnTo>
                    <a:lnTo>
                      <a:pt x="5" y="11"/>
                    </a:lnTo>
                    <a:lnTo>
                      <a:pt x="5" y="12"/>
                    </a:lnTo>
                    <a:lnTo>
                      <a:pt x="4" y="12"/>
                    </a:lnTo>
                    <a:lnTo>
                      <a:pt x="4" y="14"/>
                    </a:lnTo>
                    <a:lnTo>
                      <a:pt x="3" y="14"/>
                    </a:lnTo>
                    <a:lnTo>
                      <a:pt x="3" y="15"/>
                    </a:lnTo>
                    <a:lnTo>
                      <a:pt x="2" y="16"/>
                    </a:lnTo>
                    <a:lnTo>
                      <a:pt x="2" y="17"/>
                    </a:lnTo>
                    <a:lnTo>
                      <a:pt x="1" y="18"/>
                    </a:lnTo>
                    <a:lnTo>
                      <a:pt x="1" y="20"/>
                    </a:lnTo>
                    <a:lnTo>
                      <a:pt x="0" y="22"/>
                    </a:lnTo>
                    <a:lnTo>
                      <a:pt x="0" y="23"/>
                    </a:lnTo>
                    <a:lnTo>
                      <a:pt x="0" y="24"/>
                    </a:lnTo>
                    <a:lnTo>
                      <a:pt x="0" y="25"/>
                    </a:lnTo>
                    <a:lnTo>
                      <a:pt x="0" y="26"/>
                    </a:lnTo>
                    <a:lnTo>
                      <a:pt x="0" y="27"/>
                    </a:lnTo>
                    <a:lnTo>
                      <a:pt x="0" y="28"/>
                    </a:lnTo>
                    <a:lnTo>
                      <a:pt x="0" y="32"/>
                    </a:lnTo>
                    <a:lnTo>
                      <a:pt x="0" y="34"/>
                    </a:lnTo>
                    <a:lnTo>
                      <a:pt x="1" y="35"/>
                    </a:lnTo>
                    <a:lnTo>
                      <a:pt x="1" y="37"/>
                    </a:lnTo>
                    <a:lnTo>
                      <a:pt x="2" y="39"/>
                    </a:lnTo>
                    <a:lnTo>
                      <a:pt x="2" y="40"/>
                    </a:lnTo>
                    <a:lnTo>
                      <a:pt x="3" y="42"/>
                    </a:lnTo>
                    <a:lnTo>
                      <a:pt x="4" y="44"/>
                    </a:lnTo>
                    <a:lnTo>
                      <a:pt x="5" y="45"/>
                    </a:lnTo>
                    <a:lnTo>
                      <a:pt x="6" y="46"/>
                    </a:lnTo>
                    <a:lnTo>
                      <a:pt x="7" y="48"/>
                    </a:lnTo>
                    <a:lnTo>
                      <a:pt x="9" y="50"/>
                    </a:lnTo>
                    <a:lnTo>
                      <a:pt x="10" y="51"/>
                    </a:lnTo>
                    <a:lnTo>
                      <a:pt x="11" y="52"/>
                    </a:lnTo>
                    <a:lnTo>
                      <a:pt x="13" y="53"/>
                    </a:lnTo>
                    <a:lnTo>
                      <a:pt x="15" y="54"/>
                    </a:lnTo>
                    <a:lnTo>
                      <a:pt x="16" y="56"/>
                    </a:lnTo>
                    <a:lnTo>
                      <a:pt x="18" y="57"/>
                    </a:lnTo>
                    <a:lnTo>
                      <a:pt x="19" y="58"/>
                    </a:lnTo>
                    <a:lnTo>
                      <a:pt x="21" y="59"/>
                    </a:lnTo>
                    <a:lnTo>
                      <a:pt x="23" y="60"/>
                    </a:lnTo>
                    <a:lnTo>
                      <a:pt x="25" y="60"/>
                    </a:lnTo>
                    <a:lnTo>
                      <a:pt x="27" y="61"/>
                    </a:lnTo>
                    <a:lnTo>
                      <a:pt x="29" y="62"/>
                    </a:lnTo>
                    <a:lnTo>
                      <a:pt x="31" y="62"/>
                    </a:lnTo>
                    <a:lnTo>
                      <a:pt x="33" y="63"/>
                    </a:lnTo>
                    <a:lnTo>
                      <a:pt x="36" y="63"/>
                    </a:lnTo>
                    <a:lnTo>
                      <a:pt x="38" y="63"/>
                    </a:lnTo>
                    <a:lnTo>
                      <a:pt x="40" y="64"/>
                    </a:lnTo>
                    <a:lnTo>
                      <a:pt x="43" y="64"/>
                    </a:lnTo>
                    <a:lnTo>
                      <a:pt x="45" y="64"/>
                    </a:lnTo>
                    <a:lnTo>
                      <a:pt x="46" y="64"/>
                    </a:lnTo>
                    <a:lnTo>
                      <a:pt x="47" y="64"/>
                    </a:lnTo>
                    <a:lnTo>
                      <a:pt x="48" y="64"/>
                    </a:lnTo>
                    <a:lnTo>
                      <a:pt x="49" y="64"/>
                    </a:lnTo>
                    <a:lnTo>
                      <a:pt x="50" y="64"/>
                    </a:lnTo>
                    <a:lnTo>
                      <a:pt x="51" y="64"/>
                    </a:lnTo>
                    <a:lnTo>
                      <a:pt x="52" y="63"/>
                    </a:lnTo>
                    <a:lnTo>
                      <a:pt x="53" y="63"/>
                    </a:lnTo>
                    <a:lnTo>
                      <a:pt x="54" y="63"/>
                    </a:lnTo>
                    <a:lnTo>
                      <a:pt x="55" y="63"/>
                    </a:lnTo>
                    <a:lnTo>
                      <a:pt x="55" y="62"/>
                    </a:lnTo>
                    <a:lnTo>
                      <a:pt x="56" y="62"/>
                    </a:lnTo>
                    <a:lnTo>
                      <a:pt x="57" y="62"/>
                    </a:lnTo>
                    <a:lnTo>
                      <a:pt x="58" y="62"/>
                    </a:lnTo>
                    <a:lnTo>
                      <a:pt x="59" y="62"/>
                    </a:lnTo>
                    <a:lnTo>
                      <a:pt x="60" y="61"/>
                    </a:lnTo>
                    <a:lnTo>
                      <a:pt x="61" y="61"/>
                    </a:lnTo>
                    <a:lnTo>
                      <a:pt x="62" y="60"/>
                    </a:lnTo>
                    <a:lnTo>
                      <a:pt x="63" y="60"/>
                    </a:lnTo>
                    <a:lnTo>
                      <a:pt x="64" y="59"/>
                    </a:lnTo>
                    <a:lnTo>
                      <a:pt x="65" y="59"/>
                    </a:lnTo>
                    <a:lnTo>
                      <a:pt x="66" y="58"/>
                    </a:lnTo>
                    <a:lnTo>
                      <a:pt x="67" y="58"/>
                    </a:lnTo>
                    <a:lnTo>
                      <a:pt x="68" y="57"/>
                    </a:lnTo>
                  </a:path>
                </a:pathLst>
              </a:custGeom>
              <a:pattFill prst="pct20">
                <a:fgClr>
                  <a:srgbClr val="000000"/>
                </a:fgClr>
                <a:bgClr>
                  <a:srgbClr val="C05D00"/>
                </a:bgClr>
              </a:pattFill>
              <a:ln w="12700" cap="rnd">
                <a:solidFill>
                  <a:srgbClr val="4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grpSp>
        <p:grpSp>
          <p:nvGrpSpPr>
            <p:cNvPr id="283" name="Group 168"/>
            <p:cNvGrpSpPr>
              <a:grpSpLocks/>
            </p:cNvGrpSpPr>
            <p:nvPr/>
          </p:nvGrpSpPr>
          <p:grpSpPr bwMode="auto">
            <a:xfrm>
              <a:off x="5410200" y="5363568"/>
              <a:ext cx="684213" cy="277302"/>
              <a:chOff x="3766" y="3315"/>
              <a:chExt cx="431" cy="216"/>
            </a:xfrm>
          </p:grpSpPr>
          <p:sp>
            <p:nvSpPr>
              <p:cNvPr id="417" name="Freeform 169" descr="20%"/>
              <p:cNvSpPr>
                <a:spLocks/>
              </p:cNvSpPr>
              <p:nvPr/>
            </p:nvSpPr>
            <p:spPr bwMode="auto">
              <a:xfrm>
                <a:off x="3766" y="3315"/>
                <a:ext cx="431" cy="216"/>
              </a:xfrm>
              <a:custGeom>
                <a:avLst/>
                <a:gdLst>
                  <a:gd name="T0" fmla="*/ 387 w 431"/>
                  <a:gd name="T1" fmla="*/ 215 h 216"/>
                  <a:gd name="T2" fmla="*/ 0 w 431"/>
                  <a:gd name="T3" fmla="*/ 215 h 216"/>
                  <a:gd name="T4" fmla="*/ 0 w 431"/>
                  <a:gd name="T5" fmla="*/ 33 h 216"/>
                  <a:gd name="T6" fmla="*/ 43 w 431"/>
                  <a:gd name="T7" fmla="*/ 0 h 216"/>
                  <a:gd name="T8" fmla="*/ 430 w 431"/>
                  <a:gd name="T9" fmla="*/ 0 h 216"/>
                  <a:gd name="T10" fmla="*/ 430 w 431"/>
                  <a:gd name="T11" fmla="*/ 182 h 216"/>
                  <a:gd name="T12" fmla="*/ 387 w 431"/>
                  <a:gd name="T13" fmla="*/ 215 h 216"/>
                  <a:gd name="T14" fmla="*/ 0 60000 65536"/>
                  <a:gd name="T15" fmla="*/ 0 60000 65536"/>
                  <a:gd name="T16" fmla="*/ 0 60000 65536"/>
                  <a:gd name="T17" fmla="*/ 0 60000 65536"/>
                  <a:gd name="T18" fmla="*/ 0 60000 65536"/>
                  <a:gd name="T19" fmla="*/ 0 60000 65536"/>
                  <a:gd name="T20" fmla="*/ 0 60000 65536"/>
                  <a:gd name="T21" fmla="*/ 0 w 431"/>
                  <a:gd name="T22" fmla="*/ 0 h 216"/>
                  <a:gd name="T23" fmla="*/ 431 w 431"/>
                  <a:gd name="T24" fmla="*/ 216 h 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1" h="216">
                    <a:moveTo>
                      <a:pt x="387" y="215"/>
                    </a:moveTo>
                    <a:lnTo>
                      <a:pt x="0" y="215"/>
                    </a:lnTo>
                    <a:lnTo>
                      <a:pt x="0" y="33"/>
                    </a:lnTo>
                    <a:lnTo>
                      <a:pt x="43" y="0"/>
                    </a:lnTo>
                    <a:lnTo>
                      <a:pt x="430" y="0"/>
                    </a:lnTo>
                    <a:lnTo>
                      <a:pt x="430" y="182"/>
                    </a:lnTo>
                    <a:lnTo>
                      <a:pt x="387" y="215"/>
                    </a:lnTo>
                  </a:path>
                </a:pathLst>
              </a:custGeom>
              <a:pattFill prst="pct20">
                <a:fgClr>
                  <a:srgbClr val="000000"/>
                </a:fgClr>
                <a:bgClr>
                  <a:srgbClr val="FF0000"/>
                </a:bgClr>
              </a:pattFill>
              <a:ln w="12700" cap="rnd">
                <a:no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18" name="Freeform 170"/>
              <p:cNvSpPr>
                <a:spLocks/>
              </p:cNvSpPr>
              <p:nvPr/>
            </p:nvSpPr>
            <p:spPr bwMode="auto">
              <a:xfrm>
                <a:off x="3766" y="3315"/>
                <a:ext cx="431" cy="216"/>
              </a:xfrm>
              <a:custGeom>
                <a:avLst/>
                <a:gdLst>
                  <a:gd name="T0" fmla="*/ 430 w 431"/>
                  <a:gd name="T1" fmla="*/ 0 h 216"/>
                  <a:gd name="T2" fmla="*/ 387 w 431"/>
                  <a:gd name="T3" fmla="*/ 33 h 216"/>
                  <a:gd name="T4" fmla="*/ 387 w 431"/>
                  <a:gd name="T5" fmla="*/ 215 h 216"/>
                  <a:gd name="T6" fmla="*/ 430 w 431"/>
                  <a:gd name="T7" fmla="*/ 182 h 216"/>
                  <a:gd name="T8" fmla="*/ 430 w 431"/>
                  <a:gd name="T9" fmla="*/ 0 h 216"/>
                  <a:gd name="T10" fmla="*/ 43 w 431"/>
                  <a:gd name="T11" fmla="*/ 0 h 216"/>
                  <a:gd name="T12" fmla="*/ 0 w 431"/>
                  <a:gd name="T13" fmla="*/ 33 h 216"/>
                  <a:gd name="T14" fmla="*/ 387 w 431"/>
                  <a:gd name="T15" fmla="*/ 33 h 216"/>
                  <a:gd name="T16" fmla="*/ 430 w 431"/>
                  <a:gd name="T17" fmla="*/ 0 h 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1"/>
                  <a:gd name="T28" fmla="*/ 0 h 216"/>
                  <a:gd name="T29" fmla="*/ 431 w 431"/>
                  <a:gd name="T30" fmla="*/ 216 h 2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1" h="216">
                    <a:moveTo>
                      <a:pt x="430" y="0"/>
                    </a:moveTo>
                    <a:lnTo>
                      <a:pt x="387" y="33"/>
                    </a:lnTo>
                    <a:lnTo>
                      <a:pt x="387" y="215"/>
                    </a:lnTo>
                    <a:lnTo>
                      <a:pt x="430" y="182"/>
                    </a:lnTo>
                    <a:lnTo>
                      <a:pt x="430" y="0"/>
                    </a:lnTo>
                    <a:lnTo>
                      <a:pt x="43" y="0"/>
                    </a:lnTo>
                    <a:lnTo>
                      <a:pt x="0" y="33"/>
                    </a:lnTo>
                    <a:lnTo>
                      <a:pt x="387" y="33"/>
                    </a:lnTo>
                    <a:lnTo>
                      <a:pt x="430" y="0"/>
                    </a:lnTo>
                  </a:path>
                </a:pathLst>
              </a:custGeom>
              <a:solidFill>
                <a:srgbClr val="7F0000"/>
              </a:solidFill>
              <a:ln w="12700" cap="rnd">
                <a:solidFill>
                  <a:srgbClr val="2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19" name="Freeform 171"/>
              <p:cNvSpPr>
                <a:spLocks/>
              </p:cNvSpPr>
              <p:nvPr/>
            </p:nvSpPr>
            <p:spPr bwMode="auto">
              <a:xfrm>
                <a:off x="3766" y="3349"/>
                <a:ext cx="388" cy="182"/>
              </a:xfrm>
              <a:custGeom>
                <a:avLst/>
                <a:gdLst>
                  <a:gd name="T0" fmla="*/ 387 w 388"/>
                  <a:gd name="T1" fmla="*/ 181 h 182"/>
                  <a:gd name="T2" fmla="*/ 0 w 388"/>
                  <a:gd name="T3" fmla="*/ 181 h 182"/>
                  <a:gd name="T4" fmla="*/ 0 w 388"/>
                  <a:gd name="T5" fmla="*/ 0 h 182"/>
                  <a:gd name="T6" fmla="*/ 387 w 388"/>
                  <a:gd name="T7" fmla="*/ 0 h 182"/>
                  <a:gd name="T8" fmla="*/ 387 w 388"/>
                  <a:gd name="T9" fmla="*/ 181 h 182"/>
                  <a:gd name="T10" fmla="*/ 0 60000 65536"/>
                  <a:gd name="T11" fmla="*/ 0 60000 65536"/>
                  <a:gd name="T12" fmla="*/ 0 60000 65536"/>
                  <a:gd name="T13" fmla="*/ 0 60000 65536"/>
                  <a:gd name="T14" fmla="*/ 0 60000 65536"/>
                  <a:gd name="T15" fmla="*/ 0 w 388"/>
                  <a:gd name="T16" fmla="*/ 0 h 182"/>
                  <a:gd name="T17" fmla="*/ 388 w 388"/>
                  <a:gd name="T18" fmla="*/ 182 h 182"/>
                </a:gdLst>
                <a:ahLst/>
                <a:cxnLst>
                  <a:cxn ang="T10">
                    <a:pos x="T0" y="T1"/>
                  </a:cxn>
                  <a:cxn ang="T11">
                    <a:pos x="T2" y="T3"/>
                  </a:cxn>
                  <a:cxn ang="T12">
                    <a:pos x="T4" y="T5"/>
                  </a:cxn>
                  <a:cxn ang="T13">
                    <a:pos x="T6" y="T7"/>
                  </a:cxn>
                  <a:cxn ang="T14">
                    <a:pos x="T8" y="T9"/>
                  </a:cxn>
                </a:cxnLst>
                <a:rect l="T15" t="T16" r="T17" b="T18"/>
                <a:pathLst>
                  <a:path w="388" h="182">
                    <a:moveTo>
                      <a:pt x="387" y="181"/>
                    </a:moveTo>
                    <a:lnTo>
                      <a:pt x="0" y="181"/>
                    </a:lnTo>
                    <a:lnTo>
                      <a:pt x="0" y="0"/>
                    </a:lnTo>
                    <a:lnTo>
                      <a:pt x="387" y="0"/>
                    </a:lnTo>
                    <a:lnTo>
                      <a:pt x="387" y="181"/>
                    </a:lnTo>
                  </a:path>
                </a:pathLst>
              </a:custGeom>
              <a:noFill/>
              <a:ln w="12700" cap="rnd">
                <a:solidFill>
                  <a:srgbClr val="2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grpSp>
        <p:grpSp>
          <p:nvGrpSpPr>
            <p:cNvPr id="284" name="Group 172"/>
            <p:cNvGrpSpPr>
              <a:grpSpLocks/>
            </p:cNvGrpSpPr>
            <p:nvPr/>
          </p:nvGrpSpPr>
          <p:grpSpPr bwMode="auto">
            <a:xfrm>
              <a:off x="5486400" y="5515968"/>
              <a:ext cx="474663" cy="111125"/>
              <a:chOff x="3983" y="3371"/>
              <a:chExt cx="299" cy="68"/>
            </a:xfrm>
          </p:grpSpPr>
          <p:sp>
            <p:nvSpPr>
              <p:cNvPr id="411" name="Oval 173" descr="20%"/>
              <p:cNvSpPr>
                <a:spLocks noChangeArrowheads="1"/>
              </p:cNvSpPr>
              <p:nvPr/>
            </p:nvSpPr>
            <p:spPr bwMode="auto">
              <a:xfrm>
                <a:off x="4206" y="3371"/>
                <a:ext cx="76" cy="62"/>
              </a:xfrm>
              <a:prstGeom prst="ellipse">
                <a:avLst/>
              </a:prstGeom>
              <a:pattFill prst="pct20">
                <a:fgClr>
                  <a:srgbClr val="000000"/>
                </a:fgClr>
                <a:bgClr>
                  <a:srgbClr val="000000"/>
                </a:bgClr>
              </a:pattFill>
              <a:ln w="12700">
                <a:solidFill>
                  <a:srgbClr val="400000"/>
                </a:solidFill>
                <a:round/>
                <a:headEnd/>
                <a:tailEnd/>
              </a:ln>
            </p:spPr>
            <p:txBody>
              <a:bodyPr wrap="none" anchor="ct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12" name="Freeform 174" descr="20%"/>
              <p:cNvSpPr>
                <a:spLocks/>
              </p:cNvSpPr>
              <p:nvPr/>
            </p:nvSpPr>
            <p:spPr bwMode="auto">
              <a:xfrm>
                <a:off x="4201" y="3374"/>
                <a:ext cx="66" cy="65"/>
              </a:xfrm>
              <a:custGeom>
                <a:avLst/>
                <a:gdLst>
                  <a:gd name="T0" fmla="*/ 59 w 66"/>
                  <a:gd name="T1" fmla="*/ 55 h 65"/>
                  <a:gd name="T2" fmla="*/ 55 w 66"/>
                  <a:gd name="T3" fmla="*/ 52 h 65"/>
                  <a:gd name="T4" fmla="*/ 51 w 66"/>
                  <a:gd name="T5" fmla="*/ 50 h 65"/>
                  <a:gd name="T6" fmla="*/ 46 w 66"/>
                  <a:gd name="T7" fmla="*/ 47 h 65"/>
                  <a:gd name="T8" fmla="*/ 42 w 66"/>
                  <a:gd name="T9" fmla="*/ 44 h 65"/>
                  <a:gd name="T10" fmla="*/ 38 w 66"/>
                  <a:gd name="T11" fmla="*/ 41 h 65"/>
                  <a:gd name="T12" fmla="*/ 34 w 66"/>
                  <a:gd name="T13" fmla="*/ 37 h 65"/>
                  <a:gd name="T14" fmla="*/ 32 w 66"/>
                  <a:gd name="T15" fmla="*/ 34 h 65"/>
                  <a:gd name="T16" fmla="*/ 29 w 66"/>
                  <a:gd name="T17" fmla="*/ 30 h 65"/>
                  <a:gd name="T18" fmla="*/ 26 w 66"/>
                  <a:gd name="T19" fmla="*/ 26 h 65"/>
                  <a:gd name="T20" fmla="*/ 24 w 66"/>
                  <a:gd name="T21" fmla="*/ 22 h 65"/>
                  <a:gd name="T22" fmla="*/ 22 w 66"/>
                  <a:gd name="T23" fmla="*/ 18 h 65"/>
                  <a:gd name="T24" fmla="*/ 20 w 66"/>
                  <a:gd name="T25" fmla="*/ 13 h 65"/>
                  <a:gd name="T26" fmla="*/ 19 w 66"/>
                  <a:gd name="T27" fmla="*/ 9 h 65"/>
                  <a:gd name="T28" fmla="*/ 18 w 66"/>
                  <a:gd name="T29" fmla="*/ 4 h 65"/>
                  <a:gd name="T30" fmla="*/ 18 w 66"/>
                  <a:gd name="T31" fmla="*/ 0 h 65"/>
                  <a:gd name="T32" fmla="*/ 15 w 66"/>
                  <a:gd name="T33" fmla="*/ 1 h 65"/>
                  <a:gd name="T34" fmla="*/ 13 w 66"/>
                  <a:gd name="T35" fmla="*/ 2 h 65"/>
                  <a:gd name="T36" fmla="*/ 11 w 66"/>
                  <a:gd name="T37" fmla="*/ 4 h 65"/>
                  <a:gd name="T38" fmla="*/ 10 w 66"/>
                  <a:gd name="T39" fmla="*/ 6 h 65"/>
                  <a:gd name="T40" fmla="*/ 8 w 66"/>
                  <a:gd name="T41" fmla="*/ 7 h 65"/>
                  <a:gd name="T42" fmla="*/ 7 w 66"/>
                  <a:gd name="T43" fmla="*/ 9 h 65"/>
                  <a:gd name="T44" fmla="*/ 5 w 66"/>
                  <a:gd name="T45" fmla="*/ 11 h 65"/>
                  <a:gd name="T46" fmla="*/ 4 w 66"/>
                  <a:gd name="T47" fmla="*/ 12 h 65"/>
                  <a:gd name="T48" fmla="*/ 3 w 66"/>
                  <a:gd name="T49" fmla="*/ 14 h 65"/>
                  <a:gd name="T50" fmla="*/ 2 w 66"/>
                  <a:gd name="T51" fmla="*/ 16 h 65"/>
                  <a:gd name="T52" fmla="*/ 1 w 66"/>
                  <a:gd name="T53" fmla="*/ 18 h 65"/>
                  <a:gd name="T54" fmla="*/ 0 w 66"/>
                  <a:gd name="T55" fmla="*/ 20 h 65"/>
                  <a:gd name="T56" fmla="*/ 0 w 66"/>
                  <a:gd name="T57" fmla="*/ 23 h 65"/>
                  <a:gd name="T58" fmla="*/ 0 w 66"/>
                  <a:gd name="T59" fmla="*/ 25 h 65"/>
                  <a:gd name="T60" fmla="*/ 0 w 66"/>
                  <a:gd name="T61" fmla="*/ 27 h 65"/>
                  <a:gd name="T62" fmla="*/ 0 w 66"/>
                  <a:gd name="T63" fmla="*/ 32 h 65"/>
                  <a:gd name="T64" fmla="*/ 0 w 66"/>
                  <a:gd name="T65" fmla="*/ 35 h 65"/>
                  <a:gd name="T66" fmla="*/ 2 w 66"/>
                  <a:gd name="T67" fmla="*/ 39 h 65"/>
                  <a:gd name="T68" fmla="*/ 3 w 66"/>
                  <a:gd name="T69" fmla="*/ 42 h 65"/>
                  <a:gd name="T70" fmla="*/ 5 w 66"/>
                  <a:gd name="T71" fmla="*/ 45 h 65"/>
                  <a:gd name="T72" fmla="*/ 7 w 66"/>
                  <a:gd name="T73" fmla="*/ 48 h 65"/>
                  <a:gd name="T74" fmla="*/ 10 w 66"/>
                  <a:gd name="T75" fmla="*/ 51 h 65"/>
                  <a:gd name="T76" fmla="*/ 12 w 66"/>
                  <a:gd name="T77" fmla="*/ 53 h 65"/>
                  <a:gd name="T78" fmla="*/ 15 w 66"/>
                  <a:gd name="T79" fmla="*/ 56 h 65"/>
                  <a:gd name="T80" fmla="*/ 18 w 66"/>
                  <a:gd name="T81" fmla="*/ 58 h 65"/>
                  <a:gd name="T82" fmla="*/ 22 w 66"/>
                  <a:gd name="T83" fmla="*/ 60 h 65"/>
                  <a:gd name="T84" fmla="*/ 26 w 66"/>
                  <a:gd name="T85" fmla="*/ 61 h 65"/>
                  <a:gd name="T86" fmla="*/ 30 w 66"/>
                  <a:gd name="T87" fmla="*/ 62 h 65"/>
                  <a:gd name="T88" fmla="*/ 34 w 66"/>
                  <a:gd name="T89" fmla="*/ 63 h 65"/>
                  <a:gd name="T90" fmla="*/ 38 w 66"/>
                  <a:gd name="T91" fmla="*/ 64 h 65"/>
                  <a:gd name="T92" fmla="*/ 43 w 66"/>
                  <a:gd name="T93" fmla="*/ 64 h 65"/>
                  <a:gd name="T94" fmla="*/ 45 w 66"/>
                  <a:gd name="T95" fmla="*/ 64 h 65"/>
                  <a:gd name="T96" fmla="*/ 47 w 66"/>
                  <a:gd name="T97" fmla="*/ 64 h 65"/>
                  <a:gd name="T98" fmla="*/ 49 w 66"/>
                  <a:gd name="T99" fmla="*/ 64 h 65"/>
                  <a:gd name="T100" fmla="*/ 51 w 66"/>
                  <a:gd name="T101" fmla="*/ 63 h 65"/>
                  <a:gd name="T102" fmla="*/ 53 w 66"/>
                  <a:gd name="T103" fmla="*/ 62 h 65"/>
                  <a:gd name="T104" fmla="*/ 54 w 66"/>
                  <a:gd name="T105" fmla="*/ 62 h 65"/>
                  <a:gd name="T106" fmla="*/ 56 w 66"/>
                  <a:gd name="T107" fmla="*/ 62 h 65"/>
                  <a:gd name="T108" fmla="*/ 58 w 66"/>
                  <a:gd name="T109" fmla="*/ 61 h 65"/>
                  <a:gd name="T110" fmla="*/ 60 w 66"/>
                  <a:gd name="T111" fmla="*/ 60 h 65"/>
                  <a:gd name="T112" fmla="*/ 62 w 66"/>
                  <a:gd name="T113" fmla="*/ 59 h 65"/>
                  <a:gd name="T114" fmla="*/ 64 w 66"/>
                  <a:gd name="T115" fmla="*/ 58 h 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
                  <a:gd name="T175" fmla="*/ 0 h 65"/>
                  <a:gd name="T176" fmla="*/ 66 w 66"/>
                  <a:gd name="T177" fmla="*/ 65 h 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 h="65">
                    <a:moveTo>
                      <a:pt x="65" y="57"/>
                    </a:moveTo>
                    <a:lnTo>
                      <a:pt x="59" y="55"/>
                    </a:lnTo>
                    <a:lnTo>
                      <a:pt x="57" y="54"/>
                    </a:lnTo>
                    <a:lnTo>
                      <a:pt x="55" y="52"/>
                    </a:lnTo>
                    <a:lnTo>
                      <a:pt x="53" y="51"/>
                    </a:lnTo>
                    <a:lnTo>
                      <a:pt x="51" y="50"/>
                    </a:lnTo>
                    <a:lnTo>
                      <a:pt x="48" y="48"/>
                    </a:lnTo>
                    <a:lnTo>
                      <a:pt x="46" y="47"/>
                    </a:lnTo>
                    <a:lnTo>
                      <a:pt x="44" y="46"/>
                    </a:lnTo>
                    <a:lnTo>
                      <a:pt x="42" y="44"/>
                    </a:lnTo>
                    <a:lnTo>
                      <a:pt x="40" y="42"/>
                    </a:lnTo>
                    <a:lnTo>
                      <a:pt x="38" y="41"/>
                    </a:lnTo>
                    <a:lnTo>
                      <a:pt x="36" y="39"/>
                    </a:lnTo>
                    <a:lnTo>
                      <a:pt x="34" y="37"/>
                    </a:lnTo>
                    <a:lnTo>
                      <a:pt x="33" y="36"/>
                    </a:lnTo>
                    <a:lnTo>
                      <a:pt x="32" y="34"/>
                    </a:lnTo>
                    <a:lnTo>
                      <a:pt x="31" y="32"/>
                    </a:lnTo>
                    <a:lnTo>
                      <a:pt x="29" y="30"/>
                    </a:lnTo>
                    <a:lnTo>
                      <a:pt x="27" y="28"/>
                    </a:lnTo>
                    <a:lnTo>
                      <a:pt x="26" y="26"/>
                    </a:lnTo>
                    <a:lnTo>
                      <a:pt x="25" y="24"/>
                    </a:lnTo>
                    <a:lnTo>
                      <a:pt x="24" y="22"/>
                    </a:lnTo>
                    <a:lnTo>
                      <a:pt x="23" y="20"/>
                    </a:lnTo>
                    <a:lnTo>
                      <a:pt x="22" y="18"/>
                    </a:lnTo>
                    <a:lnTo>
                      <a:pt x="21" y="15"/>
                    </a:lnTo>
                    <a:lnTo>
                      <a:pt x="20" y="13"/>
                    </a:lnTo>
                    <a:lnTo>
                      <a:pt x="20" y="11"/>
                    </a:lnTo>
                    <a:lnTo>
                      <a:pt x="19" y="9"/>
                    </a:lnTo>
                    <a:lnTo>
                      <a:pt x="19" y="6"/>
                    </a:lnTo>
                    <a:lnTo>
                      <a:pt x="18" y="4"/>
                    </a:lnTo>
                    <a:lnTo>
                      <a:pt x="18" y="2"/>
                    </a:lnTo>
                    <a:lnTo>
                      <a:pt x="18" y="0"/>
                    </a:lnTo>
                    <a:lnTo>
                      <a:pt x="16" y="0"/>
                    </a:lnTo>
                    <a:lnTo>
                      <a:pt x="15" y="1"/>
                    </a:lnTo>
                    <a:lnTo>
                      <a:pt x="14" y="2"/>
                    </a:lnTo>
                    <a:lnTo>
                      <a:pt x="13" y="2"/>
                    </a:lnTo>
                    <a:lnTo>
                      <a:pt x="12" y="3"/>
                    </a:lnTo>
                    <a:lnTo>
                      <a:pt x="11" y="4"/>
                    </a:lnTo>
                    <a:lnTo>
                      <a:pt x="11" y="5"/>
                    </a:lnTo>
                    <a:lnTo>
                      <a:pt x="10" y="6"/>
                    </a:lnTo>
                    <a:lnTo>
                      <a:pt x="9" y="6"/>
                    </a:lnTo>
                    <a:lnTo>
                      <a:pt x="8" y="7"/>
                    </a:lnTo>
                    <a:lnTo>
                      <a:pt x="8" y="8"/>
                    </a:lnTo>
                    <a:lnTo>
                      <a:pt x="7" y="9"/>
                    </a:lnTo>
                    <a:lnTo>
                      <a:pt x="6" y="10"/>
                    </a:lnTo>
                    <a:lnTo>
                      <a:pt x="5" y="11"/>
                    </a:lnTo>
                    <a:lnTo>
                      <a:pt x="5" y="12"/>
                    </a:lnTo>
                    <a:lnTo>
                      <a:pt x="4" y="12"/>
                    </a:lnTo>
                    <a:lnTo>
                      <a:pt x="4" y="14"/>
                    </a:lnTo>
                    <a:lnTo>
                      <a:pt x="3" y="14"/>
                    </a:lnTo>
                    <a:lnTo>
                      <a:pt x="2" y="15"/>
                    </a:lnTo>
                    <a:lnTo>
                      <a:pt x="2" y="16"/>
                    </a:lnTo>
                    <a:lnTo>
                      <a:pt x="2" y="17"/>
                    </a:lnTo>
                    <a:lnTo>
                      <a:pt x="1" y="18"/>
                    </a:lnTo>
                    <a:lnTo>
                      <a:pt x="1" y="20"/>
                    </a:lnTo>
                    <a:lnTo>
                      <a:pt x="0" y="20"/>
                    </a:lnTo>
                    <a:lnTo>
                      <a:pt x="0" y="22"/>
                    </a:lnTo>
                    <a:lnTo>
                      <a:pt x="0" y="23"/>
                    </a:lnTo>
                    <a:lnTo>
                      <a:pt x="0" y="24"/>
                    </a:lnTo>
                    <a:lnTo>
                      <a:pt x="0" y="25"/>
                    </a:lnTo>
                    <a:lnTo>
                      <a:pt x="0" y="26"/>
                    </a:lnTo>
                    <a:lnTo>
                      <a:pt x="0" y="27"/>
                    </a:lnTo>
                    <a:lnTo>
                      <a:pt x="0" y="28"/>
                    </a:lnTo>
                    <a:lnTo>
                      <a:pt x="0" y="32"/>
                    </a:lnTo>
                    <a:lnTo>
                      <a:pt x="0" y="34"/>
                    </a:lnTo>
                    <a:lnTo>
                      <a:pt x="0" y="35"/>
                    </a:lnTo>
                    <a:lnTo>
                      <a:pt x="1" y="37"/>
                    </a:lnTo>
                    <a:lnTo>
                      <a:pt x="2" y="39"/>
                    </a:lnTo>
                    <a:lnTo>
                      <a:pt x="2" y="40"/>
                    </a:lnTo>
                    <a:lnTo>
                      <a:pt x="3" y="42"/>
                    </a:lnTo>
                    <a:lnTo>
                      <a:pt x="4" y="44"/>
                    </a:lnTo>
                    <a:lnTo>
                      <a:pt x="5" y="45"/>
                    </a:lnTo>
                    <a:lnTo>
                      <a:pt x="6" y="46"/>
                    </a:lnTo>
                    <a:lnTo>
                      <a:pt x="7" y="48"/>
                    </a:lnTo>
                    <a:lnTo>
                      <a:pt x="8" y="50"/>
                    </a:lnTo>
                    <a:lnTo>
                      <a:pt x="10" y="51"/>
                    </a:lnTo>
                    <a:lnTo>
                      <a:pt x="11" y="52"/>
                    </a:lnTo>
                    <a:lnTo>
                      <a:pt x="12" y="53"/>
                    </a:lnTo>
                    <a:lnTo>
                      <a:pt x="13" y="54"/>
                    </a:lnTo>
                    <a:lnTo>
                      <a:pt x="15" y="56"/>
                    </a:lnTo>
                    <a:lnTo>
                      <a:pt x="17" y="57"/>
                    </a:lnTo>
                    <a:lnTo>
                      <a:pt x="18" y="58"/>
                    </a:lnTo>
                    <a:lnTo>
                      <a:pt x="20" y="59"/>
                    </a:lnTo>
                    <a:lnTo>
                      <a:pt x="22" y="60"/>
                    </a:lnTo>
                    <a:lnTo>
                      <a:pt x="24" y="60"/>
                    </a:lnTo>
                    <a:lnTo>
                      <a:pt x="26" y="61"/>
                    </a:lnTo>
                    <a:lnTo>
                      <a:pt x="28" y="62"/>
                    </a:lnTo>
                    <a:lnTo>
                      <a:pt x="30" y="62"/>
                    </a:lnTo>
                    <a:lnTo>
                      <a:pt x="32" y="63"/>
                    </a:lnTo>
                    <a:lnTo>
                      <a:pt x="34" y="63"/>
                    </a:lnTo>
                    <a:lnTo>
                      <a:pt x="36" y="63"/>
                    </a:lnTo>
                    <a:lnTo>
                      <a:pt x="38" y="64"/>
                    </a:lnTo>
                    <a:lnTo>
                      <a:pt x="40" y="64"/>
                    </a:lnTo>
                    <a:lnTo>
                      <a:pt x="43" y="64"/>
                    </a:lnTo>
                    <a:lnTo>
                      <a:pt x="44" y="64"/>
                    </a:lnTo>
                    <a:lnTo>
                      <a:pt x="45" y="64"/>
                    </a:lnTo>
                    <a:lnTo>
                      <a:pt x="46" y="64"/>
                    </a:lnTo>
                    <a:lnTo>
                      <a:pt x="47" y="64"/>
                    </a:lnTo>
                    <a:lnTo>
                      <a:pt x="48" y="64"/>
                    </a:lnTo>
                    <a:lnTo>
                      <a:pt x="49" y="64"/>
                    </a:lnTo>
                    <a:lnTo>
                      <a:pt x="50" y="63"/>
                    </a:lnTo>
                    <a:lnTo>
                      <a:pt x="51" y="63"/>
                    </a:lnTo>
                    <a:lnTo>
                      <a:pt x="52" y="63"/>
                    </a:lnTo>
                    <a:lnTo>
                      <a:pt x="53" y="62"/>
                    </a:lnTo>
                    <a:lnTo>
                      <a:pt x="54" y="62"/>
                    </a:lnTo>
                    <a:lnTo>
                      <a:pt x="55" y="62"/>
                    </a:lnTo>
                    <a:lnTo>
                      <a:pt x="56" y="62"/>
                    </a:lnTo>
                    <a:lnTo>
                      <a:pt x="57" y="61"/>
                    </a:lnTo>
                    <a:lnTo>
                      <a:pt x="58" y="61"/>
                    </a:lnTo>
                    <a:lnTo>
                      <a:pt x="59" y="60"/>
                    </a:lnTo>
                    <a:lnTo>
                      <a:pt x="60" y="60"/>
                    </a:lnTo>
                    <a:lnTo>
                      <a:pt x="61" y="59"/>
                    </a:lnTo>
                    <a:lnTo>
                      <a:pt x="62" y="59"/>
                    </a:lnTo>
                    <a:lnTo>
                      <a:pt x="63" y="58"/>
                    </a:lnTo>
                    <a:lnTo>
                      <a:pt x="64" y="58"/>
                    </a:lnTo>
                    <a:lnTo>
                      <a:pt x="65" y="57"/>
                    </a:lnTo>
                  </a:path>
                </a:pathLst>
              </a:custGeom>
              <a:pattFill prst="pct20">
                <a:fgClr>
                  <a:srgbClr val="000000"/>
                </a:fgClr>
                <a:bgClr>
                  <a:srgbClr val="C05D00"/>
                </a:bgClr>
              </a:pattFill>
              <a:ln w="12700" cap="rnd">
                <a:solidFill>
                  <a:srgbClr val="4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13" name="Oval 175" descr="20%"/>
              <p:cNvSpPr>
                <a:spLocks noChangeArrowheads="1"/>
              </p:cNvSpPr>
              <p:nvPr/>
            </p:nvSpPr>
            <p:spPr bwMode="auto">
              <a:xfrm>
                <a:off x="4098" y="3371"/>
                <a:ext cx="76" cy="62"/>
              </a:xfrm>
              <a:prstGeom prst="ellipse">
                <a:avLst/>
              </a:prstGeom>
              <a:pattFill prst="pct20">
                <a:fgClr>
                  <a:srgbClr val="000000"/>
                </a:fgClr>
                <a:bgClr>
                  <a:srgbClr val="000000"/>
                </a:bgClr>
              </a:pattFill>
              <a:ln w="12700">
                <a:solidFill>
                  <a:srgbClr val="400000"/>
                </a:solidFill>
                <a:round/>
                <a:headEnd/>
                <a:tailEnd/>
              </a:ln>
            </p:spPr>
            <p:txBody>
              <a:bodyPr wrap="none" anchor="ct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14" name="Freeform 176" descr="20%"/>
              <p:cNvSpPr>
                <a:spLocks/>
              </p:cNvSpPr>
              <p:nvPr/>
            </p:nvSpPr>
            <p:spPr bwMode="auto">
              <a:xfrm>
                <a:off x="4092" y="3374"/>
                <a:ext cx="68" cy="65"/>
              </a:xfrm>
              <a:custGeom>
                <a:avLst/>
                <a:gdLst>
                  <a:gd name="T0" fmla="*/ 62 w 68"/>
                  <a:gd name="T1" fmla="*/ 55 h 65"/>
                  <a:gd name="T2" fmla="*/ 57 w 68"/>
                  <a:gd name="T3" fmla="*/ 52 h 65"/>
                  <a:gd name="T4" fmla="*/ 52 w 68"/>
                  <a:gd name="T5" fmla="*/ 50 h 65"/>
                  <a:gd name="T6" fmla="*/ 48 w 68"/>
                  <a:gd name="T7" fmla="*/ 47 h 65"/>
                  <a:gd name="T8" fmla="*/ 44 w 68"/>
                  <a:gd name="T9" fmla="*/ 44 h 65"/>
                  <a:gd name="T10" fmla="*/ 40 w 68"/>
                  <a:gd name="T11" fmla="*/ 41 h 65"/>
                  <a:gd name="T12" fmla="*/ 36 w 68"/>
                  <a:gd name="T13" fmla="*/ 37 h 65"/>
                  <a:gd name="T14" fmla="*/ 34 w 68"/>
                  <a:gd name="T15" fmla="*/ 34 h 65"/>
                  <a:gd name="T16" fmla="*/ 31 w 68"/>
                  <a:gd name="T17" fmla="*/ 30 h 65"/>
                  <a:gd name="T18" fmla="*/ 28 w 68"/>
                  <a:gd name="T19" fmla="*/ 26 h 65"/>
                  <a:gd name="T20" fmla="*/ 25 w 68"/>
                  <a:gd name="T21" fmla="*/ 22 h 65"/>
                  <a:gd name="T22" fmla="*/ 23 w 68"/>
                  <a:gd name="T23" fmla="*/ 18 h 65"/>
                  <a:gd name="T24" fmla="*/ 22 w 68"/>
                  <a:gd name="T25" fmla="*/ 13 h 65"/>
                  <a:gd name="T26" fmla="*/ 21 w 68"/>
                  <a:gd name="T27" fmla="*/ 9 h 65"/>
                  <a:gd name="T28" fmla="*/ 20 w 68"/>
                  <a:gd name="T29" fmla="*/ 4 h 65"/>
                  <a:gd name="T30" fmla="*/ 20 w 68"/>
                  <a:gd name="T31" fmla="*/ 0 h 65"/>
                  <a:gd name="T32" fmla="*/ 16 w 68"/>
                  <a:gd name="T33" fmla="*/ 1 h 65"/>
                  <a:gd name="T34" fmla="*/ 14 w 68"/>
                  <a:gd name="T35" fmla="*/ 2 h 65"/>
                  <a:gd name="T36" fmla="*/ 12 w 68"/>
                  <a:gd name="T37" fmla="*/ 4 h 65"/>
                  <a:gd name="T38" fmla="*/ 11 w 68"/>
                  <a:gd name="T39" fmla="*/ 6 h 65"/>
                  <a:gd name="T40" fmla="*/ 9 w 68"/>
                  <a:gd name="T41" fmla="*/ 7 h 65"/>
                  <a:gd name="T42" fmla="*/ 7 w 68"/>
                  <a:gd name="T43" fmla="*/ 9 h 65"/>
                  <a:gd name="T44" fmla="*/ 6 w 68"/>
                  <a:gd name="T45" fmla="*/ 11 h 65"/>
                  <a:gd name="T46" fmla="*/ 4 w 68"/>
                  <a:gd name="T47" fmla="*/ 14 h 65"/>
                  <a:gd name="T48" fmla="*/ 3 w 68"/>
                  <a:gd name="T49" fmla="*/ 15 h 65"/>
                  <a:gd name="T50" fmla="*/ 2 w 68"/>
                  <a:gd name="T51" fmla="*/ 17 h 65"/>
                  <a:gd name="T52" fmla="*/ 1 w 68"/>
                  <a:gd name="T53" fmla="*/ 20 h 65"/>
                  <a:gd name="T54" fmla="*/ 1 w 68"/>
                  <a:gd name="T55" fmla="*/ 23 h 65"/>
                  <a:gd name="T56" fmla="*/ 0 w 68"/>
                  <a:gd name="T57" fmla="*/ 25 h 65"/>
                  <a:gd name="T58" fmla="*/ 0 w 68"/>
                  <a:gd name="T59" fmla="*/ 27 h 65"/>
                  <a:gd name="T60" fmla="*/ 0 w 68"/>
                  <a:gd name="T61" fmla="*/ 32 h 65"/>
                  <a:gd name="T62" fmla="*/ 1 w 68"/>
                  <a:gd name="T63" fmla="*/ 35 h 65"/>
                  <a:gd name="T64" fmla="*/ 2 w 68"/>
                  <a:gd name="T65" fmla="*/ 39 h 65"/>
                  <a:gd name="T66" fmla="*/ 3 w 68"/>
                  <a:gd name="T67" fmla="*/ 42 h 65"/>
                  <a:gd name="T68" fmla="*/ 5 w 68"/>
                  <a:gd name="T69" fmla="*/ 45 h 65"/>
                  <a:gd name="T70" fmla="*/ 8 w 68"/>
                  <a:gd name="T71" fmla="*/ 48 h 65"/>
                  <a:gd name="T72" fmla="*/ 10 w 68"/>
                  <a:gd name="T73" fmla="*/ 51 h 65"/>
                  <a:gd name="T74" fmla="*/ 13 w 68"/>
                  <a:gd name="T75" fmla="*/ 53 h 65"/>
                  <a:gd name="T76" fmla="*/ 16 w 68"/>
                  <a:gd name="T77" fmla="*/ 56 h 65"/>
                  <a:gd name="T78" fmla="*/ 20 w 68"/>
                  <a:gd name="T79" fmla="*/ 58 h 65"/>
                  <a:gd name="T80" fmla="*/ 23 w 68"/>
                  <a:gd name="T81" fmla="*/ 60 h 65"/>
                  <a:gd name="T82" fmla="*/ 27 w 68"/>
                  <a:gd name="T83" fmla="*/ 61 h 65"/>
                  <a:gd name="T84" fmla="*/ 32 w 68"/>
                  <a:gd name="T85" fmla="*/ 62 h 65"/>
                  <a:gd name="T86" fmla="*/ 35 w 68"/>
                  <a:gd name="T87" fmla="*/ 63 h 65"/>
                  <a:gd name="T88" fmla="*/ 40 w 68"/>
                  <a:gd name="T89" fmla="*/ 64 h 65"/>
                  <a:gd name="T90" fmla="*/ 44 w 68"/>
                  <a:gd name="T91" fmla="*/ 64 h 65"/>
                  <a:gd name="T92" fmla="*/ 47 w 68"/>
                  <a:gd name="T93" fmla="*/ 64 h 65"/>
                  <a:gd name="T94" fmla="*/ 49 w 68"/>
                  <a:gd name="T95" fmla="*/ 64 h 65"/>
                  <a:gd name="T96" fmla="*/ 51 w 68"/>
                  <a:gd name="T97" fmla="*/ 63 h 65"/>
                  <a:gd name="T98" fmla="*/ 53 w 68"/>
                  <a:gd name="T99" fmla="*/ 63 h 65"/>
                  <a:gd name="T100" fmla="*/ 55 w 68"/>
                  <a:gd name="T101" fmla="*/ 62 h 65"/>
                  <a:gd name="T102" fmla="*/ 57 w 68"/>
                  <a:gd name="T103" fmla="*/ 62 h 65"/>
                  <a:gd name="T104" fmla="*/ 59 w 68"/>
                  <a:gd name="T105" fmla="*/ 61 h 65"/>
                  <a:gd name="T106" fmla="*/ 61 w 68"/>
                  <a:gd name="T107" fmla="*/ 60 h 65"/>
                  <a:gd name="T108" fmla="*/ 63 w 68"/>
                  <a:gd name="T109" fmla="*/ 59 h 65"/>
                  <a:gd name="T110" fmla="*/ 65 w 68"/>
                  <a:gd name="T111" fmla="*/ 58 h 65"/>
                  <a:gd name="T112" fmla="*/ 67 w 68"/>
                  <a:gd name="T113" fmla="*/ 57 h 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8"/>
                  <a:gd name="T172" fmla="*/ 0 h 65"/>
                  <a:gd name="T173" fmla="*/ 68 w 68"/>
                  <a:gd name="T174" fmla="*/ 65 h 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8" h="65">
                    <a:moveTo>
                      <a:pt x="67" y="57"/>
                    </a:moveTo>
                    <a:lnTo>
                      <a:pt x="62" y="55"/>
                    </a:lnTo>
                    <a:lnTo>
                      <a:pt x="59" y="54"/>
                    </a:lnTo>
                    <a:lnTo>
                      <a:pt x="57" y="52"/>
                    </a:lnTo>
                    <a:lnTo>
                      <a:pt x="54" y="51"/>
                    </a:lnTo>
                    <a:lnTo>
                      <a:pt x="52" y="50"/>
                    </a:lnTo>
                    <a:lnTo>
                      <a:pt x="50" y="48"/>
                    </a:lnTo>
                    <a:lnTo>
                      <a:pt x="48" y="47"/>
                    </a:lnTo>
                    <a:lnTo>
                      <a:pt x="46" y="46"/>
                    </a:lnTo>
                    <a:lnTo>
                      <a:pt x="44" y="44"/>
                    </a:lnTo>
                    <a:lnTo>
                      <a:pt x="42" y="42"/>
                    </a:lnTo>
                    <a:lnTo>
                      <a:pt x="40" y="41"/>
                    </a:lnTo>
                    <a:lnTo>
                      <a:pt x="38" y="39"/>
                    </a:lnTo>
                    <a:lnTo>
                      <a:pt x="36" y="37"/>
                    </a:lnTo>
                    <a:lnTo>
                      <a:pt x="34" y="36"/>
                    </a:lnTo>
                    <a:lnTo>
                      <a:pt x="34" y="34"/>
                    </a:lnTo>
                    <a:lnTo>
                      <a:pt x="32" y="32"/>
                    </a:lnTo>
                    <a:lnTo>
                      <a:pt x="31" y="30"/>
                    </a:lnTo>
                    <a:lnTo>
                      <a:pt x="29" y="28"/>
                    </a:lnTo>
                    <a:lnTo>
                      <a:pt x="28" y="26"/>
                    </a:lnTo>
                    <a:lnTo>
                      <a:pt x="27" y="24"/>
                    </a:lnTo>
                    <a:lnTo>
                      <a:pt x="25" y="22"/>
                    </a:lnTo>
                    <a:lnTo>
                      <a:pt x="25" y="20"/>
                    </a:lnTo>
                    <a:lnTo>
                      <a:pt x="23" y="18"/>
                    </a:lnTo>
                    <a:lnTo>
                      <a:pt x="23" y="15"/>
                    </a:lnTo>
                    <a:lnTo>
                      <a:pt x="22" y="13"/>
                    </a:lnTo>
                    <a:lnTo>
                      <a:pt x="21" y="11"/>
                    </a:lnTo>
                    <a:lnTo>
                      <a:pt x="21" y="9"/>
                    </a:lnTo>
                    <a:lnTo>
                      <a:pt x="20" y="6"/>
                    </a:lnTo>
                    <a:lnTo>
                      <a:pt x="20" y="4"/>
                    </a:lnTo>
                    <a:lnTo>
                      <a:pt x="20" y="2"/>
                    </a:lnTo>
                    <a:lnTo>
                      <a:pt x="20" y="0"/>
                    </a:lnTo>
                    <a:lnTo>
                      <a:pt x="17" y="0"/>
                    </a:lnTo>
                    <a:lnTo>
                      <a:pt x="16" y="1"/>
                    </a:lnTo>
                    <a:lnTo>
                      <a:pt x="15" y="2"/>
                    </a:lnTo>
                    <a:lnTo>
                      <a:pt x="14" y="2"/>
                    </a:lnTo>
                    <a:lnTo>
                      <a:pt x="13" y="3"/>
                    </a:lnTo>
                    <a:lnTo>
                      <a:pt x="12" y="4"/>
                    </a:lnTo>
                    <a:lnTo>
                      <a:pt x="11" y="5"/>
                    </a:lnTo>
                    <a:lnTo>
                      <a:pt x="11" y="6"/>
                    </a:lnTo>
                    <a:lnTo>
                      <a:pt x="10" y="6"/>
                    </a:lnTo>
                    <a:lnTo>
                      <a:pt x="9" y="7"/>
                    </a:lnTo>
                    <a:lnTo>
                      <a:pt x="8" y="8"/>
                    </a:lnTo>
                    <a:lnTo>
                      <a:pt x="7" y="9"/>
                    </a:lnTo>
                    <a:lnTo>
                      <a:pt x="7" y="10"/>
                    </a:lnTo>
                    <a:lnTo>
                      <a:pt x="6" y="11"/>
                    </a:lnTo>
                    <a:lnTo>
                      <a:pt x="5" y="12"/>
                    </a:lnTo>
                    <a:lnTo>
                      <a:pt x="4" y="14"/>
                    </a:lnTo>
                    <a:lnTo>
                      <a:pt x="3" y="14"/>
                    </a:lnTo>
                    <a:lnTo>
                      <a:pt x="3" y="15"/>
                    </a:lnTo>
                    <a:lnTo>
                      <a:pt x="3" y="16"/>
                    </a:lnTo>
                    <a:lnTo>
                      <a:pt x="2" y="17"/>
                    </a:lnTo>
                    <a:lnTo>
                      <a:pt x="2" y="18"/>
                    </a:lnTo>
                    <a:lnTo>
                      <a:pt x="1" y="20"/>
                    </a:lnTo>
                    <a:lnTo>
                      <a:pt x="1" y="22"/>
                    </a:lnTo>
                    <a:lnTo>
                      <a:pt x="1" y="23"/>
                    </a:lnTo>
                    <a:lnTo>
                      <a:pt x="0" y="24"/>
                    </a:lnTo>
                    <a:lnTo>
                      <a:pt x="0" y="25"/>
                    </a:lnTo>
                    <a:lnTo>
                      <a:pt x="0" y="26"/>
                    </a:lnTo>
                    <a:lnTo>
                      <a:pt x="0" y="27"/>
                    </a:lnTo>
                    <a:lnTo>
                      <a:pt x="0" y="28"/>
                    </a:lnTo>
                    <a:lnTo>
                      <a:pt x="0" y="32"/>
                    </a:lnTo>
                    <a:lnTo>
                      <a:pt x="1" y="34"/>
                    </a:lnTo>
                    <a:lnTo>
                      <a:pt x="1" y="35"/>
                    </a:lnTo>
                    <a:lnTo>
                      <a:pt x="1" y="37"/>
                    </a:lnTo>
                    <a:lnTo>
                      <a:pt x="2" y="39"/>
                    </a:lnTo>
                    <a:lnTo>
                      <a:pt x="3" y="40"/>
                    </a:lnTo>
                    <a:lnTo>
                      <a:pt x="3" y="42"/>
                    </a:lnTo>
                    <a:lnTo>
                      <a:pt x="4" y="44"/>
                    </a:lnTo>
                    <a:lnTo>
                      <a:pt x="5" y="45"/>
                    </a:lnTo>
                    <a:lnTo>
                      <a:pt x="7" y="46"/>
                    </a:lnTo>
                    <a:lnTo>
                      <a:pt x="8" y="48"/>
                    </a:lnTo>
                    <a:lnTo>
                      <a:pt x="9" y="50"/>
                    </a:lnTo>
                    <a:lnTo>
                      <a:pt x="10" y="51"/>
                    </a:lnTo>
                    <a:lnTo>
                      <a:pt x="12" y="52"/>
                    </a:lnTo>
                    <a:lnTo>
                      <a:pt x="13" y="53"/>
                    </a:lnTo>
                    <a:lnTo>
                      <a:pt x="15" y="54"/>
                    </a:lnTo>
                    <a:lnTo>
                      <a:pt x="16" y="56"/>
                    </a:lnTo>
                    <a:lnTo>
                      <a:pt x="18" y="57"/>
                    </a:lnTo>
                    <a:lnTo>
                      <a:pt x="20" y="58"/>
                    </a:lnTo>
                    <a:lnTo>
                      <a:pt x="22" y="59"/>
                    </a:lnTo>
                    <a:lnTo>
                      <a:pt x="23" y="60"/>
                    </a:lnTo>
                    <a:lnTo>
                      <a:pt x="25" y="60"/>
                    </a:lnTo>
                    <a:lnTo>
                      <a:pt x="27" y="61"/>
                    </a:lnTo>
                    <a:lnTo>
                      <a:pt x="29" y="62"/>
                    </a:lnTo>
                    <a:lnTo>
                      <a:pt x="32" y="62"/>
                    </a:lnTo>
                    <a:lnTo>
                      <a:pt x="34" y="63"/>
                    </a:lnTo>
                    <a:lnTo>
                      <a:pt x="35" y="63"/>
                    </a:lnTo>
                    <a:lnTo>
                      <a:pt x="37" y="63"/>
                    </a:lnTo>
                    <a:lnTo>
                      <a:pt x="40" y="64"/>
                    </a:lnTo>
                    <a:lnTo>
                      <a:pt x="42" y="64"/>
                    </a:lnTo>
                    <a:lnTo>
                      <a:pt x="44" y="64"/>
                    </a:lnTo>
                    <a:lnTo>
                      <a:pt x="46" y="64"/>
                    </a:lnTo>
                    <a:lnTo>
                      <a:pt x="47" y="64"/>
                    </a:lnTo>
                    <a:lnTo>
                      <a:pt x="48" y="64"/>
                    </a:lnTo>
                    <a:lnTo>
                      <a:pt x="49" y="64"/>
                    </a:lnTo>
                    <a:lnTo>
                      <a:pt x="50" y="64"/>
                    </a:lnTo>
                    <a:lnTo>
                      <a:pt x="51" y="63"/>
                    </a:lnTo>
                    <a:lnTo>
                      <a:pt x="52" y="63"/>
                    </a:lnTo>
                    <a:lnTo>
                      <a:pt x="53" y="63"/>
                    </a:lnTo>
                    <a:lnTo>
                      <a:pt x="54" y="63"/>
                    </a:lnTo>
                    <a:lnTo>
                      <a:pt x="55" y="62"/>
                    </a:lnTo>
                    <a:lnTo>
                      <a:pt x="56" y="62"/>
                    </a:lnTo>
                    <a:lnTo>
                      <a:pt x="57" y="62"/>
                    </a:lnTo>
                    <a:lnTo>
                      <a:pt x="58" y="62"/>
                    </a:lnTo>
                    <a:lnTo>
                      <a:pt x="59" y="61"/>
                    </a:lnTo>
                    <a:lnTo>
                      <a:pt x="60" y="61"/>
                    </a:lnTo>
                    <a:lnTo>
                      <a:pt x="61" y="60"/>
                    </a:lnTo>
                    <a:lnTo>
                      <a:pt x="62" y="60"/>
                    </a:lnTo>
                    <a:lnTo>
                      <a:pt x="63" y="59"/>
                    </a:lnTo>
                    <a:lnTo>
                      <a:pt x="64" y="59"/>
                    </a:lnTo>
                    <a:lnTo>
                      <a:pt x="65" y="58"/>
                    </a:lnTo>
                    <a:lnTo>
                      <a:pt x="66" y="58"/>
                    </a:lnTo>
                    <a:lnTo>
                      <a:pt x="67" y="57"/>
                    </a:lnTo>
                  </a:path>
                </a:pathLst>
              </a:custGeom>
              <a:pattFill prst="pct20">
                <a:fgClr>
                  <a:srgbClr val="000000"/>
                </a:fgClr>
                <a:bgClr>
                  <a:srgbClr val="C05D00"/>
                </a:bgClr>
              </a:pattFill>
              <a:ln w="12700" cap="rnd">
                <a:solidFill>
                  <a:srgbClr val="4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15" name="Oval 177" descr="20%"/>
              <p:cNvSpPr>
                <a:spLocks noChangeArrowheads="1"/>
              </p:cNvSpPr>
              <p:nvPr/>
            </p:nvSpPr>
            <p:spPr bwMode="auto">
              <a:xfrm>
                <a:off x="3989" y="3371"/>
                <a:ext cx="75" cy="62"/>
              </a:xfrm>
              <a:prstGeom prst="ellipse">
                <a:avLst/>
              </a:prstGeom>
              <a:pattFill prst="pct20">
                <a:fgClr>
                  <a:srgbClr val="000000"/>
                </a:fgClr>
                <a:bgClr>
                  <a:srgbClr val="000000"/>
                </a:bgClr>
              </a:pattFill>
              <a:ln w="12700">
                <a:solidFill>
                  <a:srgbClr val="400000"/>
                </a:solidFill>
                <a:round/>
                <a:headEnd/>
                <a:tailEnd/>
              </a:ln>
            </p:spPr>
            <p:txBody>
              <a:bodyPr wrap="none" anchor="ct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16" name="Freeform 178" descr="20%"/>
              <p:cNvSpPr>
                <a:spLocks/>
              </p:cNvSpPr>
              <p:nvPr/>
            </p:nvSpPr>
            <p:spPr bwMode="auto">
              <a:xfrm>
                <a:off x="3983" y="3374"/>
                <a:ext cx="69" cy="65"/>
              </a:xfrm>
              <a:custGeom>
                <a:avLst/>
                <a:gdLst>
                  <a:gd name="T0" fmla="*/ 63 w 69"/>
                  <a:gd name="T1" fmla="*/ 55 h 65"/>
                  <a:gd name="T2" fmla="*/ 57 w 69"/>
                  <a:gd name="T3" fmla="*/ 52 h 65"/>
                  <a:gd name="T4" fmla="*/ 53 w 69"/>
                  <a:gd name="T5" fmla="*/ 50 h 65"/>
                  <a:gd name="T6" fmla="*/ 48 w 69"/>
                  <a:gd name="T7" fmla="*/ 47 h 65"/>
                  <a:gd name="T8" fmla="*/ 44 w 69"/>
                  <a:gd name="T9" fmla="*/ 44 h 65"/>
                  <a:gd name="T10" fmla="*/ 40 w 69"/>
                  <a:gd name="T11" fmla="*/ 41 h 65"/>
                  <a:gd name="T12" fmla="*/ 37 w 69"/>
                  <a:gd name="T13" fmla="*/ 37 h 65"/>
                  <a:gd name="T14" fmla="*/ 33 w 69"/>
                  <a:gd name="T15" fmla="*/ 34 h 65"/>
                  <a:gd name="T16" fmla="*/ 30 w 69"/>
                  <a:gd name="T17" fmla="*/ 30 h 65"/>
                  <a:gd name="T18" fmla="*/ 27 w 69"/>
                  <a:gd name="T19" fmla="*/ 26 h 65"/>
                  <a:gd name="T20" fmla="*/ 25 w 69"/>
                  <a:gd name="T21" fmla="*/ 22 h 65"/>
                  <a:gd name="T22" fmla="*/ 23 w 69"/>
                  <a:gd name="T23" fmla="*/ 18 h 65"/>
                  <a:gd name="T24" fmla="*/ 21 w 69"/>
                  <a:gd name="T25" fmla="*/ 13 h 65"/>
                  <a:gd name="T26" fmla="*/ 20 w 69"/>
                  <a:gd name="T27" fmla="*/ 9 h 65"/>
                  <a:gd name="T28" fmla="*/ 19 w 69"/>
                  <a:gd name="T29" fmla="*/ 4 h 65"/>
                  <a:gd name="T30" fmla="*/ 19 w 69"/>
                  <a:gd name="T31" fmla="*/ 0 h 65"/>
                  <a:gd name="T32" fmla="*/ 16 w 69"/>
                  <a:gd name="T33" fmla="*/ 1 h 65"/>
                  <a:gd name="T34" fmla="*/ 14 w 69"/>
                  <a:gd name="T35" fmla="*/ 2 h 65"/>
                  <a:gd name="T36" fmla="*/ 12 w 69"/>
                  <a:gd name="T37" fmla="*/ 4 h 65"/>
                  <a:gd name="T38" fmla="*/ 10 w 69"/>
                  <a:gd name="T39" fmla="*/ 6 h 65"/>
                  <a:gd name="T40" fmla="*/ 8 w 69"/>
                  <a:gd name="T41" fmla="*/ 7 h 65"/>
                  <a:gd name="T42" fmla="*/ 7 w 69"/>
                  <a:gd name="T43" fmla="*/ 9 h 65"/>
                  <a:gd name="T44" fmla="*/ 5 w 69"/>
                  <a:gd name="T45" fmla="*/ 11 h 65"/>
                  <a:gd name="T46" fmla="*/ 4 w 69"/>
                  <a:gd name="T47" fmla="*/ 12 h 65"/>
                  <a:gd name="T48" fmla="*/ 3 w 69"/>
                  <a:gd name="T49" fmla="*/ 14 h 65"/>
                  <a:gd name="T50" fmla="*/ 2 w 69"/>
                  <a:gd name="T51" fmla="*/ 16 h 65"/>
                  <a:gd name="T52" fmla="*/ 1 w 69"/>
                  <a:gd name="T53" fmla="*/ 18 h 65"/>
                  <a:gd name="T54" fmla="*/ 0 w 69"/>
                  <a:gd name="T55" fmla="*/ 22 h 65"/>
                  <a:gd name="T56" fmla="*/ 0 w 69"/>
                  <a:gd name="T57" fmla="*/ 24 h 65"/>
                  <a:gd name="T58" fmla="*/ 0 w 69"/>
                  <a:gd name="T59" fmla="*/ 26 h 65"/>
                  <a:gd name="T60" fmla="*/ 0 w 69"/>
                  <a:gd name="T61" fmla="*/ 28 h 65"/>
                  <a:gd name="T62" fmla="*/ 0 w 69"/>
                  <a:gd name="T63" fmla="*/ 34 h 65"/>
                  <a:gd name="T64" fmla="*/ 1 w 69"/>
                  <a:gd name="T65" fmla="*/ 37 h 65"/>
                  <a:gd name="T66" fmla="*/ 2 w 69"/>
                  <a:gd name="T67" fmla="*/ 40 h 65"/>
                  <a:gd name="T68" fmla="*/ 4 w 69"/>
                  <a:gd name="T69" fmla="*/ 44 h 65"/>
                  <a:gd name="T70" fmla="*/ 6 w 69"/>
                  <a:gd name="T71" fmla="*/ 46 h 65"/>
                  <a:gd name="T72" fmla="*/ 9 w 69"/>
                  <a:gd name="T73" fmla="*/ 50 h 65"/>
                  <a:gd name="T74" fmla="*/ 11 w 69"/>
                  <a:gd name="T75" fmla="*/ 52 h 65"/>
                  <a:gd name="T76" fmla="*/ 15 w 69"/>
                  <a:gd name="T77" fmla="*/ 54 h 65"/>
                  <a:gd name="T78" fmla="*/ 18 w 69"/>
                  <a:gd name="T79" fmla="*/ 57 h 65"/>
                  <a:gd name="T80" fmla="*/ 21 w 69"/>
                  <a:gd name="T81" fmla="*/ 59 h 65"/>
                  <a:gd name="T82" fmla="*/ 25 w 69"/>
                  <a:gd name="T83" fmla="*/ 60 h 65"/>
                  <a:gd name="T84" fmla="*/ 29 w 69"/>
                  <a:gd name="T85" fmla="*/ 62 h 65"/>
                  <a:gd name="T86" fmla="*/ 33 w 69"/>
                  <a:gd name="T87" fmla="*/ 63 h 65"/>
                  <a:gd name="T88" fmla="*/ 38 w 69"/>
                  <a:gd name="T89" fmla="*/ 63 h 65"/>
                  <a:gd name="T90" fmla="*/ 43 w 69"/>
                  <a:gd name="T91" fmla="*/ 64 h 65"/>
                  <a:gd name="T92" fmla="*/ 46 w 69"/>
                  <a:gd name="T93" fmla="*/ 64 h 65"/>
                  <a:gd name="T94" fmla="*/ 48 w 69"/>
                  <a:gd name="T95" fmla="*/ 64 h 65"/>
                  <a:gd name="T96" fmla="*/ 50 w 69"/>
                  <a:gd name="T97" fmla="*/ 64 h 65"/>
                  <a:gd name="T98" fmla="*/ 52 w 69"/>
                  <a:gd name="T99" fmla="*/ 63 h 65"/>
                  <a:gd name="T100" fmla="*/ 54 w 69"/>
                  <a:gd name="T101" fmla="*/ 63 h 65"/>
                  <a:gd name="T102" fmla="*/ 55 w 69"/>
                  <a:gd name="T103" fmla="*/ 62 h 65"/>
                  <a:gd name="T104" fmla="*/ 57 w 69"/>
                  <a:gd name="T105" fmla="*/ 62 h 65"/>
                  <a:gd name="T106" fmla="*/ 59 w 69"/>
                  <a:gd name="T107" fmla="*/ 62 h 65"/>
                  <a:gd name="T108" fmla="*/ 61 w 69"/>
                  <a:gd name="T109" fmla="*/ 61 h 65"/>
                  <a:gd name="T110" fmla="*/ 63 w 69"/>
                  <a:gd name="T111" fmla="*/ 60 h 65"/>
                  <a:gd name="T112" fmla="*/ 65 w 69"/>
                  <a:gd name="T113" fmla="*/ 59 h 65"/>
                  <a:gd name="T114" fmla="*/ 67 w 69"/>
                  <a:gd name="T115" fmla="*/ 58 h 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9"/>
                  <a:gd name="T175" fmla="*/ 0 h 65"/>
                  <a:gd name="T176" fmla="*/ 69 w 69"/>
                  <a:gd name="T177" fmla="*/ 65 h 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9" h="65">
                    <a:moveTo>
                      <a:pt x="68" y="57"/>
                    </a:moveTo>
                    <a:lnTo>
                      <a:pt x="63" y="55"/>
                    </a:lnTo>
                    <a:lnTo>
                      <a:pt x="60" y="54"/>
                    </a:lnTo>
                    <a:lnTo>
                      <a:pt x="57" y="52"/>
                    </a:lnTo>
                    <a:lnTo>
                      <a:pt x="55" y="51"/>
                    </a:lnTo>
                    <a:lnTo>
                      <a:pt x="53" y="50"/>
                    </a:lnTo>
                    <a:lnTo>
                      <a:pt x="51" y="48"/>
                    </a:lnTo>
                    <a:lnTo>
                      <a:pt x="48" y="47"/>
                    </a:lnTo>
                    <a:lnTo>
                      <a:pt x="46" y="46"/>
                    </a:lnTo>
                    <a:lnTo>
                      <a:pt x="44" y="44"/>
                    </a:lnTo>
                    <a:lnTo>
                      <a:pt x="42" y="42"/>
                    </a:lnTo>
                    <a:lnTo>
                      <a:pt x="40" y="41"/>
                    </a:lnTo>
                    <a:lnTo>
                      <a:pt x="38" y="39"/>
                    </a:lnTo>
                    <a:lnTo>
                      <a:pt x="37" y="37"/>
                    </a:lnTo>
                    <a:lnTo>
                      <a:pt x="35" y="36"/>
                    </a:lnTo>
                    <a:lnTo>
                      <a:pt x="33" y="34"/>
                    </a:lnTo>
                    <a:lnTo>
                      <a:pt x="31" y="32"/>
                    </a:lnTo>
                    <a:lnTo>
                      <a:pt x="30" y="30"/>
                    </a:lnTo>
                    <a:lnTo>
                      <a:pt x="29" y="28"/>
                    </a:lnTo>
                    <a:lnTo>
                      <a:pt x="27" y="26"/>
                    </a:lnTo>
                    <a:lnTo>
                      <a:pt x="26" y="24"/>
                    </a:lnTo>
                    <a:lnTo>
                      <a:pt x="25" y="22"/>
                    </a:lnTo>
                    <a:lnTo>
                      <a:pt x="24" y="20"/>
                    </a:lnTo>
                    <a:lnTo>
                      <a:pt x="23" y="18"/>
                    </a:lnTo>
                    <a:lnTo>
                      <a:pt x="22" y="15"/>
                    </a:lnTo>
                    <a:lnTo>
                      <a:pt x="21" y="13"/>
                    </a:lnTo>
                    <a:lnTo>
                      <a:pt x="21" y="11"/>
                    </a:lnTo>
                    <a:lnTo>
                      <a:pt x="20" y="9"/>
                    </a:lnTo>
                    <a:lnTo>
                      <a:pt x="19" y="6"/>
                    </a:lnTo>
                    <a:lnTo>
                      <a:pt x="19" y="4"/>
                    </a:lnTo>
                    <a:lnTo>
                      <a:pt x="19" y="2"/>
                    </a:lnTo>
                    <a:lnTo>
                      <a:pt x="19" y="0"/>
                    </a:lnTo>
                    <a:lnTo>
                      <a:pt x="17" y="0"/>
                    </a:lnTo>
                    <a:lnTo>
                      <a:pt x="16" y="1"/>
                    </a:lnTo>
                    <a:lnTo>
                      <a:pt x="15" y="2"/>
                    </a:lnTo>
                    <a:lnTo>
                      <a:pt x="14" y="2"/>
                    </a:lnTo>
                    <a:lnTo>
                      <a:pt x="13" y="3"/>
                    </a:lnTo>
                    <a:lnTo>
                      <a:pt x="12" y="4"/>
                    </a:lnTo>
                    <a:lnTo>
                      <a:pt x="11" y="5"/>
                    </a:lnTo>
                    <a:lnTo>
                      <a:pt x="10" y="6"/>
                    </a:lnTo>
                    <a:lnTo>
                      <a:pt x="9" y="6"/>
                    </a:lnTo>
                    <a:lnTo>
                      <a:pt x="8" y="7"/>
                    </a:lnTo>
                    <a:lnTo>
                      <a:pt x="8" y="8"/>
                    </a:lnTo>
                    <a:lnTo>
                      <a:pt x="7" y="9"/>
                    </a:lnTo>
                    <a:lnTo>
                      <a:pt x="6" y="10"/>
                    </a:lnTo>
                    <a:lnTo>
                      <a:pt x="5" y="11"/>
                    </a:lnTo>
                    <a:lnTo>
                      <a:pt x="5" y="12"/>
                    </a:lnTo>
                    <a:lnTo>
                      <a:pt x="4" y="12"/>
                    </a:lnTo>
                    <a:lnTo>
                      <a:pt x="4" y="14"/>
                    </a:lnTo>
                    <a:lnTo>
                      <a:pt x="3" y="14"/>
                    </a:lnTo>
                    <a:lnTo>
                      <a:pt x="3" y="15"/>
                    </a:lnTo>
                    <a:lnTo>
                      <a:pt x="2" y="16"/>
                    </a:lnTo>
                    <a:lnTo>
                      <a:pt x="2" y="17"/>
                    </a:lnTo>
                    <a:lnTo>
                      <a:pt x="1" y="18"/>
                    </a:lnTo>
                    <a:lnTo>
                      <a:pt x="1" y="20"/>
                    </a:lnTo>
                    <a:lnTo>
                      <a:pt x="0" y="22"/>
                    </a:lnTo>
                    <a:lnTo>
                      <a:pt x="0" y="23"/>
                    </a:lnTo>
                    <a:lnTo>
                      <a:pt x="0" y="24"/>
                    </a:lnTo>
                    <a:lnTo>
                      <a:pt x="0" y="25"/>
                    </a:lnTo>
                    <a:lnTo>
                      <a:pt x="0" y="26"/>
                    </a:lnTo>
                    <a:lnTo>
                      <a:pt x="0" y="27"/>
                    </a:lnTo>
                    <a:lnTo>
                      <a:pt x="0" y="28"/>
                    </a:lnTo>
                    <a:lnTo>
                      <a:pt x="0" y="32"/>
                    </a:lnTo>
                    <a:lnTo>
                      <a:pt x="0" y="34"/>
                    </a:lnTo>
                    <a:lnTo>
                      <a:pt x="1" y="35"/>
                    </a:lnTo>
                    <a:lnTo>
                      <a:pt x="1" y="37"/>
                    </a:lnTo>
                    <a:lnTo>
                      <a:pt x="2" y="39"/>
                    </a:lnTo>
                    <a:lnTo>
                      <a:pt x="2" y="40"/>
                    </a:lnTo>
                    <a:lnTo>
                      <a:pt x="3" y="42"/>
                    </a:lnTo>
                    <a:lnTo>
                      <a:pt x="4" y="44"/>
                    </a:lnTo>
                    <a:lnTo>
                      <a:pt x="5" y="45"/>
                    </a:lnTo>
                    <a:lnTo>
                      <a:pt x="6" y="46"/>
                    </a:lnTo>
                    <a:lnTo>
                      <a:pt x="7" y="48"/>
                    </a:lnTo>
                    <a:lnTo>
                      <a:pt x="9" y="50"/>
                    </a:lnTo>
                    <a:lnTo>
                      <a:pt x="10" y="51"/>
                    </a:lnTo>
                    <a:lnTo>
                      <a:pt x="11" y="52"/>
                    </a:lnTo>
                    <a:lnTo>
                      <a:pt x="13" y="53"/>
                    </a:lnTo>
                    <a:lnTo>
                      <a:pt x="15" y="54"/>
                    </a:lnTo>
                    <a:lnTo>
                      <a:pt x="16" y="56"/>
                    </a:lnTo>
                    <a:lnTo>
                      <a:pt x="18" y="57"/>
                    </a:lnTo>
                    <a:lnTo>
                      <a:pt x="19" y="58"/>
                    </a:lnTo>
                    <a:lnTo>
                      <a:pt x="21" y="59"/>
                    </a:lnTo>
                    <a:lnTo>
                      <a:pt x="23" y="60"/>
                    </a:lnTo>
                    <a:lnTo>
                      <a:pt x="25" y="60"/>
                    </a:lnTo>
                    <a:lnTo>
                      <a:pt x="27" y="61"/>
                    </a:lnTo>
                    <a:lnTo>
                      <a:pt x="29" y="62"/>
                    </a:lnTo>
                    <a:lnTo>
                      <a:pt x="31" y="62"/>
                    </a:lnTo>
                    <a:lnTo>
                      <a:pt x="33" y="63"/>
                    </a:lnTo>
                    <a:lnTo>
                      <a:pt x="36" y="63"/>
                    </a:lnTo>
                    <a:lnTo>
                      <a:pt x="38" y="63"/>
                    </a:lnTo>
                    <a:lnTo>
                      <a:pt x="40" y="64"/>
                    </a:lnTo>
                    <a:lnTo>
                      <a:pt x="43" y="64"/>
                    </a:lnTo>
                    <a:lnTo>
                      <a:pt x="45" y="64"/>
                    </a:lnTo>
                    <a:lnTo>
                      <a:pt x="46" y="64"/>
                    </a:lnTo>
                    <a:lnTo>
                      <a:pt x="47" y="64"/>
                    </a:lnTo>
                    <a:lnTo>
                      <a:pt x="48" y="64"/>
                    </a:lnTo>
                    <a:lnTo>
                      <a:pt x="49" y="64"/>
                    </a:lnTo>
                    <a:lnTo>
                      <a:pt x="50" y="64"/>
                    </a:lnTo>
                    <a:lnTo>
                      <a:pt x="51" y="64"/>
                    </a:lnTo>
                    <a:lnTo>
                      <a:pt x="52" y="63"/>
                    </a:lnTo>
                    <a:lnTo>
                      <a:pt x="53" y="63"/>
                    </a:lnTo>
                    <a:lnTo>
                      <a:pt x="54" y="63"/>
                    </a:lnTo>
                    <a:lnTo>
                      <a:pt x="55" y="63"/>
                    </a:lnTo>
                    <a:lnTo>
                      <a:pt x="55" y="62"/>
                    </a:lnTo>
                    <a:lnTo>
                      <a:pt x="56" y="62"/>
                    </a:lnTo>
                    <a:lnTo>
                      <a:pt x="57" y="62"/>
                    </a:lnTo>
                    <a:lnTo>
                      <a:pt x="58" y="62"/>
                    </a:lnTo>
                    <a:lnTo>
                      <a:pt x="59" y="62"/>
                    </a:lnTo>
                    <a:lnTo>
                      <a:pt x="60" y="61"/>
                    </a:lnTo>
                    <a:lnTo>
                      <a:pt x="61" y="61"/>
                    </a:lnTo>
                    <a:lnTo>
                      <a:pt x="62" y="60"/>
                    </a:lnTo>
                    <a:lnTo>
                      <a:pt x="63" y="60"/>
                    </a:lnTo>
                    <a:lnTo>
                      <a:pt x="64" y="59"/>
                    </a:lnTo>
                    <a:lnTo>
                      <a:pt x="65" y="59"/>
                    </a:lnTo>
                    <a:lnTo>
                      <a:pt x="66" y="58"/>
                    </a:lnTo>
                    <a:lnTo>
                      <a:pt x="67" y="58"/>
                    </a:lnTo>
                    <a:lnTo>
                      <a:pt x="68" y="57"/>
                    </a:lnTo>
                  </a:path>
                </a:pathLst>
              </a:custGeom>
              <a:pattFill prst="pct20">
                <a:fgClr>
                  <a:srgbClr val="000000"/>
                </a:fgClr>
                <a:bgClr>
                  <a:srgbClr val="C05D00"/>
                </a:bgClr>
              </a:pattFill>
              <a:ln w="12700" cap="rnd">
                <a:solidFill>
                  <a:srgbClr val="4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grpSp>
        <p:grpSp>
          <p:nvGrpSpPr>
            <p:cNvPr id="285" name="Group 179"/>
            <p:cNvGrpSpPr>
              <a:grpSpLocks/>
            </p:cNvGrpSpPr>
            <p:nvPr/>
          </p:nvGrpSpPr>
          <p:grpSpPr bwMode="auto">
            <a:xfrm>
              <a:off x="5395913" y="5639793"/>
              <a:ext cx="695325" cy="885825"/>
              <a:chOff x="3845" y="3284"/>
              <a:chExt cx="438" cy="690"/>
            </a:xfrm>
          </p:grpSpPr>
          <p:grpSp>
            <p:nvGrpSpPr>
              <p:cNvPr id="336" name="Group 180"/>
              <p:cNvGrpSpPr>
                <a:grpSpLocks/>
              </p:cNvGrpSpPr>
              <p:nvPr/>
            </p:nvGrpSpPr>
            <p:grpSpPr bwMode="auto">
              <a:xfrm>
                <a:off x="3957" y="3806"/>
                <a:ext cx="297" cy="69"/>
                <a:chOff x="3813" y="3791"/>
                <a:chExt cx="297" cy="69"/>
              </a:xfrm>
            </p:grpSpPr>
            <p:grpSp>
              <p:nvGrpSpPr>
                <p:cNvPr id="402" name="Group 181"/>
                <p:cNvGrpSpPr>
                  <a:grpSpLocks/>
                </p:cNvGrpSpPr>
                <p:nvPr/>
              </p:nvGrpSpPr>
              <p:grpSpPr bwMode="auto">
                <a:xfrm>
                  <a:off x="4029" y="3791"/>
                  <a:ext cx="81" cy="69"/>
                  <a:chOff x="4029" y="3791"/>
                  <a:chExt cx="81" cy="69"/>
                </a:xfrm>
              </p:grpSpPr>
              <p:sp>
                <p:nvSpPr>
                  <p:cNvPr id="409" name="Oval 182" descr="20%"/>
                  <p:cNvSpPr>
                    <a:spLocks noChangeArrowheads="1"/>
                  </p:cNvSpPr>
                  <p:nvPr/>
                </p:nvSpPr>
                <p:spPr bwMode="auto">
                  <a:xfrm>
                    <a:off x="4035" y="3791"/>
                    <a:ext cx="75" cy="63"/>
                  </a:xfrm>
                  <a:prstGeom prst="ellipse">
                    <a:avLst/>
                  </a:prstGeom>
                  <a:pattFill prst="pct20">
                    <a:fgClr>
                      <a:srgbClr val="000000"/>
                    </a:fgClr>
                    <a:bgClr>
                      <a:srgbClr val="000000"/>
                    </a:bgClr>
                  </a:pattFill>
                  <a:ln w="12700">
                    <a:solidFill>
                      <a:srgbClr val="400000"/>
                    </a:solidFill>
                    <a:round/>
                    <a:headEnd/>
                    <a:tailEnd/>
                  </a:ln>
                </p:spPr>
                <p:txBody>
                  <a:bodyPr wrap="none" anchor="ct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10" name="Freeform 183" descr="20%"/>
                  <p:cNvSpPr>
                    <a:spLocks/>
                  </p:cNvSpPr>
                  <p:nvPr/>
                </p:nvSpPr>
                <p:spPr bwMode="auto">
                  <a:xfrm>
                    <a:off x="4029" y="3793"/>
                    <a:ext cx="68" cy="67"/>
                  </a:xfrm>
                  <a:custGeom>
                    <a:avLst/>
                    <a:gdLst>
                      <a:gd name="T0" fmla="*/ 62 w 68"/>
                      <a:gd name="T1" fmla="*/ 57 h 67"/>
                      <a:gd name="T2" fmla="*/ 57 w 68"/>
                      <a:gd name="T3" fmla="*/ 55 h 67"/>
                      <a:gd name="T4" fmla="*/ 52 w 68"/>
                      <a:gd name="T5" fmla="*/ 52 h 67"/>
                      <a:gd name="T6" fmla="*/ 48 w 68"/>
                      <a:gd name="T7" fmla="*/ 48 h 67"/>
                      <a:gd name="T8" fmla="*/ 43 w 68"/>
                      <a:gd name="T9" fmla="*/ 45 h 67"/>
                      <a:gd name="T10" fmla="*/ 39 w 68"/>
                      <a:gd name="T11" fmla="*/ 42 h 67"/>
                      <a:gd name="T12" fmla="*/ 36 w 68"/>
                      <a:gd name="T13" fmla="*/ 39 h 67"/>
                      <a:gd name="T14" fmla="*/ 33 w 68"/>
                      <a:gd name="T15" fmla="*/ 35 h 67"/>
                      <a:gd name="T16" fmla="*/ 30 w 68"/>
                      <a:gd name="T17" fmla="*/ 31 h 67"/>
                      <a:gd name="T18" fmla="*/ 27 w 68"/>
                      <a:gd name="T19" fmla="*/ 27 h 67"/>
                      <a:gd name="T20" fmla="*/ 25 w 68"/>
                      <a:gd name="T21" fmla="*/ 23 h 67"/>
                      <a:gd name="T22" fmla="*/ 23 w 68"/>
                      <a:gd name="T23" fmla="*/ 19 h 67"/>
                      <a:gd name="T24" fmla="*/ 21 w 68"/>
                      <a:gd name="T25" fmla="*/ 13 h 67"/>
                      <a:gd name="T26" fmla="*/ 20 w 68"/>
                      <a:gd name="T27" fmla="*/ 9 h 67"/>
                      <a:gd name="T28" fmla="*/ 19 w 68"/>
                      <a:gd name="T29" fmla="*/ 4 h 67"/>
                      <a:gd name="T30" fmla="*/ 19 w 68"/>
                      <a:gd name="T31" fmla="*/ 0 h 67"/>
                      <a:gd name="T32" fmla="*/ 16 w 68"/>
                      <a:gd name="T33" fmla="*/ 1 h 67"/>
                      <a:gd name="T34" fmla="*/ 14 w 68"/>
                      <a:gd name="T35" fmla="*/ 3 h 67"/>
                      <a:gd name="T36" fmla="*/ 12 w 68"/>
                      <a:gd name="T37" fmla="*/ 4 h 67"/>
                      <a:gd name="T38" fmla="*/ 10 w 68"/>
                      <a:gd name="T39" fmla="*/ 6 h 67"/>
                      <a:gd name="T40" fmla="*/ 9 w 68"/>
                      <a:gd name="T41" fmla="*/ 7 h 67"/>
                      <a:gd name="T42" fmla="*/ 7 w 68"/>
                      <a:gd name="T43" fmla="*/ 9 h 67"/>
                      <a:gd name="T44" fmla="*/ 5 w 68"/>
                      <a:gd name="T45" fmla="*/ 11 h 67"/>
                      <a:gd name="T46" fmla="*/ 4 w 68"/>
                      <a:gd name="T47" fmla="*/ 13 h 67"/>
                      <a:gd name="T48" fmla="*/ 3 w 68"/>
                      <a:gd name="T49" fmla="*/ 14 h 67"/>
                      <a:gd name="T50" fmla="*/ 2 w 68"/>
                      <a:gd name="T51" fmla="*/ 17 h 67"/>
                      <a:gd name="T52" fmla="*/ 1 w 68"/>
                      <a:gd name="T53" fmla="*/ 19 h 67"/>
                      <a:gd name="T54" fmla="*/ 0 w 68"/>
                      <a:gd name="T55" fmla="*/ 23 h 67"/>
                      <a:gd name="T56" fmla="*/ 0 w 68"/>
                      <a:gd name="T57" fmla="*/ 25 h 67"/>
                      <a:gd name="T58" fmla="*/ 0 w 68"/>
                      <a:gd name="T59" fmla="*/ 27 h 67"/>
                      <a:gd name="T60" fmla="*/ 0 w 68"/>
                      <a:gd name="T61" fmla="*/ 29 h 67"/>
                      <a:gd name="T62" fmla="*/ 0 w 68"/>
                      <a:gd name="T63" fmla="*/ 35 h 67"/>
                      <a:gd name="T64" fmla="*/ 1 w 68"/>
                      <a:gd name="T65" fmla="*/ 38 h 67"/>
                      <a:gd name="T66" fmla="*/ 2 w 68"/>
                      <a:gd name="T67" fmla="*/ 41 h 67"/>
                      <a:gd name="T68" fmla="*/ 4 w 68"/>
                      <a:gd name="T69" fmla="*/ 45 h 67"/>
                      <a:gd name="T70" fmla="*/ 6 w 68"/>
                      <a:gd name="T71" fmla="*/ 47 h 67"/>
                      <a:gd name="T72" fmla="*/ 9 w 68"/>
                      <a:gd name="T73" fmla="*/ 52 h 67"/>
                      <a:gd name="T74" fmla="*/ 11 w 68"/>
                      <a:gd name="T75" fmla="*/ 54 h 67"/>
                      <a:gd name="T76" fmla="*/ 15 w 68"/>
                      <a:gd name="T77" fmla="*/ 56 h 67"/>
                      <a:gd name="T78" fmla="*/ 18 w 68"/>
                      <a:gd name="T79" fmla="*/ 59 h 67"/>
                      <a:gd name="T80" fmla="*/ 21 w 68"/>
                      <a:gd name="T81" fmla="*/ 61 h 67"/>
                      <a:gd name="T82" fmla="*/ 25 w 68"/>
                      <a:gd name="T83" fmla="*/ 62 h 67"/>
                      <a:gd name="T84" fmla="*/ 29 w 68"/>
                      <a:gd name="T85" fmla="*/ 64 h 67"/>
                      <a:gd name="T86" fmla="*/ 33 w 68"/>
                      <a:gd name="T87" fmla="*/ 65 h 67"/>
                      <a:gd name="T88" fmla="*/ 37 w 68"/>
                      <a:gd name="T89" fmla="*/ 65 h 67"/>
                      <a:gd name="T90" fmla="*/ 42 w 68"/>
                      <a:gd name="T91" fmla="*/ 66 h 67"/>
                      <a:gd name="T92" fmla="*/ 45 w 68"/>
                      <a:gd name="T93" fmla="*/ 66 h 67"/>
                      <a:gd name="T94" fmla="*/ 47 w 68"/>
                      <a:gd name="T95" fmla="*/ 66 h 67"/>
                      <a:gd name="T96" fmla="*/ 49 w 68"/>
                      <a:gd name="T97" fmla="*/ 66 h 67"/>
                      <a:gd name="T98" fmla="*/ 51 w 68"/>
                      <a:gd name="T99" fmla="*/ 65 h 67"/>
                      <a:gd name="T100" fmla="*/ 53 w 68"/>
                      <a:gd name="T101" fmla="*/ 65 h 67"/>
                      <a:gd name="T102" fmla="*/ 55 w 68"/>
                      <a:gd name="T103" fmla="*/ 64 h 67"/>
                      <a:gd name="T104" fmla="*/ 57 w 68"/>
                      <a:gd name="T105" fmla="*/ 64 h 67"/>
                      <a:gd name="T106" fmla="*/ 59 w 68"/>
                      <a:gd name="T107" fmla="*/ 64 h 67"/>
                      <a:gd name="T108" fmla="*/ 61 w 68"/>
                      <a:gd name="T109" fmla="*/ 63 h 67"/>
                      <a:gd name="T110" fmla="*/ 63 w 68"/>
                      <a:gd name="T111" fmla="*/ 62 h 67"/>
                      <a:gd name="T112" fmla="*/ 65 w 68"/>
                      <a:gd name="T113" fmla="*/ 61 h 67"/>
                      <a:gd name="T114" fmla="*/ 67 w 68"/>
                      <a:gd name="T115" fmla="*/ 60 h 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8"/>
                      <a:gd name="T175" fmla="*/ 0 h 67"/>
                      <a:gd name="T176" fmla="*/ 68 w 68"/>
                      <a:gd name="T177" fmla="*/ 67 h 6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8" h="67">
                        <a:moveTo>
                          <a:pt x="67" y="60"/>
                        </a:moveTo>
                        <a:lnTo>
                          <a:pt x="62" y="57"/>
                        </a:lnTo>
                        <a:lnTo>
                          <a:pt x="59" y="56"/>
                        </a:lnTo>
                        <a:lnTo>
                          <a:pt x="57" y="55"/>
                        </a:lnTo>
                        <a:lnTo>
                          <a:pt x="54" y="54"/>
                        </a:lnTo>
                        <a:lnTo>
                          <a:pt x="52" y="52"/>
                        </a:lnTo>
                        <a:lnTo>
                          <a:pt x="50" y="51"/>
                        </a:lnTo>
                        <a:lnTo>
                          <a:pt x="48" y="48"/>
                        </a:lnTo>
                        <a:lnTo>
                          <a:pt x="45" y="47"/>
                        </a:lnTo>
                        <a:lnTo>
                          <a:pt x="43" y="45"/>
                        </a:lnTo>
                        <a:lnTo>
                          <a:pt x="41" y="44"/>
                        </a:lnTo>
                        <a:lnTo>
                          <a:pt x="39" y="42"/>
                        </a:lnTo>
                        <a:lnTo>
                          <a:pt x="37" y="40"/>
                        </a:lnTo>
                        <a:lnTo>
                          <a:pt x="36" y="39"/>
                        </a:lnTo>
                        <a:lnTo>
                          <a:pt x="34" y="37"/>
                        </a:lnTo>
                        <a:lnTo>
                          <a:pt x="33" y="35"/>
                        </a:lnTo>
                        <a:lnTo>
                          <a:pt x="32" y="33"/>
                        </a:lnTo>
                        <a:lnTo>
                          <a:pt x="30" y="31"/>
                        </a:lnTo>
                        <a:lnTo>
                          <a:pt x="29" y="29"/>
                        </a:lnTo>
                        <a:lnTo>
                          <a:pt x="27" y="27"/>
                        </a:lnTo>
                        <a:lnTo>
                          <a:pt x="26" y="25"/>
                        </a:lnTo>
                        <a:lnTo>
                          <a:pt x="25" y="23"/>
                        </a:lnTo>
                        <a:lnTo>
                          <a:pt x="24" y="21"/>
                        </a:lnTo>
                        <a:lnTo>
                          <a:pt x="23" y="19"/>
                        </a:lnTo>
                        <a:lnTo>
                          <a:pt x="22" y="17"/>
                        </a:lnTo>
                        <a:lnTo>
                          <a:pt x="21" y="13"/>
                        </a:lnTo>
                        <a:lnTo>
                          <a:pt x="21" y="11"/>
                        </a:lnTo>
                        <a:lnTo>
                          <a:pt x="20" y="9"/>
                        </a:lnTo>
                        <a:lnTo>
                          <a:pt x="20" y="6"/>
                        </a:lnTo>
                        <a:lnTo>
                          <a:pt x="19" y="4"/>
                        </a:lnTo>
                        <a:lnTo>
                          <a:pt x="19" y="2"/>
                        </a:lnTo>
                        <a:lnTo>
                          <a:pt x="19" y="0"/>
                        </a:lnTo>
                        <a:lnTo>
                          <a:pt x="17" y="1"/>
                        </a:lnTo>
                        <a:lnTo>
                          <a:pt x="16" y="1"/>
                        </a:lnTo>
                        <a:lnTo>
                          <a:pt x="15" y="2"/>
                        </a:lnTo>
                        <a:lnTo>
                          <a:pt x="14" y="3"/>
                        </a:lnTo>
                        <a:lnTo>
                          <a:pt x="13" y="3"/>
                        </a:lnTo>
                        <a:lnTo>
                          <a:pt x="12" y="4"/>
                        </a:lnTo>
                        <a:lnTo>
                          <a:pt x="11" y="5"/>
                        </a:lnTo>
                        <a:lnTo>
                          <a:pt x="10" y="6"/>
                        </a:lnTo>
                        <a:lnTo>
                          <a:pt x="9" y="6"/>
                        </a:lnTo>
                        <a:lnTo>
                          <a:pt x="9" y="7"/>
                        </a:lnTo>
                        <a:lnTo>
                          <a:pt x="8" y="8"/>
                        </a:lnTo>
                        <a:lnTo>
                          <a:pt x="7" y="9"/>
                        </a:lnTo>
                        <a:lnTo>
                          <a:pt x="6" y="10"/>
                        </a:lnTo>
                        <a:lnTo>
                          <a:pt x="5" y="11"/>
                        </a:lnTo>
                        <a:lnTo>
                          <a:pt x="5" y="12"/>
                        </a:lnTo>
                        <a:lnTo>
                          <a:pt x="4" y="13"/>
                        </a:lnTo>
                        <a:lnTo>
                          <a:pt x="4" y="14"/>
                        </a:lnTo>
                        <a:lnTo>
                          <a:pt x="3" y="14"/>
                        </a:lnTo>
                        <a:lnTo>
                          <a:pt x="3" y="17"/>
                        </a:lnTo>
                        <a:lnTo>
                          <a:pt x="2" y="17"/>
                        </a:lnTo>
                        <a:lnTo>
                          <a:pt x="2" y="19"/>
                        </a:lnTo>
                        <a:lnTo>
                          <a:pt x="1" y="19"/>
                        </a:lnTo>
                        <a:lnTo>
                          <a:pt x="1" y="21"/>
                        </a:lnTo>
                        <a:lnTo>
                          <a:pt x="0" y="23"/>
                        </a:lnTo>
                        <a:lnTo>
                          <a:pt x="0" y="24"/>
                        </a:lnTo>
                        <a:lnTo>
                          <a:pt x="0" y="25"/>
                        </a:lnTo>
                        <a:lnTo>
                          <a:pt x="0" y="26"/>
                        </a:lnTo>
                        <a:lnTo>
                          <a:pt x="0" y="27"/>
                        </a:lnTo>
                        <a:lnTo>
                          <a:pt x="0" y="28"/>
                        </a:lnTo>
                        <a:lnTo>
                          <a:pt x="0" y="29"/>
                        </a:lnTo>
                        <a:lnTo>
                          <a:pt x="0" y="33"/>
                        </a:lnTo>
                        <a:lnTo>
                          <a:pt x="0" y="35"/>
                        </a:lnTo>
                        <a:lnTo>
                          <a:pt x="1" y="36"/>
                        </a:lnTo>
                        <a:lnTo>
                          <a:pt x="1" y="38"/>
                        </a:lnTo>
                        <a:lnTo>
                          <a:pt x="2" y="40"/>
                        </a:lnTo>
                        <a:lnTo>
                          <a:pt x="2" y="41"/>
                        </a:lnTo>
                        <a:lnTo>
                          <a:pt x="3" y="43"/>
                        </a:lnTo>
                        <a:lnTo>
                          <a:pt x="4" y="45"/>
                        </a:lnTo>
                        <a:lnTo>
                          <a:pt x="5" y="46"/>
                        </a:lnTo>
                        <a:lnTo>
                          <a:pt x="6" y="47"/>
                        </a:lnTo>
                        <a:lnTo>
                          <a:pt x="7" y="50"/>
                        </a:lnTo>
                        <a:lnTo>
                          <a:pt x="9" y="52"/>
                        </a:lnTo>
                        <a:lnTo>
                          <a:pt x="10" y="53"/>
                        </a:lnTo>
                        <a:lnTo>
                          <a:pt x="11" y="54"/>
                        </a:lnTo>
                        <a:lnTo>
                          <a:pt x="13" y="55"/>
                        </a:lnTo>
                        <a:lnTo>
                          <a:pt x="15" y="56"/>
                        </a:lnTo>
                        <a:lnTo>
                          <a:pt x="16" y="58"/>
                        </a:lnTo>
                        <a:lnTo>
                          <a:pt x="18" y="59"/>
                        </a:lnTo>
                        <a:lnTo>
                          <a:pt x="19" y="60"/>
                        </a:lnTo>
                        <a:lnTo>
                          <a:pt x="21" y="61"/>
                        </a:lnTo>
                        <a:lnTo>
                          <a:pt x="23" y="62"/>
                        </a:lnTo>
                        <a:lnTo>
                          <a:pt x="25" y="62"/>
                        </a:lnTo>
                        <a:lnTo>
                          <a:pt x="27" y="63"/>
                        </a:lnTo>
                        <a:lnTo>
                          <a:pt x="29" y="64"/>
                        </a:lnTo>
                        <a:lnTo>
                          <a:pt x="31" y="64"/>
                        </a:lnTo>
                        <a:lnTo>
                          <a:pt x="33" y="65"/>
                        </a:lnTo>
                        <a:lnTo>
                          <a:pt x="35" y="65"/>
                        </a:lnTo>
                        <a:lnTo>
                          <a:pt x="37" y="65"/>
                        </a:lnTo>
                        <a:lnTo>
                          <a:pt x="39" y="66"/>
                        </a:lnTo>
                        <a:lnTo>
                          <a:pt x="42" y="66"/>
                        </a:lnTo>
                        <a:lnTo>
                          <a:pt x="44" y="66"/>
                        </a:lnTo>
                        <a:lnTo>
                          <a:pt x="45" y="66"/>
                        </a:lnTo>
                        <a:lnTo>
                          <a:pt x="46" y="66"/>
                        </a:lnTo>
                        <a:lnTo>
                          <a:pt x="47" y="66"/>
                        </a:lnTo>
                        <a:lnTo>
                          <a:pt x="48" y="66"/>
                        </a:lnTo>
                        <a:lnTo>
                          <a:pt x="49" y="66"/>
                        </a:lnTo>
                        <a:lnTo>
                          <a:pt x="50" y="66"/>
                        </a:lnTo>
                        <a:lnTo>
                          <a:pt x="51" y="65"/>
                        </a:lnTo>
                        <a:lnTo>
                          <a:pt x="52" y="65"/>
                        </a:lnTo>
                        <a:lnTo>
                          <a:pt x="53" y="65"/>
                        </a:lnTo>
                        <a:lnTo>
                          <a:pt x="54" y="65"/>
                        </a:lnTo>
                        <a:lnTo>
                          <a:pt x="55" y="64"/>
                        </a:lnTo>
                        <a:lnTo>
                          <a:pt x="56" y="64"/>
                        </a:lnTo>
                        <a:lnTo>
                          <a:pt x="57" y="64"/>
                        </a:lnTo>
                        <a:lnTo>
                          <a:pt x="58" y="64"/>
                        </a:lnTo>
                        <a:lnTo>
                          <a:pt x="59" y="64"/>
                        </a:lnTo>
                        <a:lnTo>
                          <a:pt x="60" y="63"/>
                        </a:lnTo>
                        <a:lnTo>
                          <a:pt x="61" y="63"/>
                        </a:lnTo>
                        <a:lnTo>
                          <a:pt x="62" y="62"/>
                        </a:lnTo>
                        <a:lnTo>
                          <a:pt x="63" y="62"/>
                        </a:lnTo>
                        <a:lnTo>
                          <a:pt x="64" y="61"/>
                        </a:lnTo>
                        <a:lnTo>
                          <a:pt x="65" y="61"/>
                        </a:lnTo>
                        <a:lnTo>
                          <a:pt x="66" y="60"/>
                        </a:lnTo>
                        <a:lnTo>
                          <a:pt x="67" y="60"/>
                        </a:lnTo>
                      </a:path>
                    </a:pathLst>
                  </a:custGeom>
                  <a:pattFill prst="pct20">
                    <a:fgClr>
                      <a:srgbClr val="000000"/>
                    </a:fgClr>
                    <a:bgClr>
                      <a:srgbClr val="400000"/>
                    </a:bgClr>
                  </a:pattFill>
                  <a:ln w="12700" cap="rnd">
                    <a:solidFill>
                      <a:srgbClr val="4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grpSp>
            <p:grpSp>
              <p:nvGrpSpPr>
                <p:cNvPr id="403" name="Group 184"/>
                <p:cNvGrpSpPr>
                  <a:grpSpLocks/>
                </p:cNvGrpSpPr>
                <p:nvPr/>
              </p:nvGrpSpPr>
              <p:grpSpPr bwMode="auto">
                <a:xfrm>
                  <a:off x="3919" y="3791"/>
                  <a:ext cx="84" cy="69"/>
                  <a:chOff x="3919" y="3791"/>
                  <a:chExt cx="84" cy="69"/>
                </a:xfrm>
              </p:grpSpPr>
              <p:sp>
                <p:nvSpPr>
                  <p:cNvPr id="407" name="Oval 185" descr="20%"/>
                  <p:cNvSpPr>
                    <a:spLocks noChangeArrowheads="1"/>
                  </p:cNvSpPr>
                  <p:nvPr/>
                </p:nvSpPr>
                <p:spPr bwMode="auto">
                  <a:xfrm>
                    <a:off x="3926" y="3791"/>
                    <a:ext cx="77" cy="63"/>
                  </a:xfrm>
                  <a:prstGeom prst="ellipse">
                    <a:avLst/>
                  </a:prstGeom>
                  <a:pattFill prst="pct20">
                    <a:fgClr>
                      <a:srgbClr val="000000"/>
                    </a:fgClr>
                    <a:bgClr>
                      <a:srgbClr val="000000"/>
                    </a:bgClr>
                  </a:pattFill>
                  <a:ln w="12700">
                    <a:solidFill>
                      <a:srgbClr val="400000"/>
                    </a:solidFill>
                    <a:round/>
                    <a:headEnd/>
                    <a:tailEnd/>
                  </a:ln>
                </p:spPr>
                <p:txBody>
                  <a:bodyPr wrap="none" anchor="ct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08" name="Freeform 186" descr="20%"/>
                  <p:cNvSpPr>
                    <a:spLocks/>
                  </p:cNvSpPr>
                  <p:nvPr/>
                </p:nvSpPr>
                <p:spPr bwMode="auto">
                  <a:xfrm>
                    <a:off x="3919" y="3793"/>
                    <a:ext cx="69" cy="67"/>
                  </a:xfrm>
                  <a:custGeom>
                    <a:avLst/>
                    <a:gdLst>
                      <a:gd name="T0" fmla="*/ 63 w 69"/>
                      <a:gd name="T1" fmla="*/ 57 h 67"/>
                      <a:gd name="T2" fmla="*/ 58 w 69"/>
                      <a:gd name="T3" fmla="*/ 55 h 67"/>
                      <a:gd name="T4" fmla="*/ 53 w 69"/>
                      <a:gd name="T5" fmla="*/ 52 h 67"/>
                      <a:gd name="T6" fmla="*/ 49 w 69"/>
                      <a:gd name="T7" fmla="*/ 48 h 67"/>
                      <a:gd name="T8" fmla="*/ 45 w 69"/>
                      <a:gd name="T9" fmla="*/ 45 h 67"/>
                      <a:gd name="T10" fmla="*/ 41 w 69"/>
                      <a:gd name="T11" fmla="*/ 42 h 67"/>
                      <a:gd name="T12" fmla="*/ 37 w 69"/>
                      <a:gd name="T13" fmla="*/ 39 h 67"/>
                      <a:gd name="T14" fmla="*/ 34 w 69"/>
                      <a:gd name="T15" fmla="*/ 35 h 67"/>
                      <a:gd name="T16" fmla="*/ 31 w 69"/>
                      <a:gd name="T17" fmla="*/ 31 h 67"/>
                      <a:gd name="T18" fmla="*/ 28 w 69"/>
                      <a:gd name="T19" fmla="*/ 27 h 67"/>
                      <a:gd name="T20" fmla="*/ 26 w 69"/>
                      <a:gd name="T21" fmla="*/ 23 h 67"/>
                      <a:gd name="T22" fmla="*/ 24 w 69"/>
                      <a:gd name="T23" fmla="*/ 19 h 67"/>
                      <a:gd name="T24" fmla="*/ 22 w 69"/>
                      <a:gd name="T25" fmla="*/ 13 h 67"/>
                      <a:gd name="T26" fmla="*/ 21 w 69"/>
                      <a:gd name="T27" fmla="*/ 9 h 67"/>
                      <a:gd name="T28" fmla="*/ 20 w 69"/>
                      <a:gd name="T29" fmla="*/ 4 h 67"/>
                      <a:gd name="T30" fmla="*/ 20 w 69"/>
                      <a:gd name="T31" fmla="*/ 0 h 67"/>
                      <a:gd name="T32" fmla="*/ 16 w 69"/>
                      <a:gd name="T33" fmla="*/ 1 h 67"/>
                      <a:gd name="T34" fmla="*/ 14 w 69"/>
                      <a:gd name="T35" fmla="*/ 3 h 67"/>
                      <a:gd name="T36" fmla="*/ 12 w 69"/>
                      <a:gd name="T37" fmla="*/ 5 h 67"/>
                      <a:gd name="T38" fmla="*/ 10 w 69"/>
                      <a:gd name="T39" fmla="*/ 6 h 67"/>
                      <a:gd name="T40" fmla="*/ 8 w 69"/>
                      <a:gd name="T41" fmla="*/ 8 h 67"/>
                      <a:gd name="T42" fmla="*/ 7 w 69"/>
                      <a:gd name="T43" fmla="*/ 10 h 67"/>
                      <a:gd name="T44" fmla="*/ 6 w 69"/>
                      <a:gd name="T45" fmla="*/ 12 h 67"/>
                      <a:gd name="T46" fmla="*/ 4 w 69"/>
                      <a:gd name="T47" fmla="*/ 14 h 67"/>
                      <a:gd name="T48" fmla="*/ 2 w 69"/>
                      <a:gd name="T49" fmla="*/ 19 h 67"/>
                      <a:gd name="T50" fmla="*/ 1 w 69"/>
                      <a:gd name="T51" fmla="*/ 21 h 67"/>
                      <a:gd name="T52" fmla="*/ 1 w 69"/>
                      <a:gd name="T53" fmla="*/ 24 h 67"/>
                      <a:gd name="T54" fmla="*/ 0 w 69"/>
                      <a:gd name="T55" fmla="*/ 26 h 67"/>
                      <a:gd name="T56" fmla="*/ 0 w 69"/>
                      <a:gd name="T57" fmla="*/ 28 h 67"/>
                      <a:gd name="T58" fmla="*/ 0 w 69"/>
                      <a:gd name="T59" fmla="*/ 33 h 67"/>
                      <a:gd name="T60" fmla="*/ 1 w 69"/>
                      <a:gd name="T61" fmla="*/ 36 h 67"/>
                      <a:gd name="T62" fmla="*/ 2 w 69"/>
                      <a:gd name="T63" fmla="*/ 40 h 67"/>
                      <a:gd name="T64" fmla="*/ 4 w 69"/>
                      <a:gd name="T65" fmla="*/ 43 h 67"/>
                      <a:gd name="T66" fmla="*/ 6 w 69"/>
                      <a:gd name="T67" fmla="*/ 46 h 67"/>
                      <a:gd name="T68" fmla="*/ 8 w 69"/>
                      <a:gd name="T69" fmla="*/ 50 h 67"/>
                      <a:gd name="T70" fmla="*/ 10 w 69"/>
                      <a:gd name="T71" fmla="*/ 53 h 67"/>
                      <a:gd name="T72" fmla="*/ 13 w 69"/>
                      <a:gd name="T73" fmla="*/ 55 h 67"/>
                      <a:gd name="T74" fmla="*/ 16 w 69"/>
                      <a:gd name="T75" fmla="*/ 58 h 67"/>
                      <a:gd name="T76" fmla="*/ 20 w 69"/>
                      <a:gd name="T77" fmla="*/ 60 h 67"/>
                      <a:gd name="T78" fmla="*/ 24 w 69"/>
                      <a:gd name="T79" fmla="*/ 62 h 67"/>
                      <a:gd name="T80" fmla="*/ 28 w 69"/>
                      <a:gd name="T81" fmla="*/ 63 h 67"/>
                      <a:gd name="T82" fmla="*/ 32 w 69"/>
                      <a:gd name="T83" fmla="*/ 64 h 67"/>
                      <a:gd name="T84" fmla="*/ 36 w 69"/>
                      <a:gd name="T85" fmla="*/ 65 h 67"/>
                      <a:gd name="T86" fmla="*/ 41 w 69"/>
                      <a:gd name="T87" fmla="*/ 66 h 67"/>
                      <a:gd name="T88" fmla="*/ 46 w 69"/>
                      <a:gd name="T89" fmla="*/ 66 h 67"/>
                      <a:gd name="T90" fmla="*/ 48 w 69"/>
                      <a:gd name="T91" fmla="*/ 66 h 67"/>
                      <a:gd name="T92" fmla="*/ 50 w 69"/>
                      <a:gd name="T93" fmla="*/ 66 h 67"/>
                      <a:gd name="T94" fmla="*/ 52 w 69"/>
                      <a:gd name="T95" fmla="*/ 66 h 67"/>
                      <a:gd name="T96" fmla="*/ 53 w 69"/>
                      <a:gd name="T97" fmla="*/ 65 h 67"/>
                      <a:gd name="T98" fmla="*/ 55 w 69"/>
                      <a:gd name="T99" fmla="*/ 65 h 67"/>
                      <a:gd name="T100" fmla="*/ 57 w 69"/>
                      <a:gd name="T101" fmla="*/ 64 h 67"/>
                      <a:gd name="T102" fmla="*/ 59 w 69"/>
                      <a:gd name="T103" fmla="*/ 64 h 67"/>
                      <a:gd name="T104" fmla="*/ 61 w 69"/>
                      <a:gd name="T105" fmla="*/ 63 h 67"/>
                      <a:gd name="T106" fmla="*/ 63 w 69"/>
                      <a:gd name="T107" fmla="*/ 62 h 67"/>
                      <a:gd name="T108" fmla="*/ 65 w 69"/>
                      <a:gd name="T109" fmla="*/ 61 h 67"/>
                      <a:gd name="T110" fmla="*/ 67 w 69"/>
                      <a:gd name="T111" fmla="*/ 60 h 67"/>
                      <a:gd name="T112" fmla="*/ 68 w 69"/>
                      <a:gd name="T113" fmla="*/ 60 h 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9"/>
                      <a:gd name="T172" fmla="*/ 0 h 67"/>
                      <a:gd name="T173" fmla="*/ 69 w 69"/>
                      <a:gd name="T174" fmla="*/ 67 h 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9" h="67">
                        <a:moveTo>
                          <a:pt x="68" y="60"/>
                        </a:moveTo>
                        <a:lnTo>
                          <a:pt x="63" y="57"/>
                        </a:lnTo>
                        <a:lnTo>
                          <a:pt x="60" y="56"/>
                        </a:lnTo>
                        <a:lnTo>
                          <a:pt x="58" y="55"/>
                        </a:lnTo>
                        <a:lnTo>
                          <a:pt x="56" y="54"/>
                        </a:lnTo>
                        <a:lnTo>
                          <a:pt x="53" y="52"/>
                        </a:lnTo>
                        <a:lnTo>
                          <a:pt x="51" y="51"/>
                        </a:lnTo>
                        <a:lnTo>
                          <a:pt x="49" y="48"/>
                        </a:lnTo>
                        <a:lnTo>
                          <a:pt x="47" y="47"/>
                        </a:lnTo>
                        <a:lnTo>
                          <a:pt x="45" y="45"/>
                        </a:lnTo>
                        <a:lnTo>
                          <a:pt x="43" y="44"/>
                        </a:lnTo>
                        <a:lnTo>
                          <a:pt x="41" y="42"/>
                        </a:lnTo>
                        <a:lnTo>
                          <a:pt x="39" y="40"/>
                        </a:lnTo>
                        <a:lnTo>
                          <a:pt x="37" y="39"/>
                        </a:lnTo>
                        <a:lnTo>
                          <a:pt x="36" y="37"/>
                        </a:lnTo>
                        <a:lnTo>
                          <a:pt x="34" y="35"/>
                        </a:lnTo>
                        <a:lnTo>
                          <a:pt x="32" y="33"/>
                        </a:lnTo>
                        <a:lnTo>
                          <a:pt x="31" y="31"/>
                        </a:lnTo>
                        <a:lnTo>
                          <a:pt x="29" y="29"/>
                        </a:lnTo>
                        <a:lnTo>
                          <a:pt x="28" y="27"/>
                        </a:lnTo>
                        <a:lnTo>
                          <a:pt x="27" y="25"/>
                        </a:lnTo>
                        <a:lnTo>
                          <a:pt x="26" y="23"/>
                        </a:lnTo>
                        <a:lnTo>
                          <a:pt x="25" y="21"/>
                        </a:lnTo>
                        <a:lnTo>
                          <a:pt x="24" y="19"/>
                        </a:lnTo>
                        <a:lnTo>
                          <a:pt x="23" y="17"/>
                        </a:lnTo>
                        <a:lnTo>
                          <a:pt x="22" y="13"/>
                        </a:lnTo>
                        <a:lnTo>
                          <a:pt x="22" y="11"/>
                        </a:lnTo>
                        <a:lnTo>
                          <a:pt x="21" y="9"/>
                        </a:lnTo>
                        <a:lnTo>
                          <a:pt x="20" y="6"/>
                        </a:lnTo>
                        <a:lnTo>
                          <a:pt x="20" y="4"/>
                        </a:lnTo>
                        <a:lnTo>
                          <a:pt x="20" y="2"/>
                        </a:lnTo>
                        <a:lnTo>
                          <a:pt x="20" y="0"/>
                        </a:lnTo>
                        <a:lnTo>
                          <a:pt x="18" y="1"/>
                        </a:lnTo>
                        <a:lnTo>
                          <a:pt x="16" y="1"/>
                        </a:lnTo>
                        <a:lnTo>
                          <a:pt x="16" y="2"/>
                        </a:lnTo>
                        <a:lnTo>
                          <a:pt x="14" y="3"/>
                        </a:lnTo>
                        <a:lnTo>
                          <a:pt x="12" y="4"/>
                        </a:lnTo>
                        <a:lnTo>
                          <a:pt x="12" y="5"/>
                        </a:lnTo>
                        <a:lnTo>
                          <a:pt x="11" y="6"/>
                        </a:lnTo>
                        <a:lnTo>
                          <a:pt x="10" y="6"/>
                        </a:lnTo>
                        <a:lnTo>
                          <a:pt x="9" y="7"/>
                        </a:lnTo>
                        <a:lnTo>
                          <a:pt x="8" y="8"/>
                        </a:lnTo>
                        <a:lnTo>
                          <a:pt x="8" y="9"/>
                        </a:lnTo>
                        <a:lnTo>
                          <a:pt x="7" y="10"/>
                        </a:lnTo>
                        <a:lnTo>
                          <a:pt x="6" y="11"/>
                        </a:lnTo>
                        <a:lnTo>
                          <a:pt x="6" y="12"/>
                        </a:lnTo>
                        <a:lnTo>
                          <a:pt x="5" y="13"/>
                        </a:lnTo>
                        <a:lnTo>
                          <a:pt x="4" y="14"/>
                        </a:lnTo>
                        <a:lnTo>
                          <a:pt x="3" y="17"/>
                        </a:lnTo>
                        <a:lnTo>
                          <a:pt x="2" y="19"/>
                        </a:lnTo>
                        <a:lnTo>
                          <a:pt x="2" y="21"/>
                        </a:lnTo>
                        <a:lnTo>
                          <a:pt x="1" y="21"/>
                        </a:lnTo>
                        <a:lnTo>
                          <a:pt x="1" y="23"/>
                        </a:lnTo>
                        <a:lnTo>
                          <a:pt x="1" y="24"/>
                        </a:lnTo>
                        <a:lnTo>
                          <a:pt x="0" y="25"/>
                        </a:lnTo>
                        <a:lnTo>
                          <a:pt x="0" y="26"/>
                        </a:lnTo>
                        <a:lnTo>
                          <a:pt x="0" y="27"/>
                        </a:lnTo>
                        <a:lnTo>
                          <a:pt x="0" y="28"/>
                        </a:lnTo>
                        <a:lnTo>
                          <a:pt x="0" y="29"/>
                        </a:lnTo>
                        <a:lnTo>
                          <a:pt x="0" y="33"/>
                        </a:lnTo>
                        <a:lnTo>
                          <a:pt x="1" y="35"/>
                        </a:lnTo>
                        <a:lnTo>
                          <a:pt x="1" y="36"/>
                        </a:lnTo>
                        <a:lnTo>
                          <a:pt x="2" y="38"/>
                        </a:lnTo>
                        <a:lnTo>
                          <a:pt x="2" y="40"/>
                        </a:lnTo>
                        <a:lnTo>
                          <a:pt x="3" y="41"/>
                        </a:lnTo>
                        <a:lnTo>
                          <a:pt x="4" y="43"/>
                        </a:lnTo>
                        <a:lnTo>
                          <a:pt x="4" y="45"/>
                        </a:lnTo>
                        <a:lnTo>
                          <a:pt x="6" y="46"/>
                        </a:lnTo>
                        <a:lnTo>
                          <a:pt x="7" y="47"/>
                        </a:lnTo>
                        <a:lnTo>
                          <a:pt x="8" y="50"/>
                        </a:lnTo>
                        <a:lnTo>
                          <a:pt x="9" y="52"/>
                        </a:lnTo>
                        <a:lnTo>
                          <a:pt x="10" y="53"/>
                        </a:lnTo>
                        <a:lnTo>
                          <a:pt x="12" y="54"/>
                        </a:lnTo>
                        <a:lnTo>
                          <a:pt x="13" y="55"/>
                        </a:lnTo>
                        <a:lnTo>
                          <a:pt x="15" y="56"/>
                        </a:lnTo>
                        <a:lnTo>
                          <a:pt x="16" y="58"/>
                        </a:lnTo>
                        <a:lnTo>
                          <a:pt x="18" y="59"/>
                        </a:lnTo>
                        <a:lnTo>
                          <a:pt x="20" y="60"/>
                        </a:lnTo>
                        <a:lnTo>
                          <a:pt x="22" y="61"/>
                        </a:lnTo>
                        <a:lnTo>
                          <a:pt x="24" y="62"/>
                        </a:lnTo>
                        <a:lnTo>
                          <a:pt x="26" y="62"/>
                        </a:lnTo>
                        <a:lnTo>
                          <a:pt x="28" y="63"/>
                        </a:lnTo>
                        <a:lnTo>
                          <a:pt x="30" y="64"/>
                        </a:lnTo>
                        <a:lnTo>
                          <a:pt x="32" y="64"/>
                        </a:lnTo>
                        <a:lnTo>
                          <a:pt x="34" y="65"/>
                        </a:lnTo>
                        <a:lnTo>
                          <a:pt x="36" y="65"/>
                        </a:lnTo>
                        <a:lnTo>
                          <a:pt x="38" y="65"/>
                        </a:lnTo>
                        <a:lnTo>
                          <a:pt x="41" y="66"/>
                        </a:lnTo>
                        <a:lnTo>
                          <a:pt x="43" y="66"/>
                        </a:lnTo>
                        <a:lnTo>
                          <a:pt x="46" y="66"/>
                        </a:lnTo>
                        <a:lnTo>
                          <a:pt x="47" y="66"/>
                        </a:lnTo>
                        <a:lnTo>
                          <a:pt x="48" y="66"/>
                        </a:lnTo>
                        <a:lnTo>
                          <a:pt x="49" y="66"/>
                        </a:lnTo>
                        <a:lnTo>
                          <a:pt x="50" y="66"/>
                        </a:lnTo>
                        <a:lnTo>
                          <a:pt x="51" y="66"/>
                        </a:lnTo>
                        <a:lnTo>
                          <a:pt x="52" y="66"/>
                        </a:lnTo>
                        <a:lnTo>
                          <a:pt x="52" y="65"/>
                        </a:lnTo>
                        <a:lnTo>
                          <a:pt x="53" y="65"/>
                        </a:lnTo>
                        <a:lnTo>
                          <a:pt x="54" y="65"/>
                        </a:lnTo>
                        <a:lnTo>
                          <a:pt x="55" y="65"/>
                        </a:lnTo>
                        <a:lnTo>
                          <a:pt x="56" y="65"/>
                        </a:lnTo>
                        <a:lnTo>
                          <a:pt x="57" y="64"/>
                        </a:lnTo>
                        <a:lnTo>
                          <a:pt x="58" y="64"/>
                        </a:lnTo>
                        <a:lnTo>
                          <a:pt x="59" y="64"/>
                        </a:lnTo>
                        <a:lnTo>
                          <a:pt x="60" y="64"/>
                        </a:lnTo>
                        <a:lnTo>
                          <a:pt x="61" y="63"/>
                        </a:lnTo>
                        <a:lnTo>
                          <a:pt x="62" y="63"/>
                        </a:lnTo>
                        <a:lnTo>
                          <a:pt x="63" y="62"/>
                        </a:lnTo>
                        <a:lnTo>
                          <a:pt x="64" y="62"/>
                        </a:lnTo>
                        <a:lnTo>
                          <a:pt x="65" y="61"/>
                        </a:lnTo>
                        <a:lnTo>
                          <a:pt x="66" y="61"/>
                        </a:lnTo>
                        <a:lnTo>
                          <a:pt x="67" y="60"/>
                        </a:lnTo>
                        <a:lnTo>
                          <a:pt x="68" y="60"/>
                        </a:lnTo>
                      </a:path>
                    </a:pathLst>
                  </a:custGeom>
                  <a:pattFill prst="pct20">
                    <a:fgClr>
                      <a:srgbClr val="000000"/>
                    </a:fgClr>
                    <a:bgClr>
                      <a:srgbClr val="400000"/>
                    </a:bgClr>
                  </a:pattFill>
                  <a:ln w="12700" cap="rnd">
                    <a:solidFill>
                      <a:srgbClr val="4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grpSp>
            <p:grpSp>
              <p:nvGrpSpPr>
                <p:cNvPr id="404" name="Group 187"/>
                <p:cNvGrpSpPr>
                  <a:grpSpLocks/>
                </p:cNvGrpSpPr>
                <p:nvPr/>
              </p:nvGrpSpPr>
              <p:grpSpPr bwMode="auto">
                <a:xfrm>
                  <a:off x="3813" y="3791"/>
                  <a:ext cx="81" cy="69"/>
                  <a:chOff x="3813" y="3791"/>
                  <a:chExt cx="81" cy="69"/>
                </a:xfrm>
              </p:grpSpPr>
              <p:sp>
                <p:nvSpPr>
                  <p:cNvPr id="405" name="Oval 188" descr="20%"/>
                  <p:cNvSpPr>
                    <a:spLocks noChangeArrowheads="1"/>
                  </p:cNvSpPr>
                  <p:nvPr/>
                </p:nvSpPr>
                <p:spPr bwMode="auto">
                  <a:xfrm>
                    <a:off x="3818" y="3791"/>
                    <a:ext cx="76" cy="62"/>
                  </a:xfrm>
                  <a:prstGeom prst="ellipse">
                    <a:avLst/>
                  </a:prstGeom>
                  <a:pattFill prst="pct20">
                    <a:fgClr>
                      <a:srgbClr val="000000"/>
                    </a:fgClr>
                    <a:bgClr>
                      <a:srgbClr val="000000"/>
                    </a:bgClr>
                  </a:pattFill>
                  <a:ln w="12700">
                    <a:solidFill>
                      <a:srgbClr val="400000"/>
                    </a:solidFill>
                    <a:round/>
                    <a:headEnd/>
                    <a:tailEnd/>
                  </a:ln>
                </p:spPr>
                <p:txBody>
                  <a:bodyPr wrap="none" anchor="ct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06" name="Freeform 189" descr="20%"/>
                  <p:cNvSpPr>
                    <a:spLocks/>
                  </p:cNvSpPr>
                  <p:nvPr/>
                </p:nvSpPr>
                <p:spPr bwMode="auto">
                  <a:xfrm>
                    <a:off x="3813" y="3793"/>
                    <a:ext cx="66" cy="67"/>
                  </a:xfrm>
                  <a:custGeom>
                    <a:avLst/>
                    <a:gdLst>
                      <a:gd name="T0" fmla="*/ 60 w 66"/>
                      <a:gd name="T1" fmla="*/ 57 h 67"/>
                      <a:gd name="T2" fmla="*/ 55 w 66"/>
                      <a:gd name="T3" fmla="*/ 55 h 67"/>
                      <a:gd name="T4" fmla="*/ 51 w 66"/>
                      <a:gd name="T5" fmla="*/ 52 h 67"/>
                      <a:gd name="T6" fmla="*/ 46 w 66"/>
                      <a:gd name="T7" fmla="*/ 48 h 67"/>
                      <a:gd name="T8" fmla="*/ 42 w 66"/>
                      <a:gd name="T9" fmla="*/ 45 h 67"/>
                      <a:gd name="T10" fmla="*/ 38 w 66"/>
                      <a:gd name="T11" fmla="*/ 42 h 67"/>
                      <a:gd name="T12" fmla="*/ 35 w 66"/>
                      <a:gd name="T13" fmla="*/ 39 h 67"/>
                      <a:gd name="T14" fmla="*/ 32 w 66"/>
                      <a:gd name="T15" fmla="*/ 35 h 67"/>
                      <a:gd name="T16" fmla="*/ 29 w 66"/>
                      <a:gd name="T17" fmla="*/ 31 h 67"/>
                      <a:gd name="T18" fmla="*/ 27 w 66"/>
                      <a:gd name="T19" fmla="*/ 27 h 67"/>
                      <a:gd name="T20" fmla="*/ 24 w 66"/>
                      <a:gd name="T21" fmla="*/ 23 h 67"/>
                      <a:gd name="T22" fmla="*/ 22 w 66"/>
                      <a:gd name="T23" fmla="*/ 19 h 67"/>
                      <a:gd name="T24" fmla="*/ 21 w 66"/>
                      <a:gd name="T25" fmla="*/ 13 h 67"/>
                      <a:gd name="T26" fmla="*/ 19 w 66"/>
                      <a:gd name="T27" fmla="*/ 9 h 67"/>
                      <a:gd name="T28" fmla="*/ 19 w 66"/>
                      <a:gd name="T29" fmla="*/ 4 h 67"/>
                      <a:gd name="T30" fmla="*/ 18 w 66"/>
                      <a:gd name="T31" fmla="*/ 0 h 67"/>
                      <a:gd name="T32" fmla="*/ 15 w 66"/>
                      <a:gd name="T33" fmla="*/ 1 h 67"/>
                      <a:gd name="T34" fmla="*/ 13 w 66"/>
                      <a:gd name="T35" fmla="*/ 3 h 67"/>
                      <a:gd name="T36" fmla="*/ 11 w 66"/>
                      <a:gd name="T37" fmla="*/ 4 h 67"/>
                      <a:gd name="T38" fmla="*/ 10 w 66"/>
                      <a:gd name="T39" fmla="*/ 6 h 67"/>
                      <a:gd name="T40" fmla="*/ 8 w 66"/>
                      <a:gd name="T41" fmla="*/ 7 h 67"/>
                      <a:gd name="T42" fmla="*/ 7 w 66"/>
                      <a:gd name="T43" fmla="*/ 9 h 67"/>
                      <a:gd name="T44" fmla="*/ 6 w 66"/>
                      <a:gd name="T45" fmla="*/ 11 h 67"/>
                      <a:gd name="T46" fmla="*/ 4 w 66"/>
                      <a:gd name="T47" fmla="*/ 13 h 67"/>
                      <a:gd name="T48" fmla="*/ 3 w 66"/>
                      <a:gd name="T49" fmla="*/ 14 h 67"/>
                      <a:gd name="T50" fmla="*/ 2 w 66"/>
                      <a:gd name="T51" fmla="*/ 17 h 67"/>
                      <a:gd name="T52" fmla="*/ 1 w 66"/>
                      <a:gd name="T53" fmla="*/ 21 h 67"/>
                      <a:gd name="T54" fmla="*/ 0 w 66"/>
                      <a:gd name="T55" fmla="*/ 24 h 67"/>
                      <a:gd name="T56" fmla="*/ 0 w 66"/>
                      <a:gd name="T57" fmla="*/ 26 h 67"/>
                      <a:gd name="T58" fmla="*/ 0 w 66"/>
                      <a:gd name="T59" fmla="*/ 28 h 67"/>
                      <a:gd name="T60" fmla="*/ 0 w 66"/>
                      <a:gd name="T61" fmla="*/ 33 h 67"/>
                      <a:gd name="T62" fmla="*/ 1 w 66"/>
                      <a:gd name="T63" fmla="*/ 36 h 67"/>
                      <a:gd name="T64" fmla="*/ 2 w 66"/>
                      <a:gd name="T65" fmla="*/ 40 h 67"/>
                      <a:gd name="T66" fmla="*/ 3 w 66"/>
                      <a:gd name="T67" fmla="*/ 43 h 67"/>
                      <a:gd name="T68" fmla="*/ 5 w 66"/>
                      <a:gd name="T69" fmla="*/ 46 h 67"/>
                      <a:gd name="T70" fmla="*/ 8 w 66"/>
                      <a:gd name="T71" fmla="*/ 50 h 67"/>
                      <a:gd name="T72" fmla="*/ 10 w 66"/>
                      <a:gd name="T73" fmla="*/ 53 h 67"/>
                      <a:gd name="T74" fmla="*/ 12 w 66"/>
                      <a:gd name="T75" fmla="*/ 55 h 67"/>
                      <a:gd name="T76" fmla="*/ 15 w 66"/>
                      <a:gd name="T77" fmla="*/ 58 h 67"/>
                      <a:gd name="T78" fmla="*/ 19 w 66"/>
                      <a:gd name="T79" fmla="*/ 60 h 67"/>
                      <a:gd name="T80" fmla="*/ 22 w 66"/>
                      <a:gd name="T81" fmla="*/ 62 h 67"/>
                      <a:gd name="T82" fmla="*/ 26 w 66"/>
                      <a:gd name="T83" fmla="*/ 63 h 67"/>
                      <a:gd name="T84" fmla="*/ 31 w 66"/>
                      <a:gd name="T85" fmla="*/ 64 h 67"/>
                      <a:gd name="T86" fmla="*/ 34 w 66"/>
                      <a:gd name="T87" fmla="*/ 65 h 67"/>
                      <a:gd name="T88" fmla="*/ 38 w 66"/>
                      <a:gd name="T89" fmla="*/ 66 h 67"/>
                      <a:gd name="T90" fmla="*/ 43 w 66"/>
                      <a:gd name="T91" fmla="*/ 66 h 67"/>
                      <a:gd name="T92" fmla="*/ 45 w 66"/>
                      <a:gd name="T93" fmla="*/ 66 h 67"/>
                      <a:gd name="T94" fmla="*/ 47 w 66"/>
                      <a:gd name="T95" fmla="*/ 66 h 67"/>
                      <a:gd name="T96" fmla="*/ 49 w 66"/>
                      <a:gd name="T97" fmla="*/ 66 h 67"/>
                      <a:gd name="T98" fmla="*/ 51 w 66"/>
                      <a:gd name="T99" fmla="*/ 65 h 67"/>
                      <a:gd name="T100" fmla="*/ 53 w 66"/>
                      <a:gd name="T101" fmla="*/ 65 h 67"/>
                      <a:gd name="T102" fmla="*/ 54 w 66"/>
                      <a:gd name="T103" fmla="*/ 64 h 67"/>
                      <a:gd name="T104" fmla="*/ 55 w 66"/>
                      <a:gd name="T105" fmla="*/ 64 h 67"/>
                      <a:gd name="T106" fmla="*/ 57 w 66"/>
                      <a:gd name="T107" fmla="*/ 64 h 67"/>
                      <a:gd name="T108" fmla="*/ 58 w 66"/>
                      <a:gd name="T109" fmla="*/ 63 h 67"/>
                      <a:gd name="T110" fmla="*/ 59 w 66"/>
                      <a:gd name="T111" fmla="*/ 62 h 67"/>
                      <a:gd name="T112" fmla="*/ 61 w 66"/>
                      <a:gd name="T113" fmla="*/ 62 h 67"/>
                      <a:gd name="T114" fmla="*/ 62 w 66"/>
                      <a:gd name="T115" fmla="*/ 61 h 67"/>
                      <a:gd name="T116" fmla="*/ 63 w 66"/>
                      <a:gd name="T117" fmla="*/ 60 h 67"/>
                      <a:gd name="T118" fmla="*/ 65 w 66"/>
                      <a:gd name="T119" fmla="*/ 60 h 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6"/>
                      <a:gd name="T181" fmla="*/ 0 h 67"/>
                      <a:gd name="T182" fmla="*/ 66 w 66"/>
                      <a:gd name="T183" fmla="*/ 67 h 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6" h="67">
                        <a:moveTo>
                          <a:pt x="65" y="60"/>
                        </a:moveTo>
                        <a:lnTo>
                          <a:pt x="60" y="57"/>
                        </a:lnTo>
                        <a:lnTo>
                          <a:pt x="57" y="56"/>
                        </a:lnTo>
                        <a:lnTo>
                          <a:pt x="55" y="55"/>
                        </a:lnTo>
                        <a:lnTo>
                          <a:pt x="53" y="54"/>
                        </a:lnTo>
                        <a:lnTo>
                          <a:pt x="51" y="52"/>
                        </a:lnTo>
                        <a:lnTo>
                          <a:pt x="49" y="51"/>
                        </a:lnTo>
                        <a:lnTo>
                          <a:pt x="46" y="48"/>
                        </a:lnTo>
                        <a:lnTo>
                          <a:pt x="44" y="47"/>
                        </a:lnTo>
                        <a:lnTo>
                          <a:pt x="42" y="45"/>
                        </a:lnTo>
                        <a:lnTo>
                          <a:pt x="40" y="44"/>
                        </a:lnTo>
                        <a:lnTo>
                          <a:pt x="38" y="42"/>
                        </a:lnTo>
                        <a:lnTo>
                          <a:pt x="36" y="40"/>
                        </a:lnTo>
                        <a:lnTo>
                          <a:pt x="35" y="39"/>
                        </a:lnTo>
                        <a:lnTo>
                          <a:pt x="33" y="37"/>
                        </a:lnTo>
                        <a:lnTo>
                          <a:pt x="32" y="35"/>
                        </a:lnTo>
                        <a:lnTo>
                          <a:pt x="31" y="33"/>
                        </a:lnTo>
                        <a:lnTo>
                          <a:pt x="29" y="31"/>
                        </a:lnTo>
                        <a:lnTo>
                          <a:pt x="28" y="29"/>
                        </a:lnTo>
                        <a:lnTo>
                          <a:pt x="27" y="27"/>
                        </a:lnTo>
                        <a:lnTo>
                          <a:pt x="25" y="25"/>
                        </a:lnTo>
                        <a:lnTo>
                          <a:pt x="24" y="23"/>
                        </a:lnTo>
                        <a:lnTo>
                          <a:pt x="23" y="21"/>
                        </a:lnTo>
                        <a:lnTo>
                          <a:pt x="22" y="19"/>
                        </a:lnTo>
                        <a:lnTo>
                          <a:pt x="21" y="17"/>
                        </a:lnTo>
                        <a:lnTo>
                          <a:pt x="21" y="13"/>
                        </a:lnTo>
                        <a:lnTo>
                          <a:pt x="20" y="11"/>
                        </a:lnTo>
                        <a:lnTo>
                          <a:pt x="19" y="9"/>
                        </a:lnTo>
                        <a:lnTo>
                          <a:pt x="19" y="6"/>
                        </a:lnTo>
                        <a:lnTo>
                          <a:pt x="19" y="4"/>
                        </a:lnTo>
                        <a:lnTo>
                          <a:pt x="18" y="2"/>
                        </a:lnTo>
                        <a:lnTo>
                          <a:pt x="18" y="0"/>
                        </a:lnTo>
                        <a:lnTo>
                          <a:pt x="16" y="1"/>
                        </a:lnTo>
                        <a:lnTo>
                          <a:pt x="15" y="1"/>
                        </a:lnTo>
                        <a:lnTo>
                          <a:pt x="14" y="2"/>
                        </a:lnTo>
                        <a:lnTo>
                          <a:pt x="13" y="3"/>
                        </a:lnTo>
                        <a:lnTo>
                          <a:pt x="12" y="3"/>
                        </a:lnTo>
                        <a:lnTo>
                          <a:pt x="11" y="4"/>
                        </a:lnTo>
                        <a:lnTo>
                          <a:pt x="11" y="5"/>
                        </a:lnTo>
                        <a:lnTo>
                          <a:pt x="10" y="6"/>
                        </a:lnTo>
                        <a:lnTo>
                          <a:pt x="9" y="6"/>
                        </a:lnTo>
                        <a:lnTo>
                          <a:pt x="8" y="7"/>
                        </a:lnTo>
                        <a:lnTo>
                          <a:pt x="8" y="8"/>
                        </a:lnTo>
                        <a:lnTo>
                          <a:pt x="7" y="9"/>
                        </a:lnTo>
                        <a:lnTo>
                          <a:pt x="6" y="10"/>
                        </a:lnTo>
                        <a:lnTo>
                          <a:pt x="6" y="11"/>
                        </a:lnTo>
                        <a:lnTo>
                          <a:pt x="5" y="12"/>
                        </a:lnTo>
                        <a:lnTo>
                          <a:pt x="4" y="13"/>
                        </a:lnTo>
                        <a:lnTo>
                          <a:pt x="4" y="14"/>
                        </a:lnTo>
                        <a:lnTo>
                          <a:pt x="3" y="14"/>
                        </a:lnTo>
                        <a:lnTo>
                          <a:pt x="3" y="17"/>
                        </a:lnTo>
                        <a:lnTo>
                          <a:pt x="2" y="17"/>
                        </a:lnTo>
                        <a:lnTo>
                          <a:pt x="2" y="19"/>
                        </a:lnTo>
                        <a:lnTo>
                          <a:pt x="1" y="21"/>
                        </a:lnTo>
                        <a:lnTo>
                          <a:pt x="0" y="23"/>
                        </a:lnTo>
                        <a:lnTo>
                          <a:pt x="0" y="24"/>
                        </a:lnTo>
                        <a:lnTo>
                          <a:pt x="0" y="25"/>
                        </a:lnTo>
                        <a:lnTo>
                          <a:pt x="0" y="26"/>
                        </a:lnTo>
                        <a:lnTo>
                          <a:pt x="0" y="27"/>
                        </a:lnTo>
                        <a:lnTo>
                          <a:pt x="0" y="28"/>
                        </a:lnTo>
                        <a:lnTo>
                          <a:pt x="0" y="29"/>
                        </a:lnTo>
                        <a:lnTo>
                          <a:pt x="0" y="33"/>
                        </a:lnTo>
                        <a:lnTo>
                          <a:pt x="0" y="35"/>
                        </a:lnTo>
                        <a:lnTo>
                          <a:pt x="1" y="36"/>
                        </a:lnTo>
                        <a:lnTo>
                          <a:pt x="1" y="38"/>
                        </a:lnTo>
                        <a:lnTo>
                          <a:pt x="2" y="40"/>
                        </a:lnTo>
                        <a:lnTo>
                          <a:pt x="2" y="41"/>
                        </a:lnTo>
                        <a:lnTo>
                          <a:pt x="3" y="43"/>
                        </a:lnTo>
                        <a:lnTo>
                          <a:pt x="4" y="45"/>
                        </a:lnTo>
                        <a:lnTo>
                          <a:pt x="5" y="46"/>
                        </a:lnTo>
                        <a:lnTo>
                          <a:pt x="6" y="47"/>
                        </a:lnTo>
                        <a:lnTo>
                          <a:pt x="8" y="50"/>
                        </a:lnTo>
                        <a:lnTo>
                          <a:pt x="9" y="52"/>
                        </a:lnTo>
                        <a:lnTo>
                          <a:pt x="10" y="53"/>
                        </a:lnTo>
                        <a:lnTo>
                          <a:pt x="11" y="54"/>
                        </a:lnTo>
                        <a:lnTo>
                          <a:pt x="12" y="55"/>
                        </a:lnTo>
                        <a:lnTo>
                          <a:pt x="13" y="56"/>
                        </a:lnTo>
                        <a:lnTo>
                          <a:pt x="15" y="58"/>
                        </a:lnTo>
                        <a:lnTo>
                          <a:pt x="17" y="59"/>
                        </a:lnTo>
                        <a:lnTo>
                          <a:pt x="19" y="60"/>
                        </a:lnTo>
                        <a:lnTo>
                          <a:pt x="21" y="61"/>
                        </a:lnTo>
                        <a:lnTo>
                          <a:pt x="22" y="62"/>
                        </a:lnTo>
                        <a:lnTo>
                          <a:pt x="24" y="62"/>
                        </a:lnTo>
                        <a:lnTo>
                          <a:pt x="26" y="63"/>
                        </a:lnTo>
                        <a:lnTo>
                          <a:pt x="28" y="64"/>
                        </a:lnTo>
                        <a:lnTo>
                          <a:pt x="31" y="64"/>
                        </a:lnTo>
                        <a:lnTo>
                          <a:pt x="33" y="65"/>
                        </a:lnTo>
                        <a:lnTo>
                          <a:pt x="34" y="65"/>
                        </a:lnTo>
                        <a:lnTo>
                          <a:pt x="36" y="65"/>
                        </a:lnTo>
                        <a:lnTo>
                          <a:pt x="38" y="66"/>
                        </a:lnTo>
                        <a:lnTo>
                          <a:pt x="41" y="66"/>
                        </a:lnTo>
                        <a:lnTo>
                          <a:pt x="43" y="66"/>
                        </a:lnTo>
                        <a:lnTo>
                          <a:pt x="44" y="66"/>
                        </a:lnTo>
                        <a:lnTo>
                          <a:pt x="45" y="66"/>
                        </a:lnTo>
                        <a:lnTo>
                          <a:pt x="46" y="66"/>
                        </a:lnTo>
                        <a:lnTo>
                          <a:pt x="47" y="66"/>
                        </a:lnTo>
                        <a:lnTo>
                          <a:pt x="48" y="66"/>
                        </a:lnTo>
                        <a:lnTo>
                          <a:pt x="49" y="66"/>
                        </a:lnTo>
                        <a:lnTo>
                          <a:pt x="50" y="65"/>
                        </a:lnTo>
                        <a:lnTo>
                          <a:pt x="51" y="65"/>
                        </a:lnTo>
                        <a:lnTo>
                          <a:pt x="52" y="65"/>
                        </a:lnTo>
                        <a:lnTo>
                          <a:pt x="53" y="65"/>
                        </a:lnTo>
                        <a:lnTo>
                          <a:pt x="54" y="65"/>
                        </a:lnTo>
                        <a:lnTo>
                          <a:pt x="54" y="64"/>
                        </a:lnTo>
                        <a:lnTo>
                          <a:pt x="55" y="64"/>
                        </a:lnTo>
                        <a:lnTo>
                          <a:pt x="56" y="64"/>
                        </a:lnTo>
                        <a:lnTo>
                          <a:pt x="57" y="64"/>
                        </a:lnTo>
                        <a:lnTo>
                          <a:pt x="57" y="63"/>
                        </a:lnTo>
                        <a:lnTo>
                          <a:pt x="58" y="63"/>
                        </a:lnTo>
                        <a:lnTo>
                          <a:pt x="59" y="63"/>
                        </a:lnTo>
                        <a:lnTo>
                          <a:pt x="59" y="62"/>
                        </a:lnTo>
                        <a:lnTo>
                          <a:pt x="60" y="62"/>
                        </a:lnTo>
                        <a:lnTo>
                          <a:pt x="61" y="62"/>
                        </a:lnTo>
                        <a:lnTo>
                          <a:pt x="61" y="61"/>
                        </a:lnTo>
                        <a:lnTo>
                          <a:pt x="62" y="61"/>
                        </a:lnTo>
                        <a:lnTo>
                          <a:pt x="63" y="61"/>
                        </a:lnTo>
                        <a:lnTo>
                          <a:pt x="63" y="60"/>
                        </a:lnTo>
                        <a:lnTo>
                          <a:pt x="64" y="60"/>
                        </a:lnTo>
                        <a:lnTo>
                          <a:pt x="65" y="60"/>
                        </a:lnTo>
                      </a:path>
                    </a:pathLst>
                  </a:custGeom>
                  <a:pattFill prst="pct20">
                    <a:fgClr>
                      <a:srgbClr val="000000"/>
                    </a:fgClr>
                    <a:bgClr>
                      <a:srgbClr val="400000"/>
                    </a:bgClr>
                  </a:pattFill>
                  <a:ln w="12700" cap="rnd">
                    <a:solidFill>
                      <a:srgbClr val="4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grpSp>
          </p:grpSp>
          <p:grpSp>
            <p:nvGrpSpPr>
              <p:cNvPr id="337" name="Group 190"/>
              <p:cNvGrpSpPr>
                <a:grpSpLocks/>
              </p:cNvGrpSpPr>
              <p:nvPr/>
            </p:nvGrpSpPr>
            <p:grpSpPr bwMode="auto">
              <a:xfrm>
                <a:off x="3953" y="3628"/>
                <a:ext cx="299" cy="69"/>
                <a:chOff x="3983" y="3559"/>
                <a:chExt cx="299" cy="69"/>
              </a:xfrm>
            </p:grpSpPr>
            <p:sp>
              <p:nvSpPr>
                <p:cNvPr id="396" name="Oval 191" descr="20%"/>
                <p:cNvSpPr>
                  <a:spLocks noChangeArrowheads="1"/>
                </p:cNvSpPr>
                <p:nvPr/>
              </p:nvSpPr>
              <p:spPr bwMode="auto">
                <a:xfrm>
                  <a:off x="4206" y="3559"/>
                  <a:ext cx="76" cy="63"/>
                </a:xfrm>
                <a:prstGeom prst="ellipse">
                  <a:avLst/>
                </a:prstGeom>
                <a:pattFill prst="pct20">
                  <a:fgClr>
                    <a:srgbClr val="000000"/>
                  </a:fgClr>
                  <a:bgClr>
                    <a:srgbClr val="000000"/>
                  </a:bgClr>
                </a:pattFill>
                <a:ln w="12700">
                  <a:solidFill>
                    <a:srgbClr val="400000"/>
                  </a:solidFill>
                  <a:round/>
                  <a:headEnd/>
                  <a:tailEnd/>
                </a:ln>
              </p:spPr>
              <p:txBody>
                <a:bodyPr wrap="none" anchor="ct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397" name="Freeform 192" descr="20%"/>
                <p:cNvSpPr>
                  <a:spLocks/>
                </p:cNvSpPr>
                <p:nvPr/>
              </p:nvSpPr>
              <p:spPr bwMode="auto">
                <a:xfrm>
                  <a:off x="4201" y="3561"/>
                  <a:ext cx="66" cy="67"/>
                </a:xfrm>
                <a:custGeom>
                  <a:avLst/>
                  <a:gdLst>
                    <a:gd name="T0" fmla="*/ 59 w 66"/>
                    <a:gd name="T1" fmla="*/ 57 h 67"/>
                    <a:gd name="T2" fmla="*/ 55 w 66"/>
                    <a:gd name="T3" fmla="*/ 55 h 67"/>
                    <a:gd name="T4" fmla="*/ 51 w 66"/>
                    <a:gd name="T5" fmla="*/ 52 h 67"/>
                    <a:gd name="T6" fmla="*/ 46 w 66"/>
                    <a:gd name="T7" fmla="*/ 49 h 67"/>
                    <a:gd name="T8" fmla="*/ 42 w 66"/>
                    <a:gd name="T9" fmla="*/ 46 h 67"/>
                    <a:gd name="T10" fmla="*/ 38 w 66"/>
                    <a:gd name="T11" fmla="*/ 43 h 67"/>
                    <a:gd name="T12" fmla="*/ 34 w 66"/>
                    <a:gd name="T13" fmla="*/ 39 h 67"/>
                    <a:gd name="T14" fmla="*/ 32 w 66"/>
                    <a:gd name="T15" fmla="*/ 36 h 67"/>
                    <a:gd name="T16" fmla="*/ 29 w 66"/>
                    <a:gd name="T17" fmla="*/ 31 h 67"/>
                    <a:gd name="T18" fmla="*/ 26 w 66"/>
                    <a:gd name="T19" fmla="*/ 27 h 67"/>
                    <a:gd name="T20" fmla="*/ 24 w 66"/>
                    <a:gd name="T21" fmla="*/ 23 h 67"/>
                    <a:gd name="T22" fmla="*/ 22 w 66"/>
                    <a:gd name="T23" fmla="*/ 19 h 67"/>
                    <a:gd name="T24" fmla="*/ 20 w 66"/>
                    <a:gd name="T25" fmla="*/ 14 h 67"/>
                    <a:gd name="T26" fmla="*/ 19 w 66"/>
                    <a:gd name="T27" fmla="*/ 10 h 67"/>
                    <a:gd name="T28" fmla="*/ 18 w 66"/>
                    <a:gd name="T29" fmla="*/ 5 h 67"/>
                    <a:gd name="T30" fmla="*/ 18 w 66"/>
                    <a:gd name="T31" fmla="*/ 0 h 67"/>
                    <a:gd name="T32" fmla="*/ 15 w 66"/>
                    <a:gd name="T33" fmla="*/ 2 h 67"/>
                    <a:gd name="T34" fmla="*/ 13 w 66"/>
                    <a:gd name="T35" fmla="*/ 4 h 67"/>
                    <a:gd name="T36" fmla="*/ 11 w 66"/>
                    <a:gd name="T37" fmla="*/ 5 h 67"/>
                    <a:gd name="T38" fmla="*/ 10 w 66"/>
                    <a:gd name="T39" fmla="*/ 6 h 67"/>
                    <a:gd name="T40" fmla="*/ 8 w 66"/>
                    <a:gd name="T41" fmla="*/ 8 h 67"/>
                    <a:gd name="T42" fmla="*/ 7 w 66"/>
                    <a:gd name="T43" fmla="*/ 10 h 67"/>
                    <a:gd name="T44" fmla="*/ 5 w 66"/>
                    <a:gd name="T45" fmla="*/ 12 h 67"/>
                    <a:gd name="T46" fmla="*/ 4 w 66"/>
                    <a:gd name="T47" fmla="*/ 14 h 67"/>
                    <a:gd name="T48" fmla="*/ 2 w 66"/>
                    <a:gd name="T49" fmla="*/ 16 h 67"/>
                    <a:gd name="T50" fmla="*/ 1 w 66"/>
                    <a:gd name="T51" fmla="*/ 20 h 67"/>
                    <a:gd name="T52" fmla="*/ 0 w 66"/>
                    <a:gd name="T53" fmla="*/ 24 h 67"/>
                    <a:gd name="T54" fmla="*/ 0 w 66"/>
                    <a:gd name="T55" fmla="*/ 26 h 67"/>
                    <a:gd name="T56" fmla="*/ 0 w 66"/>
                    <a:gd name="T57" fmla="*/ 28 h 67"/>
                    <a:gd name="T58" fmla="*/ 0 w 66"/>
                    <a:gd name="T59" fmla="*/ 34 h 67"/>
                    <a:gd name="T60" fmla="*/ 0 w 66"/>
                    <a:gd name="T61" fmla="*/ 37 h 67"/>
                    <a:gd name="T62" fmla="*/ 2 w 66"/>
                    <a:gd name="T63" fmla="*/ 41 h 67"/>
                    <a:gd name="T64" fmla="*/ 3 w 66"/>
                    <a:gd name="T65" fmla="*/ 44 h 67"/>
                    <a:gd name="T66" fmla="*/ 5 w 66"/>
                    <a:gd name="T67" fmla="*/ 47 h 67"/>
                    <a:gd name="T68" fmla="*/ 7 w 66"/>
                    <a:gd name="T69" fmla="*/ 50 h 67"/>
                    <a:gd name="T70" fmla="*/ 10 w 66"/>
                    <a:gd name="T71" fmla="*/ 53 h 67"/>
                    <a:gd name="T72" fmla="*/ 12 w 66"/>
                    <a:gd name="T73" fmla="*/ 55 h 67"/>
                    <a:gd name="T74" fmla="*/ 15 w 66"/>
                    <a:gd name="T75" fmla="*/ 57 h 67"/>
                    <a:gd name="T76" fmla="*/ 18 w 66"/>
                    <a:gd name="T77" fmla="*/ 59 h 67"/>
                    <a:gd name="T78" fmla="*/ 22 w 66"/>
                    <a:gd name="T79" fmla="*/ 61 h 67"/>
                    <a:gd name="T80" fmla="*/ 26 w 66"/>
                    <a:gd name="T81" fmla="*/ 63 h 67"/>
                    <a:gd name="T82" fmla="*/ 30 w 66"/>
                    <a:gd name="T83" fmla="*/ 64 h 67"/>
                    <a:gd name="T84" fmla="*/ 34 w 66"/>
                    <a:gd name="T85" fmla="*/ 65 h 67"/>
                    <a:gd name="T86" fmla="*/ 38 w 66"/>
                    <a:gd name="T87" fmla="*/ 65 h 67"/>
                    <a:gd name="T88" fmla="*/ 43 w 66"/>
                    <a:gd name="T89" fmla="*/ 66 h 67"/>
                    <a:gd name="T90" fmla="*/ 45 w 66"/>
                    <a:gd name="T91" fmla="*/ 65 h 67"/>
                    <a:gd name="T92" fmla="*/ 47 w 66"/>
                    <a:gd name="T93" fmla="*/ 65 h 67"/>
                    <a:gd name="T94" fmla="*/ 49 w 66"/>
                    <a:gd name="T95" fmla="*/ 65 h 67"/>
                    <a:gd name="T96" fmla="*/ 51 w 66"/>
                    <a:gd name="T97" fmla="*/ 65 h 67"/>
                    <a:gd name="T98" fmla="*/ 53 w 66"/>
                    <a:gd name="T99" fmla="*/ 65 h 67"/>
                    <a:gd name="T100" fmla="*/ 54 w 66"/>
                    <a:gd name="T101" fmla="*/ 64 h 67"/>
                    <a:gd name="T102" fmla="*/ 56 w 66"/>
                    <a:gd name="T103" fmla="*/ 63 h 67"/>
                    <a:gd name="T104" fmla="*/ 58 w 66"/>
                    <a:gd name="T105" fmla="*/ 63 h 67"/>
                    <a:gd name="T106" fmla="*/ 59 w 66"/>
                    <a:gd name="T107" fmla="*/ 62 h 67"/>
                    <a:gd name="T108" fmla="*/ 61 w 66"/>
                    <a:gd name="T109" fmla="*/ 61 h 67"/>
                    <a:gd name="T110" fmla="*/ 63 w 66"/>
                    <a:gd name="T111" fmla="*/ 61 h 67"/>
                    <a:gd name="T112" fmla="*/ 64 w 66"/>
                    <a:gd name="T113" fmla="*/ 60 h 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
                    <a:gd name="T172" fmla="*/ 0 h 67"/>
                    <a:gd name="T173" fmla="*/ 66 w 66"/>
                    <a:gd name="T174" fmla="*/ 67 h 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 h="67">
                      <a:moveTo>
                        <a:pt x="65" y="59"/>
                      </a:moveTo>
                      <a:lnTo>
                        <a:pt x="59" y="57"/>
                      </a:lnTo>
                      <a:lnTo>
                        <a:pt x="57" y="56"/>
                      </a:lnTo>
                      <a:lnTo>
                        <a:pt x="55" y="55"/>
                      </a:lnTo>
                      <a:lnTo>
                        <a:pt x="53" y="53"/>
                      </a:lnTo>
                      <a:lnTo>
                        <a:pt x="51" y="52"/>
                      </a:lnTo>
                      <a:lnTo>
                        <a:pt x="48" y="51"/>
                      </a:lnTo>
                      <a:lnTo>
                        <a:pt x="46" y="49"/>
                      </a:lnTo>
                      <a:lnTo>
                        <a:pt x="44" y="48"/>
                      </a:lnTo>
                      <a:lnTo>
                        <a:pt x="42" y="46"/>
                      </a:lnTo>
                      <a:lnTo>
                        <a:pt x="40" y="45"/>
                      </a:lnTo>
                      <a:lnTo>
                        <a:pt x="38" y="43"/>
                      </a:lnTo>
                      <a:lnTo>
                        <a:pt x="36" y="41"/>
                      </a:lnTo>
                      <a:lnTo>
                        <a:pt x="34" y="39"/>
                      </a:lnTo>
                      <a:lnTo>
                        <a:pt x="33" y="38"/>
                      </a:lnTo>
                      <a:lnTo>
                        <a:pt x="32" y="36"/>
                      </a:lnTo>
                      <a:lnTo>
                        <a:pt x="31" y="34"/>
                      </a:lnTo>
                      <a:lnTo>
                        <a:pt x="29" y="31"/>
                      </a:lnTo>
                      <a:lnTo>
                        <a:pt x="27" y="29"/>
                      </a:lnTo>
                      <a:lnTo>
                        <a:pt x="26" y="27"/>
                      </a:lnTo>
                      <a:lnTo>
                        <a:pt x="25" y="25"/>
                      </a:lnTo>
                      <a:lnTo>
                        <a:pt x="24" y="23"/>
                      </a:lnTo>
                      <a:lnTo>
                        <a:pt x="23" y="21"/>
                      </a:lnTo>
                      <a:lnTo>
                        <a:pt x="22" y="19"/>
                      </a:lnTo>
                      <a:lnTo>
                        <a:pt x="21" y="16"/>
                      </a:lnTo>
                      <a:lnTo>
                        <a:pt x="20" y="14"/>
                      </a:lnTo>
                      <a:lnTo>
                        <a:pt x="20" y="12"/>
                      </a:lnTo>
                      <a:lnTo>
                        <a:pt x="19" y="10"/>
                      </a:lnTo>
                      <a:lnTo>
                        <a:pt x="19" y="7"/>
                      </a:lnTo>
                      <a:lnTo>
                        <a:pt x="18" y="5"/>
                      </a:lnTo>
                      <a:lnTo>
                        <a:pt x="18" y="2"/>
                      </a:lnTo>
                      <a:lnTo>
                        <a:pt x="18" y="0"/>
                      </a:lnTo>
                      <a:lnTo>
                        <a:pt x="16" y="2"/>
                      </a:lnTo>
                      <a:lnTo>
                        <a:pt x="15" y="2"/>
                      </a:lnTo>
                      <a:lnTo>
                        <a:pt x="14" y="3"/>
                      </a:lnTo>
                      <a:lnTo>
                        <a:pt x="13" y="4"/>
                      </a:lnTo>
                      <a:lnTo>
                        <a:pt x="12" y="4"/>
                      </a:lnTo>
                      <a:lnTo>
                        <a:pt x="11" y="5"/>
                      </a:lnTo>
                      <a:lnTo>
                        <a:pt x="11" y="6"/>
                      </a:lnTo>
                      <a:lnTo>
                        <a:pt x="10" y="6"/>
                      </a:lnTo>
                      <a:lnTo>
                        <a:pt x="9" y="7"/>
                      </a:lnTo>
                      <a:lnTo>
                        <a:pt x="8" y="8"/>
                      </a:lnTo>
                      <a:lnTo>
                        <a:pt x="8" y="9"/>
                      </a:lnTo>
                      <a:lnTo>
                        <a:pt x="7" y="10"/>
                      </a:lnTo>
                      <a:lnTo>
                        <a:pt x="6" y="11"/>
                      </a:lnTo>
                      <a:lnTo>
                        <a:pt x="5" y="12"/>
                      </a:lnTo>
                      <a:lnTo>
                        <a:pt x="5" y="13"/>
                      </a:lnTo>
                      <a:lnTo>
                        <a:pt x="4" y="14"/>
                      </a:lnTo>
                      <a:lnTo>
                        <a:pt x="3" y="16"/>
                      </a:lnTo>
                      <a:lnTo>
                        <a:pt x="2" y="16"/>
                      </a:lnTo>
                      <a:lnTo>
                        <a:pt x="2" y="18"/>
                      </a:lnTo>
                      <a:lnTo>
                        <a:pt x="1" y="20"/>
                      </a:lnTo>
                      <a:lnTo>
                        <a:pt x="0" y="22"/>
                      </a:lnTo>
                      <a:lnTo>
                        <a:pt x="0" y="24"/>
                      </a:lnTo>
                      <a:lnTo>
                        <a:pt x="0" y="25"/>
                      </a:lnTo>
                      <a:lnTo>
                        <a:pt x="0" y="26"/>
                      </a:lnTo>
                      <a:lnTo>
                        <a:pt x="0" y="27"/>
                      </a:lnTo>
                      <a:lnTo>
                        <a:pt x="0" y="28"/>
                      </a:lnTo>
                      <a:lnTo>
                        <a:pt x="0" y="29"/>
                      </a:lnTo>
                      <a:lnTo>
                        <a:pt x="0" y="34"/>
                      </a:lnTo>
                      <a:lnTo>
                        <a:pt x="0" y="35"/>
                      </a:lnTo>
                      <a:lnTo>
                        <a:pt x="0" y="37"/>
                      </a:lnTo>
                      <a:lnTo>
                        <a:pt x="1" y="39"/>
                      </a:lnTo>
                      <a:lnTo>
                        <a:pt x="2" y="41"/>
                      </a:lnTo>
                      <a:lnTo>
                        <a:pt x="2" y="42"/>
                      </a:lnTo>
                      <a:lnTo>
                        <a:pt x="3" y="44"/>
                      </a:lnTo>
                      <a:lnTo>
                        <a:pt x="4" y="45"/>
                      </a:lnTo>
                      <a:lnTo>
                        <a:pt x="5" y="47"/>
                      </a:lnTo>
                      <a:lnTo>
                        <a:pt x="6" y="49"/>
                      </a:lnTo>
                      <a:lnTo>
                        <a:pt x="7" y="50"/>
                      </a:lnTo>
                      <a:lnTo>
                        <a:pt x="8" y="51"/>
                      </a:lnTo>
                      <a:lnTo>
                        <a:pt x="10" y="53"/>
                      </a:lnTo>
                      <a:lnTo>
                        <a:pt x="11" y="54"/>
                      </a:lnTo>
                      <a:lnTo>
                        <a:pt x="12" y="55"/>
                      </a:lnTo>
                      <a:lnTo>
                        <a:pt x="13" y="57"/>
                      </a:lnTo>
                      <a:lnTo>
                        <a:pt x="15" y="57"/>
                      </a:lnTo>
                      <a:lnTo>
                        <a:pt x="17" y="59"/>
                      </a:lnTo>
                      <a:lnTo>
                        <a:pt x="18" y="59"/>
                      </a:lnTo>
                      <a:lnTo>
                        <a:pt x="20" y="61"/>
                      </a:lnTo>
                      <a:lnTo>
                        <a:pt x="22" y="61"/>
                      </a:lnTo>
                      <a:lnTo>
                        <a:pt x="24" y="62"/>
                      </a:lnTo>
                      <a:lnTo>
                        <a:pt x="26" y="63"/>
                      </a:lnTo>
                      <a:lnTo>
                        <a:pt x="28" y="63"/>
                      </a:lnTo>
                      <a:lnTo>
                        <a:pt x="30" y="64"/>
                      </a:lnTo>
                      <a:lnTo>
                        <a:pt x="32" y="65"/>
                      </a:lnTo>
                      <a:lnTo>
                        <a:pt x="34" y="65"/>
                      </a:lnTo>
                      <a:lnTo>
                        <a:pt x="36" y="65"/>
                      </a:lnTo>
                      <a:lnTo>
                        <a:pt x="38" y="65"/>
                      </a:lnTo>
                      <a:lnTo>
                        <a:pt x="40" y="65"/>
                      </a:lnTo>
                      <a:lnTo>
                        <a:pt x="43" y="66"/>
                      </a:lnTo>
                      <a:lnTo>
                        <a:pt x="44" y="65"/>
                      </a:lnTo>
                      <a:lnTo>
                        <a:pt x="45" y="65"/>
                      </a:lnTo>
                      <a:lnTo>
                        <a:pt x="46" y="65"/>
                      </a:lnTo>
                      <a:lnTo>
                        <a:pt x="47" y="65"/>
                      </a:lnTo>
                      <a:lnTo>
                        <a:pt x="48" y="65"/>
                      </a:lnTo>
                      <a:lnTo>
                        <a:pt x="49" y="65"/>
                      </a:lnTo>
                      <a:lnTo>
                        <a:pt x="50" y="65"/>
                      </a:lnTo>
                      <a:lnTo>
                        <a:pt x="51" y="65"/>
                      </a:lnTo>
                      <a:lnTo>
                        <a:pt x="52" y="65"/>
                      </a:lnTo>
                      <a:lnTo>
                        <a:pt x="53" y="65"/>
                      </a:lnTo>
                      <a:lnTo>
                        <a:pt x="54" y="64"/>
                      </a:lnTo>
                      <a:lnTo>
                        <a:pt x="55" y="64"/>
                      </a:lnTo>
                      <a:lnTo>
                        <a:pt x="56" y="63"/>
                      </a:lnTo>
                      <a:lnTo>
                        <a:pt x="57" y="63"/>
                      </a:lnTo>
                      <a:lnTo>
                        <a:pt x="58" y="63"/>
                      </a:lnTo>
                      <a:lnTo>
                        <a:pt x="59" y="63"/>
                      </a:lnTo>
                      <a:lnTo>
                        <a:pt x="59" y="62"/>
                      </a:lnTo>
                      <a:lnTo>
                        <a:pt x="60" y="62"/>
                      </a:lnTo>
                      <a:lnTo>
                        <a:pt x="61" y="61"/>
                      </a:lnTo>
                      <a:lnTo>
                        <a:pt x="62" y="61"/>
                      </a:lnTo>
                      <a:lnTo>
                        <a:pt x="63" y="61"/>
                      </a:lnTo>
                      <a:lnTo>
                        <a:pt x="63" y="60"/>
                      </a:lnTo>
                      <a:lnTo>
                        <a:pt x="64" y="60"/>
                      </a:lnTo>
                      <a:lnTo>
                        <a:pt x="65" y="59"/>
                      </a:lnTo>
                    </a:path>
                  </a:pathLst>
                </a:custGeom>
                <a:pattFill prst="pct20">
                  <a:fgClr>
                    <a:srgbClr val="000000"/>
                  </a:fgClr>
                  <a:bgClr>
                    <a:srgbClr val="C05D00"/>
                  </a:bgClr>
                </a:pattFill>
                <a:ln w="12700" cap="rnd">
                  <a:solidFill>
                    <a:srgbClr val="4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398" name="Oval 193" descr="20%"/>
                <p:cNvSpPr>
                  <a:spLocks noChangeArrowheads="1"/>
                </p:cNvSpPr>
                <p:nvPr/>
              </p:nvSpPr>
              <p:spPr bwMode="auto">
                <a:xfrm>
                  <a:off x="4098" y="3559"/>
                  <a:ext cx="76" cy="63"/>
                </a:xfrm>
                <a:prstGeom prst="ellipse">
                  <a:avLst/>
                </a:prstGeom>
                <a:pattFill prst="pct20">
                  <a:fgClr>
                    <a:srgbClr val="000000"/>
                  </a:fgClr>
                  <a:bgClr>
                    <a:srgbClr val="000000"/>
                  </a:bgClr>
                </a:pattFill>
                <a:ln w="12700">
                  <a:solidFill>
                    <a:srgbClr val="400000"/>
                  </a:solidFill>
                  <a:round/>
                  <a:headEnd/>
                  <a:tailEnd/>
                </a:ln>
              </p:spPr>
              <p:txBody>
                <a:bodyPr wrap="none" anchor="ct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399" name="Freeform 194" descr="20%"/>
                <p:cNvSpPr>
                  <a:spLocks/>
                </p:cNvSpPr>
                <p:nvPr/>
              </p:nvSpPr>
              <p:spPr bwMode="auto">
                <a:xfrm>
                  <a:off x="4092" y="3561"/>
                  <a:ext cx="68" cy="67"/>
                </a:xfrm>
                <a:custGeom>
                  <a:avLst/>
                  <a:gdLst>
                    <a:gd name="T0" fmla="*/ 62 w 68"/>
                    <a:gd name="T1" fmla="*/ 57 h 67"/>
                    <a:gd name="T2" fmla="*/ 57 w 68"/>
                    <a:gd name="T3" fmla="*/ 55 h 67"/>
                    <a:gd name="T4" fmla="*/ 52 w 68"/>
                    <a:gd name="T5" fmla="*/ 52 h 67"/>
                    <a:gd name="T6" fmla="*/ 48 w 68"/>
                    <a:gd name="T7" fmla="*/ 49 h 67"/>
                    <a:gd name="T8" fmla="*/ 44 w 68"/>
                    <a:gd name="T9" fmla="*/ 46 h 67"/>
                    <a:gd name="T10" fmla="*/ 40 w 68"/>
                    <a:gd name="T11" fmla="*/ 43 h 67"/>
                    <a:gd name="T12" fmla="*/ 36 w 68"/>
                    <a:gd name="T13" fmla="*/ 39 h 67"/>
                    <a:gd name="T14" fmla="*/ 34 w 68"/>
                    <a:gd name="T15" fmla="*/ 36 h 67"/>
                    <a:gd name="T16" fmla="*/ 31 w 68"/>
                    <a:gd name="T17" fmla="*/ 31 h 67"/>
                    <a:gd name="T18" fmla="*/ 28 w 68"/>
                    <a:gd name="T19" fmla="*/ 27 h 67"/>
                    <a:gd name="T20" fmla="*/ 25 w 68"/>
                    <a:gd name="T21" fmla="*/ 23 h 67"/>
                    <a:gd name="T22" fmla="*/ 23 w 68"/>
                    <a:gd name="T23" fmla="*/ 19 h 67"/>
                    <a:gd name="T24" fmla="*/ 22 w 68"/>
                    <a:gd name="T25" fmla="*/ 14 h 67"/>
                    <a:gd name="T26" fmla="*/ 21 w 68"/>
                    <a:gd name="T27" fmla="*/ 10 h 67"/>
                    <a:gd name="T28" fmla="*/ 20 w 68"/>
                    <a:gd name="T29" fmla="*/ 5 h 67"/>
                    <a:gd name="T30" fmla="*/ 20 w 68"/>
                    <a:gd name="T31" fmla="*/ 0 h 67"/>
                    <a:gd name="T32" fmla="*/ 16 w 68"/>
                    <a:gd name="T33" fmla="*/ 2 h 67"/>
                    <a:gd name="T34" fmla="*/ 14 w 68"/>
                    <a:gd name="T35" fmla="*/ 4 h 67"/>
                    <a:gd name="T36" fmla="*/ 12 w 68"/>
                    <a:gd name="T37" fmla="*/ 5 h 67"/>
                    <a:gd name="T38" fmla="*/ 10 w 68"/>
                    <a:gd name="T39" fmla="*/ 7 h 67"/>
                    <a:gd name="T40" fmla="*/ 8 w 68"/>
                    <a:gd name="T41" fmla="*/ 9 h 67"/>
                    <a:gd name="T42" fmla="*/ 7 w 68"/>
                    <a:gd name="T43" fmla="*/ 11 h 67"/>
                    <a:gd name="T44" fmla="*/ 5 w 68"/>
                    <a:gd name="T45" fmla="*/ 13 h 67"/>
                    <a:gd name="T46" fmla="*/ 4 w 68"/>
                    <a:gd name="T47" fmla="*/ 14 h 67"/>
                    <a:gd name="T48" fmla="*/ 3 w 68"/>
                    <a:gd name="T49" fmla="*/ 18 h 67"/>
                    <a:gd name="T50" fmla="*/ 2 w 68"/>
                    <a:gd name="T51" fmla="*/ 20 h 67"/>
                    <a:gd name="T52" fmla="*/ 1 w 68"/>
                    <a:gd name="T53" fmla="*/ 22 h 67"/>
                    <a:gd name="T54" fmla="*/ 0 w 68"/>
                    <a:gd name="T55" fmla="*/ 25 h 67"/>
                    <a:gd name="T56" fmla="*/ 0 w 68"/>
                    <a:gd name="T57" fmla="*/ 27 h 67"/>
                    <a:gd name="T58" fmla="*/ 0 w 68"/>
                    <a:gd name="T59" fmla="*/ 29 h 67"/>
                    <a:gd name="T60" fmla="*/ 1 w 68"/>
                    <a:gd name="T61" fmla="*/ 35 h 67"/>
                    <a:gd name="T62" fmla="*/ 1 w 68"/>
                    <a:gd name="T63" fmla="*/ 39 h 67"/>
                    <a:gd name="T64" fmla="*/ 3 w 68"/>
                    <a:gd name="T65" fmla="*/ 42 h 67"/>
                    <a:gd name="T66" fmla="*/ 4 w 68"/>
                    <a:gd name="T67" fmla="*/ 45 h 67"/>
                    <a:gd name="T68" fmla="*/ 7 w 68"/>
                    <a:gd name="T69" fmla="*/ 49 h 67"/>
                    <a:gd name="T70" fmla="*/ 9 w 68"/>
                    <a:gd name="T71" fmla="*/ 51 h 67"/>
                    <a:gd name="T72" fmla="*/ 12 w 68"/>
                    <a:gd name="T73" fmla="*/ 54 h 67"/>
                    <a:gd name="T74" fmla="*/ 15 w 68"/>
                    <a:gd name="T75" fmla="*/ 57 h 67"/>
                    <a:gd name="T76" fmla="*/ 18 w 68"/>
                    <a:gd name="T77" fmla="*/ 59 h 67"/>
                    <a:gd name="T78" fmla="*/ 22 w 68"/>
                    <a:gd name="T79" fmla="*/ 61 h 67"/>
                    <a:gd name="T80" fmla="*/ 25 w 68"/>
                    <a:gd name="T81" fmla="*/ 62 h 67"/>
                    <a:gd name="T82" fmla="*/ 29 w 68"/>
                    <a:gd name="T83" fmla="*/ 63 h 67"/>
                    <a:gd name="T84" fmla="*/ 34 w 68"/>
                    <a:gd name="T85" fmla="*/ 65 h 67"/>
                    <a:gd name="T86" fmla="*/ 37 w 68"/>
                    <a:gd name="T87" fmla="*/ 65 h 67"/>
                    <a:gd name="T88" fmla="*/ 42 w 68"/>
                    <a:gd name="T89" fmla="*/ 65 h 67"/>
                    <a:gd name="T90" fmla="*/ 46 w 68"/>
                    <a:gd name="T91" fmla="*/ 65 h 67"/>
                    <a:gd name="T92" fmla="*/ 48 w 68"/>
                    <a:gd name="T93" fmla="*/ 65 h 67"/>
                    <a:gd name="T94" fmla="*/ 50 w 68"/>
                    <a:gd name="T95" fmla="*/ 65 h 67"/>
                    <a:gd name="T96" fmla="*/ 52 w 68"/>
                    <a:gd name="T97" fmla="*/ 65 h 67"/>
                    <a:gd name="T98" fmla="*/ 54 w 68"/>
                    <a:gd name="T99" fmla="*/ 65 h 67"/>
                    <a:gd name="T100" fmla="*/ 56 w 68"/>
                    <a:gd name="T101" fmla="*/ 64 h 67"/>
                    <a:gd name="T102" fmla="*/ 58 w 68"/>
                    <a:gd name="T103" fmla="*/ 64 h 67"/>
                    <a:gd name="T104" fmla="*/ 59 w 68"/>
                    <a:gd name="T105" fmla="*/ 63 h 67"/>
                    <a:gd name="T106" fmla="*/ 61 w 68"/>
                    <a:gd name="T107" fmla="*/ 63 h 67"/>
                    <a:gd name="T108" fmla="*/ 63 w 68"/>
                    <a:gd name="T109" fmla="*/ 61 h 67"/>
                    <a:gd name="T110" fmla="*/ 65 w 68"/>
                    <a:gd name="T111" fmla="*/ 61 h 67"/>
                    <a:gd name="T112" fmla="*/ 67 w 68"/>
                    <a:gd name="T113" fmla="*/ 59 h 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8"/>
                    <a:gd name="T172" fmla="*/ 0 h 67"/>
                    <a:gd name="T173" fmla="*/ 68 w 68"/>
                    <a:gd name="T174" fmla="*/ 67 h 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8" h="67">
                      <a:moveTo>
                        <a:pt x="67" y="59"/>
                      </a:moveTo>
                      <a:lnTo>
                        <a:pt x="62" y="57"/>
                      </a:lnTo>
                      <a:lnTo>
                        <a:pt x="59" y="56"/>
                      </a:lnTo>
                      <a:lnTo>
                        <a:pt x="57" y="55"/>
                      </a:lnTo>
                      <a:lnTo>
                        <a:pt x="54" y="53"/>
                      </a:lnTo>
                      <a:lnTo>
                        <a:pt x="52" y="52"/>
                      </a:lnTo>
                      <a:lnTo>
                        <a:pt x="50" y="51"/>
                      </a:lnTo>
                      <a:lnTo>
                        <a:pt x="48" y="49"/>
                      </a:lnTo>
                      <a:lnTo>
                        <a:pt x="46" y="48"/>
                      </a:lnTo>
                      <a:lnTo>
                        <a:pt x="44" y="46"/>
                      </a:lnTo>
                      <a:lnTo>
                        <a:pt x="42" y="45"/>
                      </a:lnTo>
                      <a:lnTo>
                        <a:pt x="40" y="43"/>
                      </a:lnTo>
                      <a:lnTo>
                        <a:pt x="38" y="41"/>
                      </a:lnTo>
                      <a:lnTo>
                        <a:pt x="36" y="39"/>
                      </a:lnTo>
                      <a:lnTo>
                        <a:pt x="34" y="38"/>
                      </a:lnTo>
                      <a:lnTo>
                        <a:pt x="34" y="36"/>
                      </a:lnTo>
                      <a:lnTo>
                        <a:pt x="32" y="34"/>
                      </a:lnTo>
                      <a:lnTo>
                        <a:pt x="31" y="31"/>
                      </a:lnTo>
                      <a:lnTo>
                        <a:pt x="29" y="29"/>
                      </a:lnTo>
                      <a:lnTo>
                        <a:pt x="28" y="27"/>
                      </a:lnTo>
                      <a:lnTo>
                        <a:pt x="27" y="25"/>
                      </a:lnTo>
                      <a:lnTo>
                        <a:pt x="25" y="23"/>
                      </a:lnTo>
                      <a:lnTo>
                        <a:pt x="25" y="21"/>
                      </a:lnTo>
                      <a:lnTo>
                        <a:pt x="23" y="19"/>
                      </a:lnTo>
                      <a:lnTo>
                        <a:pt x="23" y="16"/>
                      </a:lnTo>
                      <a:lnTo>
                        <a:pt x="22" y="14"/>
                      </a:lnTo>
                      <a:lnTo>
                        <a:pt x="21" y="12"/>
                      </a:lnTo>
                      <a:lnTo>
                        <a:pt x="21" y="10"/>
                      </a:lnTo>
                      <a:lnTo>
                        <a:pt x="20" y="7"/>
                      </a:lnTo>
                      <a:lnTo>
                        <a:pt x="20" y="5"/>
                      </a:lnTo>
                      <a:lnTo>
                        <a:pt x="20" y="2"/>
                      </a:lnTo>
                      <a:lnTo>
                        <a:pt x="20" y="0"/>
                      </a:lnTo>
                      <a:lnTo>
                        <a:pt x="17" y="2"/>
                      </a:lnTo>
                      <a:lnTo>
                        <a:pt x="16" y="2"/>
                      </a:lnTo>
                      <a:lnTo>
                        <a:pt x="15" y="3"/>
                      </a:lnTo>
                      <a:lnTo>
                        <a:pt x="14" y="4"/>
                      </a:lnTo>
                      <a:lnTo>
                        <a:pt x="13" y="4"/>
                      </a:lnTo>
                      <a:lnTo>
                        <a:pt x="12" y="5"/>
                      </a:lnTo>
                      <a:lnTo>
                        <a:pt x="11" y="6"/>
                      </a:lnTo>
                      <a:lnTo>
                        <a:pt x="10" y="7"/>
                      </a:lnTo>
                      <a:lnTo>
                        <a:pt x="9" y="8"/>
                      </a:lnTo>
                      <a:lnTo>
                        <a:pt x="8" y="9"/>
                      </a:lnTo>
                      <a:lnTo>
                        <a:pt x="7" y="10"/>
                      </a:lnTo>
                      <a:lnTo>
                        <a:pt x="7" y="11"/>
                      </a:lnTo>
                      <a:lnTo>
                        <a:pt x="6" y="12"/>
                      </a:lnTo>
                      <a:lnTo>
                        <a:pt x="5" y="13"/>
                      </a:lnTo>
                      <a:lnTo>
                        <a:pt x="5" y="14"/>
                      </a:lnTo>
                      <a:lnTo>
                        <a:pt x="4" y="14"/>
                      </a:lnTo>
                      <a:lnTo>
                        <a:pt x="3" y="16"/>
                      </a:lnTo>
                      <a:lnTo>
                        <a:pt x="3" y="18"/>
                      </a:lnTo>
                      <a:lnTo>
                        <a:pt x="2" y="18"/>
                      </a:lnTo>
                      <a:lnTo>
                        <a:pt x="2" y="20"/>
                      </a:lnTo>
                      <a:lnTo>
                        <a:pt x="1" y="20"/>
                      </a:lnTo>
                      <a:lnTo>
                        <a:pt x="1" y="22"/>
                      </a:lnTo>
                      <a:lnTo>
                        <a:pt x="1" y="24"/>
                      </a:lnTo>
                      <a:lnTo>
                        <a:pt x="0" y="25"/>
                      </a:lnTo>
                      <a:lnTo>
                        <a:pt x="0" y="26"/>
                      </a:lnTo>
                      <a:lnTo>
                        <a:pt x="0" y="27"/>
                      </a:lnTo>
                      <a:lnTo>
                        <a:pt x="0" y="28"/>
                      </a:lnTo>
                      <a:lnTo>
                        <a:pt x="0" y="29"/>
                      </a:lnTo>
                      <a:lnTo>
                        <a:pt x="0" y="34"/>
                      </a:lnTo>
                      <a:lnTo>
                        <a:pt x="1" y="35"/>
                      </a:lnTo>
                      <a:lnTo>
                        <a:pt x="1" y="37"/>
                      </a:lnTo>
                      <a:lnTo>
                        <a:pt x="1" y="39"/>
                      </a:lnTo>
                      <a:lnTo>
                        <a:pt x="2" y="41"/>
                      </a:lnTo>
                      <a:lnTo>
                        <a:pt x="3" y="42"/>
                      </a:lnTo>
                      <a:lnTo>
                        <a:pt x="3" y="44"/>
                      </a:lnTo>
                      <a:lnTo>
                        <a:pt x="4" y="45"/>
                      </a:lnTo>
                      <a:lnTo>
                        <a:pt x="5" y="47"/>
                      </a:lnTo>
                      <a:lnTo>
                        <a:pt x="7" y="49"/>
                      </a:lnTo>
                      <a:lnTo>
                        <a:pt x="8" y="50"/>
                      </a:lnTo>
                      <a:lnTo>
                        <a:pt x="9" y="51"/>
                      </a:lnTo>
                      <a:lnTo>
                        <a:pt x="10" y="53"/>
                      </a:lnTo>
                      <a:lnTo>
                        <a:pt x="12" y="54"/>
                      </a:lnTo>
                      <a:lnTo>
                        <a:pt x="13" y="55"/>
                      </a:lnTo>
                      <a:lnTo>
                        <a:pt x="15" y="57"/>
                      </a:lnTo>
                      <a:lnTo>
                        <a:pt x="16" y="57"/>
                      </a:lnTo>
                      <a:lnTo>
                        <a:pt x="18" y="59"/>
                      </a:lnTo>
                      <a:lnTo>
                        <a:pt x="20" y="59"/>
                      </a:lnTo>
                      <a:lnTo>
                        <a:pt x="22" y="61"/>
                      </a:lnTo>
                      <a:lnTo>
                        <a:pt x="23" y="61"/>
                      </a:lnTo>
                      <a:lnTo>
                        <a:pt x="25" y="62"/>
                      </a:lnTo>
                      <a:lnTo>
                        <a:pt x="27" y="63"/>
                      </a:lnTo>
                      <a:lnTo>
                        <a:pt x="29" y="63"/>
                      </a:lnTo>
                      <a:lnTo>
                        <a:pt x="32" y="64"/>
                      </a:lnTo>
                      <a:lnTo>
                        <a:pt x="34" y="65"/>
                      </a:lnTo>
                      <a:lnTo>
                        <a:pt x="35" y="65"/>
                      </a:lnTo>
                      <a:lnTo>
                        <a:pt x="37" y="65"/>
                      </a:lnTo>
                      <a:lnTo>
                        <a:pt x="40" y="65"/>
                      </a:lnTo>
                      <a:lnTo>
                        <a:pt x="42" y="65"/>
                      </a:lnTo>
                      <a:lnTo>
                        <a:pt x="44" y="66"/>
                      </a:lnTo>
                      <a:lnTo>
                        <a:pt x="46" y="65"/>
                      </a:lnTo>
                      <a:lnTo>
                        <a:pt x="47" y="65"/>
                      </a:lnTo>
                      <a:lnTo>
                        <a:pt x="48" y="65"/>
                      </a:lnTo>
                      <a:lnTo>
                        <a:pt x="49" y="65"/>
                      </a:lnTo>
                      <a:lnTo>
                        <a:pt x="50" y="65"/>
                      </a:lnTo>
                      <a:lnTo>
                        <a:pt x="51" y="65"/>
                      </a:lnTo>
                      <a:lnTo>
                        <a:pt x="52" y="65"/>
                      </a:lnTo>
                      <a:lnTo>
                        <a:pt x="53" y="65"/>
                      </a:lnTo>
                      <a:lnTo>
                        <a:pt x="54" y="65"/>
                      </a:lnTo>
                      <a:lnTo>
                        <a:pt x="55" y="65"/>
                      </a:lnTo>
                      <a:lnTo>
                        <a:pt x="56" y="64"/>
                      </a:lnTo>
                      <a:lnTo>
                        <a:pt x="57" y="64"/>
                      </a:lnTo>
                      <a:lnTo>
                        <a:pt x="58" y="64"/>
                      </a:lnTo>
                      <a:lnTo>
                        <a:pt x="58" y="63"/>
                      </a:lnTo>
                      <a:lnTo>
                        <a:pt x="59" y="63"/>
                      </a:lnTo>
                      <a:lnTo>
                        <a:pt x="60" y="63"/>
                      </a:lnTo>
                      <a:lnTo>
                        <a:pt x="61" y="63"/>
                      </a:lnTo>
                      <a:lnTo>
                        <a:pt x="62" y="62"/>
                      </a:lnTo>
                      <a:lnTo>
                        <a:pt x="63" y="61"/>
                      </a:lnTo>
                      <a:lnTo>
                        <a:pt x="64" y="61"/>
                      </a:lnTo>
                      <a:lnTo>
                        <a:pt x="65" y="61"/>
                      </a:lnTo>
                      <a:lnTo>
                        <a:pt x="66" y="60"/>
                      </a:lnTo>
                      <a:lnTo>
                        <a:pt x="67" y="59"/>
                      </a:lnTo>
                    </a:path>
                  </a:pathLst>
                </a:custGeom>
                <a:pattFill prst="pct20">
                  <a:fgClr>
                    <a:srgbClr val="000000"/>
                  </a:fgClr>
                  <a:bgClr>
                    <a:srgbClr val="C05D00"/>
                  </a:bgClr>
                </a:pattFill>
                <a:ln w="12700" cap="rnd">
                  <a:solidFill>
                    <a:srgbClr val="4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00" name="Oval 195" descr="20%"/>
                <p:cNvSpPr>
                  <a:spLocks noChangeArrowheads="1"/>
                </p:cNvSpPr>
                <p:nvPr/>
              </p:nvSpPr>
              <p:spPr bwMode="auto">
                <a:xfrm>
                  <a:off x="3989" y="3559"/>
                  <a:ext cx="75" cy="63"/>
                </a:xfrm>
                <a:prstGeom prst="ellipse">
                  <a:avLst/>
                </a:prstGeom>
                <a:pattFill prst="pct20">
                  <a:fgClr>
                    <a:srgbClr val="000000"/>
                  </a:fgClr>
                  <a:bgClr>
                    <a:srgbClr val="000000"/>
                  </a:bgClr>
                </a:pattFill>
                <a:ln w="12700">
                  <a:solidFill>
                    <a:srgbClr val="400000"/>
                  </a:solidFill>
                  <a:round/>
                  <a:headEnd/>
                  <a:tailEnd/>
                </a:ln>
              </p:spPr>
              <p:txBody>
                <a:bodyPr wrap="none" anchor="ct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401" name="Freeform 196" descr="20%"/>
                <p:cNvSpPr>
                  <a:spLocks/>
                </p:cNvSpPr>
                <p:nvPr/>
              </p:nvSpPr>
              <p:spPr bwMode="auto">
                <a:xfrm>
                  <a:off x="3983" y="3561"/>
                  <a:ext cx="69" cy="67"/>
                </a:xfrm>
                <a:custGeom>
                  <a:avLst/>
                  <a:gdLst>
                    <a:gd name="T0" fmla="*/ 63 w 69"/>
                    <a:gd name="T1" fmla="*/ 57 h 67"/>
                    <a:gd name="T2" fmla="*/ 57 w 69"/>
                    <a:gd name="T3" fmla="*/ 55 h 67"/>
                    <a:gd name="T4" fmla="*/ 53 w 69"/>
                    <a:gd name="T5" fmla="*/ 52 h 67"/>
                    <a:gd name="T6" fmla="*/ 48 w 69"/>
                    <a:gd name="T7" fmla="*/ 49 h 67"/>
                    <a:gd name="T8" fmla="*/ 44 w 69"/>
                    <a:gd name="T9" fmla="*/ 46 h 67"/>
                    <a:gd name="T10" fmla="*/ 40 w 69"/>
                    <a:gd name="T11" fmla="*/ 43 h 67"/>
                    <a:gd name="T12" fmla="*/ 37 w 69"/>
                    <a:gd name="T13" fmla="*/ 39 h 67"/>
                    <a:gd name="T14" fmla="*/ 33 w 69"/>
                    <a:gd name="T15" fmla="*/ 36 h 67"/>
                    <a:gd name="T16" fmla="*/ 30 w 69"/>
                    <a:gd name="T17" fmla="*/ 31 h 67"/>
                    <a:gd name="T18" fmla="*/ 27 w 69"/>
                    <a:gd name="T19" fmla="*/ 27 h 67"/>
                    <a:gd name="T20" fmla="*/ 25 w 69"/>
                    <a:gd name="T21" fmla="*/ 23 h 67"/>
                    <a:gd name="T22" fmla="*/ 23 w 69"/>
                    <a:gd name="T23" fmla="*/ 19 h 67"/>
                    <a:gd name="T24" fmla="*/ 21 w 69"/>
                    <a:gd name="T25" fmla="*/ 14 h 67"/>
                    <a:gd name="T26" fmla="*/ 20 w 69"/>
                    <a:gd name="T27" fmla="*/ 10 h 67"/>
                    <a:gd name="T28" fmla="*/ 19 w 69"/>
                    <a:gd name="T29" fmla="*/ 5 h 67"/>
                    <a:gd name="T30" fmla="*/ 19 w 69"/>
                    <a:gd name="T31" fmla="*/ 0 h 67"/>
                    <a:gd name="T32" fmla="*/ 16 w 69"/>
                    <a:gd name="T33" fmla="*/ 2 h 67"/>
                    <a:gd name="T34" fmla="*/ 14 w 69"/>
                    <a:gd name="T35" fmla="*/ 4 h 67"/>
                    <a:gd name="T36" fmla="*/ 12 w 69"/>
                    <a:gd name="T37" fmla="*/ 5 h 67"/>
                    <a:gd name="T38" fmla="*/ 10 w 69"/>
                    <a:gd name="T39" fmla="*/ 6 h 67"/>
                    <a:gd name="T40" fmla="*/ 8 w 69"/>
                    <a:gd name="T41" fmla="*/ 8 h 67"/>
                    <a:gd name="T42" fmla="*/ 7 w 69"/>
                    <a:gd name="T43" fmla="*/ 10 h 67"/>
                    <a:gd name="T44" fmla="*/ 5 w 69"/>
                    <a:gd name="T45" fmla="*/ 12 h 67"/>
                    <a:gd name="T46" fmla="*/ 4 w 69"/>
                    <a:gd name="T47" fmla="*/ 14 h 67"/>
                    <a:gd name="T48" fmla="*/ 2 w 69"/>
                    <a:gd name="T49" fmla="*/ 18 h 67"/>
                    <a:gd name="T50" fmla="*/ 1 w 69"/>
                    <a:gd name="T51" fmla="*/ 22 h 67"/>
                    <a:gd name="T52" fmla="*/ 0 w 69"/>
                    <a:gd name="T53" fmla="*/ 24 h 67"/>
                    <a:gd name="T54" fmla="*/ 0 w 69"/>
                    <a:gd name="T55" fmla="*/ 26 h 67"/>
                    <a:gd name="T56" fmla="*/ 0 w 69"/>
                    <a:gd name="T57" fmla="*/ 28 h 67"/>
                    <a:gd name="T58" fmla="*/ 0 w 69"/>
                    <a:gd name="T59" fmla="*/ 34 h 67"/>
                    <a:gd name="T60" fmla="*/ 1 w 69"/>
                    <a:gd name="T61" fmla="*/ 37 h 67"/>
                    <a:gd name="T62" fmla="*/ 2 w 69"/>
                    <a:gd name="T63" fmla="*/ 41 h 67"/>
                    <a:gd name="T64" fmla="*/ 3 w 69"/>
                    <a:gd name="T65" fmla="*/ 44 h 67"/>
                    <a:gd name="T66" fmla="*/ 5 w 69"/>
                    <a:gd name="T67" fmla="*/ 47 h 67"/>
                    <a:gd name="T68" fmla="*/ 7 w 69"/>
                    <a:gd name="T69" fmla="*/ 50 h 67"/>
                    <a:gd name="T70" fmla="*/ 10 w 69"/>
                    <a:gd name="T71" fmla="*/ 53 h 67"/>
                    <a:gd name="T72" fmla="*/ 13 w 69"/>
                    <a:gd name="T73" fmla="*/ 55 h 67"/>
                    <a:gd name="T74" fmla="*/ 16 w 69"/>
                    <a:gd name="T75" fmla="*/ 57 h 67"/>
                    <a:gd name="T76" fmla="*/ 19 w 69"/>
                    <a:gd name="T77" fmla="*/ 59 h 67"/>
                    <a:gd name="T78" fmla="*/ 23 w 69"/>
                    <a:gd name="T79" fmla="*/ 61 h 67"/>
                    <a:gd name="T80" fmla="*/ 27 w 69"/>
                    <a:gd name="T81" fmla="*/ 63 h 67"/>
                    <a:gd name="T82" fmla="*/ 31 w 69"/>
                    <a:gd name="T83" fmla="*/ 64 h 67"/>
                    <a:gd name="T84" fmla="*/ 36 w 69"/>
                    <a:gd name="T85" fmla="*/ 65 h 67"/>
                    <a:gd name="T86" fmla="*/ 40 w 69"/>
                    <a:gd name="T87" fmla="*/ 65 h 67"/>
                    <a:gd name="T88" fmla="*/ 45 w 69"/>
                    <a:gd name="T89" fmla="*/ 66 h 67"/>
                    <a:gd name="T90" fmla="*/ 47 w 69"/>
                    <a:gd name="T91" fmla="*/ 65 h 67"/>
                    <a:gd name="T92" fmla="*/ 49 w 69"/>
                    <a:gd name="T93" fmla="*/ 65 h 67"/>
                    <a:gd name="T94" fmla="*/ 51 w 69"/>
                    <a:gd name="T95" fmla="*/ 65 h 67"/>
                    <a:gd name="T96" fmla="*/ 53 w 69"/>
                    <a:gd name="T97" fmla="*/ 65 h 67"/>
                    <a:gd name="T98" fmla="*/ 55 w 69"/>
                    <a:gd name="T99" fmla="*/ 65 h 67"/>
                    <a:gd name="T100" fmla="*/ 57 w 69"/>
                    <a:gd name="T101" fmla="*/ 64 h 67"/>
                    <a:gd name="T102" fmla="*/ 59 w 69"/>
                    <a:gd name="T103" fmla="*/ 63 h 67"/>
                    <a:gd name="T104" fmla="*/ 61 w 69"/>
                    <a:gd name="T105" fmla="*/ 63 h 67"/>
                    <a:gd name="T106" fmla="*/ 63 w 69"/>
                    <a:gd name="T107" fmla="*/ 62 h 67"/>
                    <a:gd name="T108" fmla="*/ 65 w 69"/>
                    <a:gd name="T109" fmla="*/ 61 h 67"/>
                    <a:gd name="T110" fmla="*/ 66 w 69"/>
                    <a:gd name="T111" fmla="*/ 60 h 67"/>
                    <a:gd name="T112" fmla="*/ 68 w 69"/>
                    <a:gd name="T113" fmla="*/ 59 h 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9"/>
                    <a:gd name="T172" fmla="*/ 0 h 67"/>
                    <a:gd name="T173" fmla="*/ 69 w 69"/>
                    <a:gd name="T174" fmla="*/ 67 h 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9" h="67">
                      <a:moveTo>
                        <a:pt x="68" y="59"/>
                      </a:moveTo>
                      <a:lnTo>
                        <a:pt x="63" y="57"/>
                      </a:lnTo>
                      <a:lnTo>
                        <a:pt x="60" y="56"/>
                      </a:lnTo>
                      <a:lnTo>
                        <a:pt x="57" y="55"/>
                      </a:lnTo>
                      <a:lnTo>
                        <a:pt x="55" y="53"/>
                      </a:lnTo>
                      <a:lnTo>
                        <a:pt x="53" y="52"/>
                      </a:lnTo>
                      <a:lnTo>
                        <a:pt x="51" y="51"/>
                      </a:lnTo>
                      <a:lnTo>
                        <a:pt x="48" y="49"/>
                      </a:lnTo>
                      <a:lnTo>
                        <a:pt x="46" y="48"/>
                      </a:lnTo>
                      <a:lnTo>
                        <a:pt x="44" y="46"/>
                      </a:lnTo>
                      <a:lnTo>
                        <a:pt x="42" y="45"/>
                      </a:lnTo>
                      <a:lnTo>
                        <a:pt x="40" y="43"/>
                      </a:lnTo>
                      <a:lnTo>
                        <a:pt x="38" y="41"/>
                      </a:lnTo>
                      <a:lnTo>
                        <a:pt x="37" y="39"/>
                      </a:lnTo>
                      <a:lnTo>
                        <a:pt x="35" y="38"/>
                      </a:lnTo>
                      <a:lnTo>
                        <a:pt x="33" y="36"/>
                      </a:lnTo>
                      <a:lnTo>
                        <a:pt x="31" y="34"/>
                      </a:lnTo>
                      <a:lnTo>
                        <a:pt x="30" y="31"/>
                      </a:lnTo>
                      <a:lnTo>
                        <a:pt x="29" y="29"/>
                      </a:lnTo>
                      <a:lnTo>
                        <a:pt x="27" y="27"/>
                      </a:lnTo>
                      <a:lnTo>
                        <a:pt x="26" y="25"/>
                      </a:lnTo>
                      <a:lnTo>
                        <a:pt x="25" y="23"/>
                      </a:lnTo>
                      <a:lnTo>
                        <a:pt x="24" y="21"/>
                      </a:lnTo>
                      <a:lnTo>
                        <a:pt x="23" y="19"/>
                      </a:lnTo>
                      <a:lnTo>
                        <a:pt x="22" y="16"/>
                      </a:lnTo>
                      <a:lnTo>
                        <a:pt x="21" y="14"/>
                      </a:lnTo>
                      <a:lnTo>
                        <a:pt x="21" y="12"/>
                      </a:lnTo>
                      <a:lnTo>
                        <a:pt x="20" y="10"/>
                      </a:lnTo>
                      <a:lnTo>
                        <a:pt x="19" y="7"/>
                      </a:lnTo>
                      <a:lnTo>
                        <a:pt x="19" y="5"/>
                      </a:lnTo>
                      <a:lnTo>
                        <a:pt x="19" y="2"/>
                      </a:lnTo>
                      <a:lnTo>
                        <a:pt x="19" y="0"/>
                      </a:lnTo>
                      <a:lnTo>
                        <a:pt x="17" y="2"/>
                      </a:lnTo>
                      <a:lnTo>
                        <a:pt x="16" y="2"/>
                      </a:lnTo>
                      <a:lnTo>
                        <a:pt x="15" y="3"/>
                      </a:lnTo>
                      <a:lnTo>
                        <a:pt x="14" y="4"/>
                      </a:lnTo>
                      <a:lnTo>
                        <a:pt x="13" y="4"/>
                      </a:lnTo>
                      <a:lnTo>
                        <a:pt x="12" y="5"/>
                      </a:lnTo>
                      <a:lnTo>
                        <a:pt x="11" y="6"/>
                      </a:lnTo>
                      <a:lnTo>
                        <a:pt x="10" y="6"/>
                      </a:lnTo>
                      <a:lnTo>
                        <a:pt x="9" y="7"/>
                      </a:lnTo>
                      <a:lnTo>
                        <a:pt x="8" y="8"/>
                      </a:lnTo>
                      <a:lnTo>
                        <a:pt x="8" y="9"/>
                      </a:lnTo>
                      <a:lnTo>
                        <a:pt x="7" y="10"/>
                      </a:lnTo>
                      <a:lnTo>
                        <a:pt x="6" y="11"/>
                      </a:lnTo>
                      <a:lnTo>
                        <a:pt x="5" y="12"/>
                      </a:lnTo>
                      <a:lnTo>
                        <a:pt x="5" y="13"/>
                      </a:lnTo>
                      <a:lnTo>
                        <a:pt x="4" y="14"/>
                      </a:lnTo>
                      <a:lnTo>
                        <a:pt x="3" y="16"/>
                      </a:lnTo>
                      <a:lnTo>
                        <a:pt x="2" y="18"/>
                      </a:lnTo>
                      <a:lnTo>
                        <a:pt x="1" y="20"/>
                      </a:lnTo>
                      <a:lnTo>
                        <a:pt x="1" y="22"/>
                      </a:lnTo>
                      <a:lnTo>
                        <a:pt x="0" y="22"/>
                      </a:lnTo>
                      <a:lnTo>
                        <a:pt x="0" y="24"/>
                      </a:lnTo>
                      <a:lnTo>
                        <a:pt x="0" y="25"/>
                      </a:lnTo>
                      <a:lnTo>
                        <a:pt x="0" y="26"/>
                      </a:lnTo>
                      <a:lnTo>
                        <a:pt x="0" y="27"/>
                      </a:lnTo>
                      <a:lnTo>
                        <a:pt x="0" y="28"/>
                      </a:lnTo>
                      <a:lnTo>
                        <a:pt x="0" y="29"/>
                      </a:lnTo>
                      <a:lnTo>
                        <a:pt x="0" y="34"/>
                      </a:lnTo>
                      <a:lnTo>
                        <a:pt x="0" y="35"/>
                      </a:lnTo>
                      <a:lnTo>
                        <a:pt x="1" y="37"/>
                      </a:lnTo>
                      <a:lnTo>
                        <a:pt x="1" y="39"/>
                      </a:lnTo>
                      <a:lnTo>
                        <a:pt x="2" y="41"/>
                      </a:lnTo>
                      <a:lnTo>
                        <a:pt x="2" y="42"/>
                      </a:lnTo>
                      <a:lnTo>
                        <a:pt x="3" y="44"/>
                      </a:lnTo>
                      <a:lnTo>
                        <a:pt x="4" y="45"/>
                      </a:lnTo>
                      <a:lnTo>
                        <a:pt x="5" y="47"/>
                      </a:lnTo>
                      <a:lnTo>
                        <a:pt x="6" y="49"/>
                      </a:lnTo>
                      <a:lnTo>
                        <a:pt x="7" y="50"/>
                      </a:lnTo>
                      <a:lnTo>
                        <a:pt x="9" y="51"/>
                      </a:lnTo>
                      <a:lnTo>
                        <a:pt x="10" y="53"/>
                      </a:lnTo>
                      <a:lnTo>
                        <a:pt x="11" y="54"/>
                      </a:lnTo>
                      <a:lnTo>
                        <a:pt x="13" y="55"/>
                      </a:lnTo>
                      <a:lnTo>
                        <a:pt x="15" y="57"/>
                      </a:lnTo>
                      <a:lnTo>
                        <a:pt x="16" y="57"/>
                      </a:lnTo>
                      <a:lnTo>
                        <a:pt x="18" y="59"/>
                      </a:lnTo>
                      <a:lnTo>
                        <a:pt x="19" y="59"/>
                      </a:lnTo>
                      <a:lnTo>
                        <a:pt x="21" y="61"/>
                      </a:lnTo>
                      <a:lnTo>
                        <a:pt x="23" y="61"/>
                      </a:lnTo>
                      <a:lnTo>
                        <a:pt x="25" y="62"/>
                      </a:lnTo>
                      <a:lnTo>
                        <a:pt x="27" y="63"/>
                      </a:lnTo>
                      <a:lnTo>
                        <a:pt x="29" y="63"/>
                      </a:lnTo>
                      <a:lnTo>
                        <a:pt x="31" y="64"/>
                      </a:lnTo>
                      <a:lnTo>
                        <a:pt x="33" y="65"/>
                      </a:lnTo>
                      <a:lnTo>
                        <a:pt x="36" y="65"/>
                      </a:lnTo>
                      <a:lnTo>
                        <a:pt x="38" y="65"/>
                      </a:lnTo>
                      <a:lnTo>
                        <a:pt x="40" y="65"/>
                      </a:lnTo>
                      <a:lnTo>
                        <a:pt x="43" y="65"/>
                      </a:lnTo>
                      <a:lnTo>
                        <a:pt x="45" y="66"/>
                      </a:lnTo>
                      <a:lnTo>
                        <a:pt x="46" y="65"/>
                      </a:lnTo>
                      <a:lnTo>
                        <a:pt x="47" y="65"/>
                      </a:lnTo>
                      <a:lnTo>
                        <a:pt x="48" y="65"/>
                      </a:lnTo>
                      <a:lnTo>
                        <a:pt x="49" y="65"/>
                      </a:lnTo>
                      <a:lnTo>
                        <a:pt x="50" y="65"/>
                      </a:lnTo>
                      <a:lnTo>
                        <a:pt x="51" y="65"/>
                      </a:lnTo>
                      <a:lnTo>
                        <a:pt x="52" y="65"/>
                      </a:lnTo>
                      <a:lnTo>
                        <a:pt x="53" y="65"/>
                      </a:lnTo>
                      <a:lnTo>
                        <a:pt x="54" y="65"/>
                      </a:lnTo>
                      <a:lnTo>
                        <a:pt x="55" y="65"/>
                      </a:lnTo>
                      <a:lnTo>
                        <a:pt x="56" y="64"/>
                      </a:lnTo>
                      <a:lnTo>
                        <a:pt x="57" y="64"/>
                      </a:lnTo>
                      <a:lnTo>
                        <a:pt x="58" y="64"/>
                      </a:lnTo>
                      <a:lnTo>
                        <a:pt x="59" y="63"/>
                      </a:lnTo>
                      <a:lnTo>
                        <a:pt x="60" y="63"/>
                      </a:lnTo>
                      <a:lnTo>
                        <a:pt x="61" y="63"/>
                      </a:lnTo>
                      <a:lnTo>
                        <a:pt x="62" y="63"/>
                      </a:lnTo>
                      <a:lnTo>
                        <a:pt x="63" y="62"/>
                      </a:lnTo>
                      <a:lnTo>
                        <a:pt x="64" y="61"/>
                      </a:lnTo>
                      <a:lnTo>
                        <a:pt x="65" y="61"/>
                      </a:lnTo>
                      <a:lnTo>
                        <a:pt x="66" y="61"/>
                      </a:lnTo>
                      <a:lnTo>
                        <a:pt x="66" y="60"/>
                      </a:lnTo>
                      <a:lnTo>
                        <a:pt x="67" y="60"/>
                      </a:lnTo>
                      <a:lnTo>
                        <a:pt x="68" y="59"/>
                      </a:lnTo>
                    </a:path>
                  </a:pathLst>
                </a:custGeom>
                <a:pattFill prst="pct20">
                  <a:fgClr>
                    <a:srgbClr val="000000"/>
                  </a:fgClr>
                  <a:bgClr>
                    <a:srgbClr val="C05D00"/>
                  </a:bgClr>
                </a:pattFill>
                <a:ln w="12700" cap="rnd">
                  <a:solidFill>
                    <a:srgbClr val="4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grpSp>
          <p:grpSp>
            <p:nvGrpSpPr>
              <p:cNvPr id="338" name="Group 197"/>
              <p:cNvGrpSpPr>
                <a:grpSpLocks/>
              </p:cNvGrpSpPr>
              <p:nvPr/>
            </p:nvGrpSpPr>
            <p:grpSpPr bwMode="auto">
              <a:xfrm>
                <a:off x="3947" y="3418"/>
                <a:ext cx="299" cy="69"/>
                <a:chOff x="3983" y="3559"/>
                <a:chExt cx="299" cy="69"/>
              </a:xfrm>
            </p:grpSpPr>
            <p:sp>
              <p:nvSpPr>
                <p:cNvPr id="390" name="Oval 198" descr="20%"/>
                <p:cNvSpPr>
                  <a:spLocks noChangeArrowheads="1"/>
                </p:cNvSpPr>
                <p:nvPr/>
              </p:nvSpPr>
              <p:spPr bwMode="auto">
                <a:xfrm>
                  <a:off x="4206" y="3559"/>
                  <a:ext cx="76" cy="63"/>
                </a:xfrm>
                <a:prstGeom prst="ellipse">
                  <a:avLst/>
                </a:prstGeom>
                <a:pattFill prst="pct20">
                  <a:fgClr>
                    <a:srgbClr val="000000"/>
                  </a:fgClr>
                  <a:bgClr>
                    <a:srgbClr val="000000"/>
                  </a:bgClr>
                </a:pattFill>
                <a:ln w="12700">
                  <a:solidFill>
                    <a:srgbClr val="400000"/>
                  </a:solidFill>
                  <a:round/>
                  <a:headEnd/>
                  <a:tailEnd/>
                </a:ln>
              </p:spPr>
              <p:txBody>
                <a:bodyPr wrap="none" anchor="ct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391" name="Freeform 199" descr="20%"/>
                <p:cNvSpPr>
                  <a:spLocks/>
                </p:cNvSpPr>
                <p:nvPr/>
              </p:nvSpPr>
              <p:spPr bwMode="auto">
                <a:xfrm>
                  <a:off x="4201" y="3561"/>
                  <a:ext cx="66" cy="67"/>
                </a:xfrm>
                <a:custGeom>
                  <a:avLst/>
                  <a:gdLst>
                    <a:gd name="T0" fmla="*/ 59 w 66"/>
                    <a:gd name="T1" fmla="*/ 57 h 67"/>
                    <a:gd name="T2" fmla="*/ 55 w 66"/>
                    <a:gd name="T3" fmla="*/ 55 h 67"/>
                    <a:gd name="T4" fmla="*/ 51 w 66"/>
                    <a:gd name="T5" fmla="*/ 52 h 67"/>
                    <a:gd name="T6" fmla="*/ 46 w 66"/>
                    <a:gd name="T7" fmla="*/ 49 h 67"/>
                    <a:gd name="T8" fmla="*/ 42 w 66"/>
                    <a:gd name="T9" fmla="*/ 46 h 67"/>
                    <a:gd name="T10" fmla="*/ 38 w 66"/>
                    <a:gd name="T11" fmla="*/ 43 h 67"/>
                    <a:gd name="T12" fmla="*/ 34 w 66"/>
                    <a:gd name="T13" fmla="*/ 39 h 67"/>
                    <a:gd name="T14" fmla="*/ 32 w 66"/>
                    <a:gd name="T15" fmla="*/ 36 h 67"/>
                    <a:gd name="T16" fmla="*/ 29 w 66"/>
                    <a:gd name="T17" fmla="*/ 31 h 67"/>
                    <a:gd name="T18" fmla="*/ 26 w 66"/>
                    <a:gd name="T19" fmla="*/ 27 h 67"/>
                    <a:gd name="T20" fmla="*/ 24 w 66"/>
                    <a:gd name="T21" fmla="*/ 23 h 67"/>
                    <a:gd name="T22" fmla="*/ 22 w 66"/>
                    <a:gd name="T23" fmla="*/ 19 h 67"/>
                    <a:gd name="T24" fmla="*/ 20 w 66"/>
                    <a:gd name="T25" fmla="*/ 14 h 67"/>
                    <a:gd name="T26" fmla="*/ 19 w 66"/>
                    <a:gd name="T27" fmla="*/ 10 h 67"/>
                    <a:gd name="T28" fmla="*/ 18 w 66"/>
                    <a:gd name="T29" fmla="*/ 5 h 67"/>
                    <a:gd name="T30" fmla="*/ 18 w 66"/>
                    <a:gd name="T31" fmla="*/ 0 h 67"/>
                    <a:gd name="T32" fmla="*/ 15 w 66"/>
                    <a:gd name="T33" fmla="*/ 2 h 67"/>
                    <a:gd name="T34" fmla="*/ 13 w 66"/>
                    <a:gd name="T35" fmla="*/ 4 h 67"/>
                    <a:gd name="T36" fmla="*/ 11 w 66"/>
                    <a:gd name="T37" fmla="*/ 5 h 67"/>
                    <a:gd name="T38" fmla="*/ 10 w 66"/>
                    <a:gd name="T39" fmla="*/ 6 h 67"/>
                    <a:gd name="T40" fmla="*/ 8 w 66"/>
                    <a:gd name="T41" fmla="*/ 8 h 67"/>
                    <a:gd name="T42" fmla="*/ 7 w 66"/>
                    <a:gd name="T43" fmla="*/ 10 h 67"/>
                    <a:gd name="T44" fmla="*/ 5 w 66"/>
                    <a:gd name="T45" fmla="*/ 12 h 67"/>
                    <a:gd name="T46" fmla="*/ 4 w 66"/>
                    <a:gd name="T47" fmla="*/ 14 h 67"/>
                    <a:gd name="T48" fmla="*/ 2 w 66"/>
                    <a:gd name="T49" fmla="*/ 16 h 67"/>
                    <a:gd name="T50" fmla="*/ 1 w 66"/>
                    <a:gd name="T51" fmla="*/ 20 h 67"/>
                    <a:gd name="T52" fmla="*/ 0 w 66"/>
                    <a:gd name="T53" fmla="*/ 24 h 67"/>
                    <a:gd name="T54" fmla="*/ 0 w 66"/>
                    <a:gd name="T55" fmla="*/ 26 h 67"/>
                    <a:gd name="T56" fmla="*/ 0 w 66"/>
                    <a:gd name="T57" fmla="*/ 28 h 67"/>
                    <a:gd name="T58" fmla="*/ 0 w 66"/>
                    <a:gd name="T59" fmla="*/ 34 h 67"/>
                    <a:gd name="T60" fmla="*/ 0 w 66"/>
                    <a:gd name="T61" fmla="*/ 37 h 67"/>
                    <a:gd name="T62" fmla="*/ 2 w 66"/>
                    <a:gd name="T63" fmla="*/ 41 h 67"/>
                    <a:gd name="T64" fmla="*/ 3 w 66"/>
                    <a:gd name="T65" fmla="*/ 44 h 67"/>
                    <a:gd name="T66" fmla="*/ 5 w 66"/>
                    <a:gd name="T67" fmla="*/ 47 h 67"/>
                    <a:gd name="T68" fmla="*/ 7 w 66"/>
                    <a:gd name="T69" fmla="*/ 50 h 67"/>
                    <a:gd name="T70" fmla="*/ 10 w 66"/>
                    <a:gd name="T71" fmla="*/ 53 h 67"/>
                    <a:gd name="T72" fmla="*/ 12 w 66"/>
                    <a:gd name="T73" fmla="*/ 55 h 67"/>
                    <a:gd name="T74" fmla="*/ 15 w 66"/>
                    <a:gd name="T75" fmla="*/ 57 h 67"/>
                    <a:gd name="T76" fmla="*/ 18 w 66"/>
                    <a:gd name="T77" fmla="*/ 59 h 67"/>
                    <a:gd name="T78" fmla="*/ 22 w 66"/>
                    <a:gd name="T79" fmla="*/ 61 h 67"/>
                    <a:gd name="T80" fmla="*/ 26 w 66"/>
                    <a:gd name="T81" fmla="*/ 63 h 67"/>
                    <a:gd name="T82" fmla="*/ 30 w 66"/>
                    <a:gd name="T83" fmla="*/ 64 h 67"/>
                    <a:gd name="T84" fmla="*/ 34 w 66"/>
                    <a:gd name="T85" fmla="*/ 65 h 67"/>
                    <a:gd name="T86" fmla="*/ 38 w 66"/>
                    <a:gd name="T87" fmla="*/ 65 h 67"/>
                    <a:gd name="T88" fmla="*/ 43 w 66"/>
                    <a:gd name="T89" fmla="*/ 66 h 67"/>
                    <a:gd name="T90" fmla="*/ 45 w 66"/>
                    <a:gd name="T91" fmla="*/ 65 h 67"/>
                    <a:gd name="T92" fmla="*/ 47 w 66"/>
                    <a:gd name="T93" fmla="*/ 65 h 67"/>
                    <a:gd name="T94" fmla="*/ 49 w 66"/>
                    <a:gd name="T95" fmla="*/ 65 h 67"/>
                    <a:gd name="T96" fmla="*/ 51 w 66"/>
                    <a:gd name="T97" fmla="*/ 65 h 67"/>
                    <a:gd name="T98" fmla="*/ 53 w 66"/>
                    <a:gd name="T99" fmla="*/ 65 h 67"/>
                    <a:gd name="T100" fmla="*/ 54 w 66"/>
                    <a:gd name="T101" fmla="*/ 64 h 67"/>
                    <a:gd name="T102" fmla="*/ 56 w 66"/>
                    <a:gd name="T103" fmla="*/ 63 h 67"/>
                    <a:gd name="T104" fmla="*/ 58 w 66"/>
                    <a:gd name="T105" fmla="*/ 63 h 67"/>
                    <a:gd name="T106" fmla="*/ 59 w 66"/>
                    <a:gd name="T107" fmla="*/ 62 h 67"/>
                    <a:gd name="T108" fmla="*/ 61 w 66"/>
                    <a:gd name="T109" fmla="*/ 61 h 67"/>
                    <a:gd name="T110" fmla="*/ 63 w 66"/>
                    <a:gd name="T111" fmla="*/ 61 h 67"/>
                    <a:gd name="T112" fmla="*/ 64 w 66"/>
                    <a:gd name="T113" fmla="*/ 60 h 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
                    <a:gd name="T172" fmla="*/ 0 h 67"/>
                    <a:gd name="T173" fmla="*/ 66 w 66"/>
                    <a:gd name="T174" fmla="*/ 67 h 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 h="67">
                      <a:moveTo>
                        <a:pt x="65" y="59"/>
                      </a:moveTo>
                      <a:lnTo>
                        <a:pt x="59" y="57"/>
                      </a:lnTo>
                      <a:lnTo>
                        <a:pt x="57" y="56"/>
                      </a:lnTo>
                      <a:lnTo>
                        <a:pt x="55" y="55"/>
                      </a:lnTo>
                      <a:lnTo>
                        <a:pt x="53" y="53"/>
                      </a:lnTo>
                      <a:lnTo>
                        <a:pt x="51" y="52"/>
                      </a:lnTo>
                      <a:lnTo>
                        <a:pt x="48" y="51"/>
                      </a:lnTo>
                      <a:lnTo>
                        <a:pt x="46" y="49"/>
                      </a:lnTo>
                      <a:lnTo>
                        <a:pt x="44" y="48"/>
                      </a:lnTo>
                      <a:lnTo>
                        <a:pt x="42" y="46"/>
                      </a:lnTo>
                      <a:lnTo>
                        <a:pt x="40" y="45"/>
                      </a:lnTo>
                      <a:lnTo>
                        <a:pt x="38" y="43"/>
                      </a:lnTo>
                      <a:lnTo>
                        <a:pt x="36" y="41"/>
                      </a:lnTo>
                      <a:lnTo>
                        <a:pt x="34" y="39"/>
                      </a:lnTo>
                      <a:lnTo>
                        <a:pt x="33" y="38"/>
                      </a:lnTo>
                      <a:lnTo>
                        <a:pt x="32" y="36"/>
                      </a:lnTo>
                      <a:lnTo>
                        <a:pt x="31" y="34"/>
                      </a:lnTo>
                      <a:lnTo>
                        <a:pt x="29" y="31"/>
                      </a:lnTo>
                      <a:lnTo>
                        <a:pt x="27" y="29"/>
                      </a:lnTo>
                      <a:lnTo>
                        <a:pt x="26" y="27"/>
                      </a:lnTo>
                      <a:lnTo>
                        <a:pt x="25" y="25"/>
                      </a:lnTo>
                      <a:lnTo>
                        <a:pt x="24" y="23"/>
                      </a:lnTo>
                      <a:lnTo>
                        <a:pt x="23" y="21"/>
                      </a:lnTo>
                      <a:lnTo>
                        <a:pt x="22" y="19"/>
                      </a:lnTo>
                      <a:lnTo>
                        <a:pt x="21" y="16"/>
                      </a:lnTo>
                      <a:lnTo>
                        <a:pt x="20" y="14"/>
                      </a:lnTo>
                      <a:lnTo>
                        <a:pt x="20" y="12"/>
                      </a:lnTo>
                      <a:lnTo>
                        <a:pt x="19" y="10"/>
                      </a:lnTo>
                      <a:lnTo>
                        <a:pt x="19" y="7"/>
                      </a:lnTo>
                      <a:lnTo>
                        <a:pt x="18" y="5"/>
                      </a:lnTo>
                      <a:lnTo>
                        <a:pt x="18" y="2"/>
                      </a:lnTo>
                      <a:lnTo>
                        <a:pt x="18" y="0"/>
                      </a:lnTo>
                      <a:lnTo>
                        <a:pt x="16" y="2"/>
                      </a:lnTo>
                      <a:lnTo>
                        <a:pt x="15" y="2"/>
                      </a:lnTo>
                      <a:lnTo>
                        <a:pt x="14" y="3"/>
                      </a:lnTo>
                      <a:lnTo>
                        <a:pt x="13" y="4"/>
                      </a:lnTo>
                      <a:lnTo>
                        <a:pt x="12" y="4"/>
                      </a:lnTo>
                      <a:lnTo>
                        <a:pt x="11" y="5"/>
                      </a:lnTo>
                      <a:lnTo>
                        <a:pt x="11" y="6"/>
                      </a:lnTo>
                      <a:lnTo>
                        <a:pt x="10" y="6"/>
                      </a:lnTo>
                      <a:lnTo>
                        <a:pt x="9" y="7"/>
                      </a:lnTo>
                      <a:lnTo>
                        <a:pt x="8" y="8"/>
                      </a:lnTo>
                      <a:lnTo>
                        <a:pt x="8" y="9"/>
                      </a:lnTo>
                      <a:lnTo>
                        <a:pt x="7" y="10"/>
                      </a:lnTo>
                      <a:lnTo>
                        <a:pt x="6" y="11"/>
                      </a:lnTo>
                      <a:lnTo>
                        <a:pt x="5" y="12"/>
                      </a:lnTo>
                      <a:lnTo>
                        <a:pt x="5" y="13"/>
                      </a:lnTo>
                      <a:lnTo>
                        <a:pt x="4" y="14"/>
                      </a:lnTo>
                      <a:lnTo>
                        <a:pt x="3" y="16"/>
                      </a:lnTo>
                      <a:lnTo>
                        <a:pt x="2" y="16"/>
                      </a:lnTo>
                      <a:lnTo>
                        <a:pt x="2" y="18"/>
                      </a:lnTo>
                      <a:lnTo>
                        <a:pt x="1" y="20"/>
                      </a:lnTo>
                      <a:lnTo>
                        <a:pt x="0" y="22"/>
                      </a:lnTo>
                      <a:lnTo>
                        <a:pt x="0" y="24"/>
                      </a:lnTo>
                      <a:lnTo>
                        <a:pt x="0" y="25"/>
                      </a:lnTo>
                      <a:lnTo>
                        <a:pt x="0" y="26"/>
                      </a:lnTo>
                      <a:lnTo>
                        <a:pt x="0" y="27"/>
                      </a:lnTo>
                      <a:lnTo>
                        <a:pt x="0" y="28"/>
                      </a:lnTo>
                      <a:lnTo>
                        <a:pt x="0" y="29"/>
                      </a:lnTo>
                      <a:lnTo>
                        <a:pt x="0" y="34"/>
                      </a:lnTo>
                      <a:lnTo>
                        <a:pt x="0" y="35"/>
                      </a:lnTo>
                      <a:lnTo>
                        <a:pt x="0" y="37"/>
                      </a:lnTo>
                      <a:lnTo>
                        <a:pt x="1" y="39"/>
                      </a:lnTo>
                      <a:lnTo>
                        <a:pt x="2" y="41"/>
                      </a:lnTo>
                      <a:lnTo>
                        <a:pt x="2" y="42"/>
                      </a:lnTo>
                      <a:lnTo>
                        <a:pt x="3" y="44"/>
                      </a:lnTo>
                      <a:lnTo>
                        <a:pt x="4" y="45"/>
                      </a:lnTo>
                      <a:lnTo>
                        <a:pt x="5" y="47"/>
                      </a:lnTo>
                      <a:lnTo>
                        <a:pt x="6" y="49"/>
                      </a:lnTo>
                      <a:lnTo>
                        <a:pt x="7" y="50"/>
                      </a:lnTo>
                      <a:lnTo>
                        <a:pt x="8" y="51"/>
                      </a:lnTo>
                      <a:lnTo>
                        <a:pt x="10" y="53"/>
                      </a:lnTo>
                      <a:lnTo>
                        <a:pt x="11" y="54"/>
                      </a:lnTo>
                      <a:lnTo>
                        <a:pt x="12" y="55"/>
                      </a:lnTo>
                      <a:lnTo>
                        <a:pt x="13" y="57"/>
                      </a:lnTo>
                      <a:lnTo>
                        <a:pt x="15" y="57"/>
                      </a:lnTo>
                      <a:lnTo>
                        <a:pt x="17" y="59"/>
                      </a:lnTo>
                      <a:lnTo>
                        <a:pt x="18" y="59"/>
                      </a:lnTo>
                      <a:lnTo>
                        <a:pt x="20" y="61"/>
                      </a:lnTo>
                      <a:lnTo>
                        <a:pt x="22" y="61"/>
                      </a:lnTo>
                      <a:lnTo>
                        <a:pt x="24" y="62"/>
                      </a:lnTo>
                      <a:lnTo>
                        <a:pt x="26" y="63"/>
                      </a:lnTo>
                      <a:lnTo>
                        <a:pt x="28" y="63"/>
                      </a:lnTo>
                      <a:lnTo>
                        <a:pt x="30" y="64"/>
                      </a:lnTo>
                      <a:lnTo>
                        <a:pt x="32" y="65"/>
                      </a:lnTo>
                      <a:lnTo>
                        <a:pt x="34" y="65"/>
                      </a:lnTo>
                      <a:lnTo>
                        <a:pt x="36" y="65"/>
                      </a:lnTo>
                      <a:lnTo>
                        <a:pt x="38" y="65"/>
                      </a:lnTo>
                      <a:lnTo>
                        <a:pt x="40" y="65"/>
                      </a:lnTo>
                      <a:lnTo>
                        <a:pt x="43" y="66"/>
                      </a:lnTo>
                      <a:lnTo>
                        <a:pt x="44" y="65"/>
                      </a:lnTo>
                      <a:lnTo>
                        <a:pt x="45" y="65"/>
                      </a:lnTo>
                      <a:lnTo>
                        <a:pt x="46" y="65"/>
                      </a:lnTo>
                      <a:lnTo>
                        <a:pt x="47" y="65"/>
                      </a:lnTo>
                      <a:lnTo>
                        <a:pt x="48" y="65"/>
                      </a:lnTo>
                      <a:lnTo>
                        <a:pt x="49" y="65"/>
                      </a:lnTo>
                      <a:lnTo>
                        <a:pt x="50" y="65"/>
                      </a:lnTo>
                      <a:lnTo>
                        <a:pt x="51" y="65"/>
                      </a:lnTo>
                      <a:lnTo>
                        <a:pt x="52" y="65"/>
                      </a:lnTo>
                      <a:lnTo>
                        <a:pt x="53" y="65"/>
                      </a:lnTo>
                      <a:lnTo>
                        <a:pt x="54" y="64"/>
                      </a:lnTo>
                      <a:lnTo>
                        <a:pt x="55" y="64"/>
                      </a:lnTo>
                      <a:lnTo>
                        <a:pt x="56" y="63"/>
                      </a:lnTo>
                      <a:lnTo>
                        <a:pt x="57" y="63"/>
                      </a:lnTo>
                      <a:lnTo>
                        <a:pt x="58" y="63"/>
                      </a:lnTo>
                      <a:lnTo>
                        <a:pt x="59" y="63"/>
                      </a:lnTo>
                      <a:lnTo>
                        <a:pt x="59" y="62"/>
                      </a:lnTo>
                      <a:lnTo>
                        <a:pt x="60" y="62"/>
                      </a:lnTo>
                      <a:lnTo>
                        <a:pt x="61" y="61"/>
                      </a:lnTo>
                      <a:lnTo>
                        <a:pt x="62" y="61"/>
                      </a:lnTo>
                      <a:lnTo>
                        <a:pt x="63" y="61"/>
                      </a:lnTo>
                      <a:lnTo>
                        <a:pt x="63" y="60"/>
                      </a:lnTo>
                      <a:lnTo>
                        <a:pt x="64" y="60"/>
                      </a:lnTo>
                      <a:lnTo>
                        <a:pt x="65" y="59"/>
                      </a:lnTo>
                    </a:path>
                  </a:pathLst>
                </a:custGeom>
                <a:pattFill prst="pct20">
                  <a:fgClr>
                    <a:srgbClr val="000000"/>
                  </a:fgClr>
                  <a:bgClr>
                    <a:srgbClr val="C05D00"/>
                  </a:bgClr>
                </a:pattFill>
                <a:ln w="12700" cap="rnd">
                  <a:solidFill>
                    <a:srgbClr val="4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392" name="Oval 200" descr="20%"/>
                <p:cNvSpPr>
                  <a:spLocks noChangeArrowheads="1"/>
                </p:cNvSpPr>
                <p:nvPr/>
              </p:nvSpPr>
              <p:spPr bwMode="auto">
                <a:xfrm>
                  <a:off x="4098" y="3559"/>
                  <a:ext cx="76" cy="63"/>
                </a:xfrm>
                <a:prstGeom prst="ellipse">
                  <a:avLst/>
                </a:prstGeom>
                <a:pattFill prst="pct20">
                  <a:fgClr>
                    <a:srgbClr val="000000"/>
                  </a:fgClr>
                  <a:bgClr>
                    <a:srgbClr val="000000"/>
                  </a:bgClr>
                </a:pattFill>
                <a:ln w="12700">
                  <a:solidFill>
                    <a:srgbClr val="400000"/>
                  </a:solidFill>
                  <a:round/>
                  <a:headEnd/>
                  <a:tailEnd/>
                </a:ln>
              </p:spPr>
              <p:txBody>
                <a:bodyPr wrap="none" anchor="ct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393" name="Freeform 201" descr="20%"/>
                <p:cNvSpPr>
                  <a:spLocks/>
                </p:cNvSpPr>
                <p:nvPr/>
              </p:nvSpPr>
              <p:spPr bwMode="auto">
                <a:xfrm>
                  <a:off x="4092" y="3561"/>
                  <a:ext cx="68" cy="67"/>
                </a:xfrm>
                <a:custGeom>
                  <a:avLst/>
                  <a:gdLst>
                    <a:gd name="T0" fmla="*/ 62 w 68"/>
                    <a:gd name="T1" fmla="*/ 57 h 67"/>
                    <a:gd name="T2" fmla="*/ 57 w 68"/>
                    <a:gd name="T3" fmla="*/ 55 h 67"/>
                    <a:gd name="T4" fmla="*/ 52 w 68"/>
                    <a:gd name="T5" fmla="*/ 52 h 67"/>
                    <a:gd name="T6" fmla="*/ 48 w 68"/>
                    <a:gd name="T7" fmla="*/ 49 h 67"/>
                    <a:gd name="T8" fmla="*/ 44 w 68"/>
                    <a:gd name="T9" fmla="*/ 46 h 67"/>
                    <a:gd name="T10" fmla="*/ 40 w 68"/>
                    <a:gd name="T11" fmla="*/ 43 h 67"/>
                    <a:gd name="T12" fmla="*/ 36 w 68"/>
                    <a:gd name="T13" fmla="*/ 39 h 67"/>
                    <a:gd name="T14" fmla="*/ 34 w 68"/>
                    <a:gd name="T15" fmla="*/ 36 h 67"/>
                    <a:gd name="T16" fmla="*/ 31 w 68"/>
                    <a:gd name="T17" fmla="*/ 31 h 67"/>
                    <a:gd name="T18" fmla="*/ 28 w 68"/>
                    <a:gd name="T19" fmla="*/ 27 h 67"/>
                    <a:gd name="T20" fmla="*/ 25 w 68"/>
                    <a:gd name="T21" fmla="*/ 23 h 67"/>
                    <a:gd name="T22" fmla="*/ 23 w 68"/>
                    <a:gd name="T23" fmla="*/ 19 h 67"/>
                    <a:gd name="T24" fmla="*/ 22 w 68"/>
                    <a:gd name="T25" fmla="*/ 14 h 67"/>
                    <a:gd name="T26" fmla="*/ 21 w 68"/>
                    <a:gd name="T27" fmla="*/ 10 h 67"/>
                    <a:gd name="T28" fmla="*/ 20 w 68"/>
                    <a:gd name="T29" fmla="*/ 5 h 67"/>
                    <a:gd name="T30" fmla="*/ 20 w 68"/>
                    <a:gd name="T31" fmla="*/ 0 h 67"/>
                    <a:gd name="T32" fmla="*/ 16 w 68"/>
                    <a:gd name="T33" fmla="*/ 2 h 67"/>
                    <a:gd name="T34" fmla="*/ 14 w 68"/>
                    <a:gd name="T35" fmla="*/ 4 h 67"/>
                    <a:gd name="T36" fmla="*/ 12 w 68"/>
                    <a:gd name="T37" fmla="*/ 5 h 67"/>
                    <a:gd name="T38" fmla="*/ 10 w 68"/>
                    <a:gd name="T39" fmla="*/ 7 h 67"/>
                    <a:gd name="T40" fmla="*/ 8 w 68"/>
                    <a:gd name="T41" fmla="*/ 9 h 67"/>
                    <a:gd name="T42" fmla="*/ 7 w 68"/>
                    <a:gd name="T43" fmla="*/ 11 h 67"/>
                    <a:gd name="T44" fmla="*/ 5 w 68"/>
                    <a:gd name="T45" fmla="*/ 13 h 67"/>
                    <a:gd name="T46" fmla="*/ 4 w 68"/>
                    <a:gd name="T47" fmla="*/ 14 h 67"/>
                    <a:gd name="T48" fmla="*/ 3 w 68"/>
                    <a:gd name="T49" fmla="*/ 18 h 67"/>
                    <a:gd name="T50" fmla="*/ 2 w 68"/>
                    <a:gd name="T51" fmla="*/ 20 h 67"/>
                    <a:gd name="T52" fmla="*/ 1 w 68"/>
                    <a:gd name="T53" fmla="*/ 22 h 67"/>
                    <a:gd name="T54" fmla="*/ 0 w 68"/>
                    <a:gd name="T55" fmla="*/ 25 h 67"/>
                    <a:gd name="T56" fmla="*/ 0 w 68"/>
                    <a:gd name="T57" fmla="*/ 27 h 67"/>
                    <a:gd name="T58" fmla="*/ 0 w 68"/>
                    <a:gd name="T59" fmla="*/ 29 h 67"/>
                    <a:gd name="T60" fmla="*/ 1 w 68"/>
                    <a:gd name="T61" fmla="*/ 35 h 67"/>
                    <a:gd name="T62" fmla="*/ 1 w 68"/>
                    <a:gd name="T63" fmla="*/ 39 h 67"/>
                    <a:gd name="T64" fmla="*/ 3 w 68"/>
                    <a:gd name="T65" fmla="*/ 42 h 67"/>
                    <a:gd name="T66" fmla="*/ 4 w 68"/>
                    <a:gd name="T67" fmla="*/ 45 h 67"/>
                    <a:gd name="T68" fmla="*/ 7 w 68"/>
                    <a:gd name="T69" fmla="*/ 49 h 67"/>
                    <a:gd name="T70" fmla="*/ 9 w 68"/>
                    <a:gd name="T71" fmla="*/ 51 h 67"/>
                    <a:gd name="T72" fmla="*/ 12 w 68"/>
                    <a:gd name="T73" fmla="*/ 54 h 67"/>
                    <a:gd name="T74" fmla="*/ 15 w 68"/>
                    <a:gd name="T75" fmla="*/ 57 h 67"/>
                    <a:gd name="T76" fmla="*/ 18 w 68"/>
                    <a:gd name="T77" fmla="*/ 59 h 67"/>
                    <a:gd name="T78" fmla="*/ 22 w 68"/>
                    <a:gd name="T79" fmla="*/ 61 h 67"/>
                    <a:gd name="T80" fmla="*/ 25 w 68"/>
                    <a:gd name="T81" fmla="*/ 62 h 67"/>
                    <a:gd name="T82" fmla="*/ 29 w 68"/>
                    <a:gd name="T83" fmla="*/ 63 h 67"/>
                    <a:gd name="T84" fmla="*/ 34 w 68"/>
                    <a:gd name="T85" fmla="*/ 65 h 67"/>
                    <a:gd name="T86" fmla="*/ 37 w 68"/>
                    <a:gd name="T87" fmla="*/ 65 h 67"/>
                    <a:gd name="T88" fmla="*/ 42 w 68"/>
                    <a:gd name="T89" fmla="*/ 65 h 67"/>
                    <a:gd name="T90" fmla="*/ 46 w 68"/>
                    <a:gd name="T91" fmla="*/ 65 h 67"/>
                    <a:gd name="T92" fmla="*/ 48 w 68"/>
                    <a:gd name="T93" fmla="*/ 65 h 67"/>
                    <a:gd name="T94" fmla="*/ 50 w 68"/>
                    <a:gd name="T95" fmla="*/ 65 h 67"/>
                    <a:gd name="T96" fmla="*/ 52 w 68"/>
                    <a:gd name="T97" fmla="*/ 65 h 67"/>
                    <a:gd name="T98" fmla="*/ 54 w 68"/>
                    <a:gd name="T99" fmla="*/ 65 h 67"/>
                    <a:gd name="T100" fmla="*/ 56 w 68"/>
                    <a:gd name="T101" fmla="*/ 64 h 67"/>
                    <a:gd name="T102" fmla="*/ 58 w 68"/>
                    <a:gd name="T103" fmla="*/ 64 h 67"/>
                    <a:gd name="T104" fmla="*/ 59 w 68"/>
                    <a:gd name="T105" fmla="*/ 63 h 67"/>
                    <a:gd name="T106" fmla="*/ 61 w 68"/>
                    <a:gd name="T107" fmla="*/ 63 h 67"/>
                    <a:gd name="T108" fmla="*/ 63 w 68"/>
                    <a:gd name="T109" fmla="*/ 61 h 67"/>
                    <a:gd name="T110" fmla="*/ 65 w 68"/>
                    <a:gd name="T111" fmla="*/ 61 h 67"/>
                    <a:gd name="T112" fmla="*/ 67 w 68"/>
                    <a:gd name="T113" fmla="*/ 59 h 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8"/>
                    <a:gd name="T172" fmla="*/ 0 h 67"/>
                    <a:gd name="T173" fmla="*/ 68 w 68"/>
                    <a:gd name="T174" fmla="*/ 67 h 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8" h="67">
                      <a:moveTo>
                        <a:pt x="67" y="59"/>
                      </a:moveTo>
                      <a:lnTo>
                        <a:pt x="62" y="57"/>
                      </a:lnTo>
                      <a:lnTo>
                        <a:pt x="59" y="56"/>
                      </a:lnTo>
                      <a:lnTo>
                        <a:pt x="57" y="55"/>
                      </a:lnTo>
                      <a:lnTo>
                        <a:pt x="54" y="53"/>
                      </a:lnTo>
                      <a:lnTo>
                        <a:pt x="52" y="52"/>
                      </a:lnTo>
                      <a:lnTo>
                        <a:pt x="50" y="51"/>
                      </a:lnTo>
                      <a:lnTo>
                        <a:pt x="48" y="49"/>
                      </a:lnTo>
                      <a:lnTo>
                        <a:pt x="46" y="48"/>
                      </a:lnTo>
                      <a:lnTo>
                        <a:pt x="44" y="46"/>
                      </a:lnTo>
                      <a:lnTo>
                        <a:pt x="42" y="45"/>
                      </a:lnTo>
                      <a:lnTo>
                        <a:pt x="40" y="43"/>
                      </a:lnTo>
                      <a:lnTo>
                        <a:pt x="38" y="41"/>
                      </a:lnTo>
                      <a:lnTo>
                        <a:pt x="36" y="39"/>
                      </a:lnTo>
                      <a:lnTo>
                        <a:pt x="34" y="38"/>
                      </a:lnTo>
                      <a:lnTo>
                        <a:pt x="34" y="36"/>
                      </a:lnTo>
                      <a:lnTo>
                        <a:pt x="32" y="34"/>
                      </a:lnTo>
                      <a:lnTo>
                        <a:pt x="31" y="31"/>
                      </a:lnTo>
                      <a:lnTo>
                        <a:pt x="29" y="29"/>
                      </a:lnTo>
                      <a:lnTo>
                        <a:pt x="28" y="27"/>
                      </a:lnTo>
                      <a:lnTo>
                        <a:pt x="27" y="25"/>
                      </a:lnTo>
                      <a:lnTo>
                        <a:pt x="25" y="23"/>
                      </a:lnTo>
                      <a:lnTo>
                        <a:pt x="25" y="21"/>
                      </a:lnTo>
                      <a:lnTo>
                        <a:pt x="23" y="19"/>
                      </a:lnTo>
                      <a:lnTo>
                        <a:pt x="23" y="16"/>
                      </a:lnTo>
                      <a:lnTo>
                        <a:pt x="22" y="14"/>
                      </a:lnTo>
                      <a:lnTo>
                        <a:pt x="21" y="12"/>
                      </a:lnTo>
                      <a:lnTo>
                        <a:pt x="21" y="10"/>
                      </a:lnTo>
                      <a:lnTo>
                        <a:pt x="20" y="7"/>
                      </a:lnTo>
                      <a:lnTo>
                        <a:pt x="20" y="5"/>
                      </a:lnTo>
                      <a:lnTo>
                        <a:pt x="20" y="2"/>
                      </a:lnTo>
                      <a:lnTo>
                        <a:pt x="20" y="0"/>
                      </a:lnTo>
                      <a:lnTo>
                        <a:pt x="17" y="2"/>
                      </a:lnTo>
                      <a:lnTo>
                        <a:pt x="16" y="2"/>
                      </a:lnTo>
                      <a:lnTo>
                        <a:pt x="15" y="3"/>
                      </a:lnTo>
                      <a:lnTo>
                        <a:pt x="14" y="4"/>
                      </a:lnTo>
                      <a:lnTo>
                        <a:pt x="13" y="4"/>
                      </a:lnTo>
                      <a:lnTo>
                        <a:pt x="12" y="5"/>
                      </a:lnTo>
                      <a:lnTo>
                        <a:pt x="11" y="6"/>
                      </a:lnTo>
                      <a:lnTo>
                        <a:pt x="10" y="7"/>
                      </a:lnTo>
                      <a:lnTo>
                        <a:pt x="9" y="8"/>
                      </a:lnTo>
                      <a:lnTo>
                        <a:pt x="8" y="9"/>
                      </a:lnTo>
                      <a:lnTo>
                        <a:pt x="7" y="10"/>
                      </a:lnTo>
                      <a:lnTo>
                        <a:pt x="7" y="11"/>
                      </a:lnTo>
                      <a:lnTo>
                        <a:pt x="6" y="12"/>
                      </a:lnTo>
                      <a:lnTo>
                        <a:pt x="5" y="13"/>
                      </a:lnTo>
                      <a:lnTo>
                        <a:pt x="5" y="14"/>
                      </a:lnTo>
                      <a:lnTo>
                        <a:pt x="4" y="14"/>
                      </a:lnTo>
                      <a:lnTo>
                        <a:pt x="3" y="16"/>
                      </a:lnTo>
                      <a:lnTo>
                        <a:pt x="3" y="18"/>
                      </a:lnTo>
                      <a:lnTo>
                        <a:pt x="2" y="18"/>
                      </a:lnTo>
                      <a:lnTo>
                        <a:pt x="2" y="20"/>
                      </a:lnTo>
                      <a:lnTo>
                        <a:pt x="1" y="20"/>
                      </a:lnTo>
                      <a:lnTo>
                        <a:pt x="1" y="22"/>
                      </a:lnTo>
                      <a:lnTo>
                        <a:pt x="1" y="24"/>
                      </a:lnTo>
                      <a:lnTo>
                        <a:pt x="0" y="25"/>
                      </a:lnTo>
                      <a:lnTo>
                        <a:pt x="0" y="26"/>
                      </a:lnTo>
                      <a:lnTo>
                        <a:pt x="0" y="27"/>
                      </a:lnTo>
                      <a:lnTo>
                        <a:pt x="0" y="28"/>
                      </a:lnTo>
                      <a:lnTo>
                        <a:pt x="0" y="29"/>
                      </a:lnTo>
                      <a:lnTo>
                        <a:pt x="0" y="34"/>
                      </a:lnTo>
                      <a:lnTo>
                        <a:pt x="1" y="35"/>
                      </a:lnTo>
                      <a:lnTo>
                        <a:pt x="1" y="37"/>
                      </a:lnTo>
                      <a:lnTo>
                        <a:pt x="1" y="39"/>
                      </a:lnTo>
                      <a:lnTo>
                        <a:pt x="2" y="41"/>
                      </a:lnTo>
                      <a:lnTo>
                        <a:pt x="3" y="42"/>
                      </a:lnTo>
                      <a:lnTo>
                        <a:pt x="3" y="44"/>
                      </a:lnTo>
                      <a:lnTo>
                        <a:pt x="4" y="45"/>
                      </a:lnTo>
                      <a:lnTo>
                        <a:pt x="5" y="47"/>
                      </a:lnTo>
                      <a:lnTo>
                        <a:pt x="7" y="49"/>
                      </a:lnTo>
                      <a:lnTo>
                        <a:pt x="8" y="50"/>
                      </a:lnTo>
                      <a:lnTo>
                        <a:pt x="9" y="51"/>
                      </a:lnTo>
                      <a:lnTo>
                        <a:pt x="10" y="53"/>
                      </a:lnTo>
                      <a:lnTo>
                        <a:pt x="12" y="54"/>
                      </a:lnTo>
                      <a:lnTo>
                        <a:pt x="13" y="55"/>
                      </a:lnTo>
                      <a:lnTo>
                        <a:pt x="15" y="57"/>
                      </a:lnTo>
                      <a:lnTo>
                        <a:pt x="16" y="57"/>
                      </a:lnTo>
                      <a:lnTo>
                        <a:pt x="18" y="59"/>
                      </a:lnTo>
                      <a:lnTo>
                        <a:pt x="20" y="59"/>
                      </a:lnTo>
                      <a:lnTo>
                        <a:pt x="22" y="61"/>
                      </a:lnTo>
                      <a:lnTo>
                        <a:pt x="23" y="61"/>
                      </a:lnTo>
                      <a:lnTo>
                        <a:pt x="25" y="62"/>
                      </a:lnTo>
                      <a:lnTo>
                        <a:pt x="27" y="63"/>
                      </a:lnTo>
                      <a:lnTo>
                        <a:pt x="29" y="63"/>
                      </a:lnTo>
                      <a:lnTo>
                        <a:pt x="32" y="64"/>
                      </a:lnTo>
                      <a:lnTo>
                        <a:pt x="34" y="65"/>
                      </a:lnTo>
                      <a:lnTo>
                        <a:pt x="35" y="65"/>
                      </a:lnTo>
                      <a:lnTo>
                        <a:pt x="37" y="65"/>
                      </a:lnTo>
                      <a:lnTo>
                        <a:pt x="40" y="65"/>
                      </a:lnTo>
                      <a:lnTo>
                        <a:pt x="42" y="65"/>
                      </a:lnTo>
                      <a:lnTo>
                        <a:pt x="44" y="66"/>
                      </a:lnTo>
                      <a:lnTo>
                        <a:pt x="46" y="65"/>
                      </a:lnTo>
                      <a:lnTo>
                        <a:pt x="47" y="65"/>
                      </a:lnTo>
                      <a:lnTo>
                        <a:pt x="48" y="65"/>
                      </a:lnTo>
                      <a:lnTo>
                        <a:pt x="49" y="65"/>
                      </a:lnTo>
                      <a:lnTo>
                        <a:pt x="50" y="65"/>
                      </a:lnTo>
                      <a:lnTo>
                        <a:pt x="51" y="65"/>
                      </a:lnTo>
                      <a:lnTo>
                        <a:pt x="52" y="65"/>
                      </a:lnTo>
                      <a:lnTo>
                        <a:pt x="53" y="65"/>
                      </a:lnTo>
                      <a:lnTo>
                        <a:pt x="54" y="65"/>
                      </a:lnTo>
                      <a:lnTo>
                        <a:pt x="55" y="65"/>
                      </a:lnTo>
                      <a:lnTo>
                        <a:pt x="56" y="64"/>
                      </a:lnTo>
                      <a:lnTo>
                        <a:pt x="57" y="64"/>
                      </a:lnTo>
                      <a:lnTo>
                        <a:pt x="58" y="64"/>
                      </a:lnTo>
                      <a:lnTo>
                        <a:pt x="58" y="63"/>
                      </a:lnTo>
                      <a:lnTo>
                        <a:pt x="59" y="63"/>
                      </a:lnTo>
                      <a:lnTo>
                        <a:pt x="60" y="63"/>
                      </a:lnTo>
                      <a:lnTo>
                        <a:pt x="61" y="63"/>
                      </a:lnTo>
                      <a:lnTo>
                        <a:pt x="62" y="62"/>
                      </a:lnTo>
                      <a:lnTo>
                        <a:pt x="63" y="61"/>
                      </a:lnTo>
                      <a:lnTo>
                        <a:pt x="64" y="61"/>
                      </a:lnTo>
                      <a:lnTo>
                        <a:pt x="65" y="61"/>
                      </a:lnTo>
                      <a:lnTo>
                        <a:pt x="66" y="60"/>
                      </a:lnTo>
                      <a:lnTo>
                        <a:pt x="67" y="59"/>
                      </a:lnTo>
                    </a:path>
                  </a:pathLst>
                </a:custGeom>
                <a:pattFill prst="pct20">
                  <a:fgClr>
                    <a:srgbClr val="000000"/>
                  </a:fgClr>
                  <a:bgClr>
                    <a:srgbClr val="C05D00"/>
                  </a:bgClr>
                </a:pattFill>
                <a:ln w="12700" cap="rnd">
                  <a:solidFill>
                    <a:srgbClr val="4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394" name="Oval 202" descr="20%"/>
                <p:cNvSpPr>
                  <a:spLocks noChangeArrowheads="1"/>
                </p:cNvSpPr>
                <p:nvPr/>
              </p:nvSpPr>
              <p:spPr bwMode="auto">
                <a:xfrm>
                  <a:off x="3989" y="3559"/>
                  <a:ext cx="75" cy="63"/>
                </a:xfrm>
                <a:prstGeom prst="ellipse">
                  <a:avLst/>
                </a:prstGeom>
                <a:pattFill prst="pct20">
                  <a:fgClr>
                    <a:srgbClr val="000000"/>
                  </a:fgClr>
                  <a:bgClr>
                    <a:srgbClr val="000000"/>
                  </a:bgClr>
                </a:pattFill>
                <a:ln w="12700">
                  <a:solidFill>
                    <a:srgbClr val="400000"/>
                  </a:solidFill>
                  <a:round/>
                  <a:headEnd/>
                  <a:tailEnd/>
                </a:ln>
              </p:spPr>
              <p:txBody>
                <a:bodyPr wrap="none" anchor="ct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395" name="Freeform 203" descr="20%"/>
                <p:cNvSpPr>
                  <a:spLocks/>
                </p:cNvSpPr>
                <p:nvPr/>
              </p:nvSpPr>
              <p:spPr bwMode="auto">
                <a:xfrm>
                  <a:off x="3983" y="3561"/>
                  <a:ext cx="69" cy="67"/>
                </a:xfrm>
                <a:custGeom>
                  <a:avLst/>
                  <a:gdLst>
                    <a:gd name="T0" fmla="*/ 63 w 69"/>
                    <a:gd name="T1" fmla="*/ 57 h 67"/>
                    <a:gd name="T2" fmla="*/ 57 w 69"/>
                    <a:gd name="T3" fmla="*/ 55 h 67"/>
                    <a:gd name="T4" fmla="*/ 53 w 69"/>
                    <a:gd name="T5" fmla="*/ 52 h 67"/>
                    <a:gd name="T6" fmla="*/ 48 w 69"/>
                    <a:gd name="T7" fmla="*/ 49 h 67"/>
                    <a:gd name="T8" fmla="*/ 44 w 69"/>
                    <a:gd name="T9" fmla="*/ 46 h 67"/>
                    <a:gd name="T10" fmla="*/ 40 w 69"/>
                    <a:gd name="T11" fmla="*/ 43 h 67"/>
                    <a:gd name="T12" fmla="*/ 37 w 69"/>
                    <a:gd name="T13" fmla="*/ 39 h 67"/>
                    <a:gd name="T14" fmla="*/ 33 w 69"/>
                    <a:gd name="T15" fmla="*/ 36 h 67"/>
                    <a:gd name="T16" fmla="*/ 30 w 69"/>
                    <a:gd name="T17" fmla="*/ 31 h 67"/>
                    <a:gd name="T18" fmla="*/ 27 w 69"/>
                    <a:gd name="T19" fmla="*/ 27 h 67"/>
                    <a:gd name="T20" fmla="*/ 25 w 69"/>
                    <a:gd name="T21" fmla="*/ 23 h 67"/>
                    <a:gd name="T22" fmla="*/ 23 w 69"/>
                    <a:gd name="T23" fmla="*/ 19 h 67"/>
                    <a:gd name="T24" fmla="*/ 21 w 69"/>
                    <a:gd name="T25" fmla="*/ 14 h 67"/>
                    <a:gd name="T26" fmla="*/ 20 w 69"/>
                    <a:gd name="T27" fmla="*/ 10 h 67"/>
                    <a:gd name="T28" fmla="*/ 19 w 69"/>
                    <a:gd name="T29" fmla="*/ 5 h 67"/>
                    <a:gd name="T30" fmla="*/ 19 w 69"/>
                    <a:gd name="T31" fmla="*/ 0 h 67"/>
                    <a:gd name="T32" fmla="*/ 16 w 69"/>
                    <a:gd name="T33" fmla="*/ 2 h 67"/>
                    <a:gd name="T34" fmla="*/ 14 w 69"/>
                    <a:gd name="T35" fmla="*/ 4 h 67"/>
                    <a:gd name="T36" fmla="*/ 12 w 69"/>
                    <a:gd name="T37" fmla="*/ 5 h 67"/>
                    <a:gd name="T38" fmla="*/ 10 w 69"/>
                    <a:gd name="T39" fmla="*/ 6 h 67"/>
                    <a:gd name="T40" fmla="*/ 8 w 69"/>
                    <a:gd name="T41" fmla="*/ 8 h 67"/>
                    <a:gd name="T42" fmla="*/ 7 w 69"/>
                    <a:gd name="T43" fmla="*/ 10 h 67"/>
                    <a:gd name="T44" fmla="*/ 5 w 69"/>
                    <a:gd name="T45" fmla="*/ 12 h 67"/>
                    <a:gd name="T46" fmla="*/ 4 w 69"/>
                    <a:gd name="T47" fmla="*/ 14 h 67"/>
                    <a:gd name="T48" fmla="*/ 2 w 69"/>
                    <a:gd name="T49" fmla="*/ 18 h 67"/>
                    <a:gd name="T50" fmla="*/ 1 w 69"/>
                    <a:gd name="T51" fmla="*/ 22 h 67"/>
                    <a:gd name="T52" fmla="*/ 0 w 69"/>
                    <a:gd name="T53" fmla="*/ 24 h 67"/>
                    <a:gd name="T54" fmla="*/ 0 w 69"/>
                    <a:gd name="T55" fmla="*/ 26 h 67"/>
                    <a:gd name="T56" fmla="*/ 0 w 69"/>
                    <a:gd name="T57" fmla="*/ 28 h 67"/>
                    <a:gd name="T58" fmla="*/ 0 w 69"/>
                    <a:gd name="T59" fmla="*/ 34 h 67"/>
                    <a:gd name="T60" fmla="*/ 1 w 69"/>
                    <a:gd name="T61" fmla="*/ 37 h 67"/>
                    <a:gd name="T62" fmla="*/ 2 w 69"/>
                    <a:gd name="T63" fmla="*/ 41 h 67"/>
                    <a:gd name="T64" fmla="*/ 3 w 69"/>
                    <a:gd name="T65" fmla="*/ 44 h 67"/>
                    <a:gd name="T66" fmla="*/ 5 w 69"/>
                    <a:gd name="T67" fmla="*/ 47 h 67"/>
                    <a:gd name="T68" fmla="*/ 7 w 69"/>
                    <a:gd name="T69" fmla="*/ 50 h 67"/>
                    <a:gd name="T70" fmla="*/ 10 w 69"/>
                    <a:gd name="T71" fmla="*/ 53 h 67"/>
                    <a:gd name="T72" fmla="*/ 13 w 69"/>
                    <a:gd name="T73" fmla="*/ 55 h 67"/>
                    <a:gd name="T74" fmla="*/ 16 w 69"/>
                    <a:gd name="T75" fmla="*/ 57 h 67"/>
                    <a:gd name="T76" fmla="*/ 19 w 69"/>
                    <a:gd name="T77" fmla="*/ 59 h 67"/>
                    <a:gd name="T78" fmla="*/ 23 w 69"/>
                    <a:gd name="T79" fmla="*/ 61 h 67"/>
                    <a:gd name="T80" fmla="*/ 27 w 69"/>
                    <a:gd name="T81" fmla="*/ 63 h 67"/>
                    <a:gd name="T82" fmla="*/ 31 w 69"/>
                    <a:gd name="T83" fmla="*/ 64 h 67"/>
                    <a:gd name="T84" fmla="*/ 36 w 69"/>
                    <a:gd name="T85" fmla="*/ 65 h 67"/>
                    <a:gd name="T86" fmla="*/ 40 w 69"/>
                    <a:gd name="T87" fmla="*/ 65 h 67"/>
                    <a:gd name="T88" fmla="*/ 45 w 69"/>
                    <a:gd name="T89" fmla="*/ 66 h 67"/>
                    <a:gd name="T90" fmla="*/ 47 w 69"/>
                    <a:gd name="T91" fmla="*/ 65 h 67"/>
                    <a:gd name="T92" fmla="*/ 49 w 69"/>
                    <a:gd name="T93" fmla="*/ 65 h 67"/>
                    <a:gd name="T94" fmla="*/ 51 w 69"/>
                    <a:gd name="T95" fmla="*/ 65 h 67"/>
                    <a:gd name="T96" fmla="*/ 53 w 69"/>
                    <a:gd name="T97" fmla="*/ 65 h 67"/>
                    <a:gd name="T98" fmla="*/ 55 w 69"/>
                    <a:gd name="T99" fmla="*/ 65 h 67"/>
                    <a:gd name="T100" fmla="*/ 57 w 69"/>
                    <a:gd name="T101" fmla="*/ 64 h 67"/>
                    <a:gd name="T102" fmla="*/ 59 w 69"/>
                    <a:gd name="T103" fmla="*/ 63 h 67"/>
                    <a:gd name="T104" fmla="*/ 61 w 69"/>
                    <a:gd name="T105" fmla="*/ 63 h 67"/>
                    <a:gd name="T106" fmla="*/ 63 w 69"/>
                    <a:gd name="T107" fmla="*/ 62 h 67"/>
                    <a:gd name="T108" fmla="*/ 65 w 69"/>
                    <a:gd name="T109" fmla="*/ 61 h 67"/>
                    <a:gd name="T110" fmla="*/ 66 w 69"/>
                    <a:gd name="T111" fmla="*/ 60 h 67"/>
                    <a:gd name="T112" fmla="*/ 68 w 69"/>
                    <a:gd name="T113" fmla="*/ 59 h 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9"/>
                    <a:gd name="T172" fmla="*/ 0 h 67"/>
                    <a:gd name="T173" fmla="*/ 69 w 69"/>
                    <a:gd name="T174" fmla="*/ 67 h 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9" h="67">
                      <a:moveTo>
                        <a:pt x="68" y="59"/>
                      </a:moveTo>
                      <a:lnTo>
                        <a:pt x="63" y="57"/>
                      </a:lnTo>
                      <a:lnTo>
                        <a:pt x="60" y="56"/>
                      </a:lnTo>
                      <a:lnTo>
                        <a:pt x="57" y="55"/>
                      </a:lnTo>
                      <a:lnTo>
                        <a:pt x="55" y="53"/>
                      </a:lnTo>
                      <a:lnTo>
                        <a:pt x="53" y="52"/>
                      </a:lnTo>
                      <a:lnTo>
                        <a:pt x="51" y="51"/>
                      </a:lnTo>
                      <a:lnTo>
                        <a:pt x="48" y="49"/>
                      </a:lnTo>
                      <a:lnTo>
                        <a:pt x="46" y="48"/>
                      </a:lnTo>
                      <a:lnTo>
                        <a:pt x="44" y="46"/>
                      </a:lnTo>
                      <a:lnTo>
                        <a:pt x="42" y="45"/>
                      </a:lnTo>
                      <a:lnTo>
                        <a:pt x="40" y="43"/>
                      </a:lnTo>
                      <a:lnTo>
                        <a:pt x="38" y="41"/>
                      </a:lnTo>
                      <a:lnTo>
                        <a:pt x="37" y="39"/>
                      </a:lnTo>
                      <a:lnTo>
                        <a:pt x="35" y="38"/>
                      </a:lnTo>
                      <a:lnTo>
                        <a:pt x="33" y="36"/>
                      </a:lnTo>
                      <a:lnTo>
                        <a:pt x="31" y="34"/>
                      </a:lnTo>
                      <a:lnTo>
                        <a:pt x="30" y="31"/>
                      </a:lnTo>
                      <a:lnTo>
                        <a:pt x="29" y="29"/>
                      </a:lnTo>
                      <a:lnTo>
                        <a:pt x="27" y="27"/>
                      </a:lnTo>
                      <a:lnTo>
                        <a:pt x="26" y="25"/>
                      </a:lnTo>
                      <a:lnTo>
                        <a:pt x="25" y="23"/>
                      </a:lnTo>
                      <a:lnTo>
                        <a:pt x="24" y="21"/>
                      </a:lnTo>
                      <a:lnTo>
                        <a:pt x="23" y="19"/>
                      </a:lnTo>
                      <a:lnTo>
                        <a:pt x="22" y="16"/>
                      </a:lnTo>
                      <a:lnTo>
                        <a:pt x="21" y="14"/>
                      </a:lnTo>
                      <a:lnTo>
                        <a:pt x="21" y="12"/>
                      </a:lnTo>
                      <a:lnTo>
                        <a:pt x="20" y="10"/>
                      </a:lnTo>
                      <a:lnTo>
                        <a:pt x="19" y="7"/>
                      </a:lnTo>
                      <a:lnTo>
                        <a:pt x="19" y="5"/>
                      </a:lnTo>
                      <a:lnTo>
                        <a:pt x="19" y="2"/>
                      </a:lnTo>
                      <a:lnTo>
                        <a:pt x="19" y="0"/>
                      </a:lnTo>
                      <a:lnTo>
                        <a:pt x="17" y="2"/>
                      </a:lnTo>
                      <a:lnTo>
                        <a:pt x="16" y="2"/>
                      </a:lnTo>
                      <a:lnTo>
                        <a:pt x="15" y="3"/>
                      </a:lnTo>
                      <a:lnTo>
                        <a:pt x="14" y="4"/>
                      </a:lnTo>
                      <a:lnTo>
                        <a:pt x="13" y="4"/>
                      </a:lnTo>
                      <a:lnTo>
                        <a:pt x="12" y="5"/>
                      </a:lnTo>
                      <a:lnTo>
                        <a:pt x="11" y="6"/>
                      </a:lnTo>
                      <a:lnTo>
                        <a:pt x="10" y="6"/>
                      </a:lnTo>
                      <a:lnTo>
                        <a:pt x="9" y="7"/>
                      </a:lnTo>
                      <a:lnTo>
                        <a:pt x="8" y="8"/>
                      </a:lnTo>
                      <a:lnTo>
                        <a:pt x="8" y="9"/>
                      </a:lnTo>
                      <a:lnTo>
                        <a:pt x="7" y="10"/>
                      </a:lnTo>
                      <a:lnTo>
                        <a:pt x="6" y="11"/>
                      </a:lnTo>
                      <a:lnTo>
                        <a:pt x="5" y="12"/>
                      </a:lnTo>
                      <a:lnTo>
                        <a:pt x="5" y="13"/>
                      </a:lnTo>
                      <a:lnTo>
                        <a:pt x="4" y="14"/>
                      </a:lnTo>
                      <a:lnTo>
                        <a:pt x="3" y="16"/>
                      </a:lnTo>
                      <a:lnTo>
                        <a:pt x="2" y="18"/>
                      </a:lnTo>
                      <a:lnTo>
                        <a:pt x="1" y="20"/>
                      </a:lnTo>
                      <a:lnTo>
                        <a:pt x="1" y="22"/>
                      </a:lnTo>
                      <a:lnTo>
                        <a:pt x="0" y="22"/>
                      </a:lnTo>
                      <a:lnTo>
                        <a:pt x="0" y="24"/>
                      </a:lnTo>
                      <a:lnTo>
                        <a:pt x="0" y="25"/>
                      </a:lnTo>
                      <a:lnTo>
                        <a:pt x="0" y="26"/>
                      </a:lnTo>
                      <a:lnTo>
                        <a:pt x="0" y="27"/>
                      </a:lnTo>
                      <a:lnTo>
                        <a:pt x="0" y="28"/>
                      </a:lnTo>
                      <a:lnTo>
                        <a:pt x="0" y="29"/>
                      </a:lnTo>
                      <a:lnTo>
                        <a:pt x="0" y="34"/>
                      </a:lnTo>
                      <a:lnTo>
                        <a:pt x="0" y="35"/>
                      </a:lnTo>
                      <a:lnTo>
                        <a:pt x="1" y="37"/>
                      </a:lnTo>
                      <a:lnTo>
                        <a:pt x="1" y="39"/>
                      </a:lnTo>
                      <a:lnTo>
                        <a:pt x="2" y="41"/>
                      </a:lnTo>
                      <a:lnTo>
                        <a:pt x="2" y="42"/>
                      </a:lnTo>
                      <a:lnTo>
                        <a:pt x="3" y="44"/>
                      </a:lnTo>
                      <a:lnTo>
                        <a:pt x="4" y="45"/>
                      </a:lnTo>
                      <a:lnTo>
                        <a:pt x="5" y="47"/>
                      </a:lnTo>
                      <a:lnTo>
                        <a:pt x="6" y="49"/>
                      </a:lnTo>
                      <a:lnTo>
                        <a:pt x="7" y="50"/>
                      </a:lnTo>
                      <a:lnTo>
                        <a:pt x="9" y="51"/>
                      </a:lnTo>
                      <a:lnTo>
                        <a:pt x="10" y="53"/>
                      </a:lnTo>
                      <a:lnTo>
                        <a:pt x="11" y="54"/>
                      </a:lnTo>
                      <a:lnTo>
                        <a:pt x="13" y="55"/>
                      </a:lnTo>
                      <a:lnTo>
                        <a:pt x="15" y="57"/>
                      </a:lnTo>
                      <a:lnTo>
                        <a:pt x="16" y="57"/>
                      </a:lnTo>
                      <a:lnTo>
                        <a:pt x="18" y="59"/>
                      </a:lnTo>
                      <a:lnTo>
                        <a:pt x="19" y="59"/>
                      </a:lnTo>
                      <a:lnTo>
                        <a:pt x="21" y="61"/>
                      </a:lnTo>
                      <a:lnTo>
                        <a:pt x="23" y="61"/>
                      </a:lnTo>
                      <a:lnTo>
                        <a:pt x="25" y="62"/>
                      </a:lnTo>
                      <a:lnTo>
                        <a:pt x="27" y="63"/>
                      </a:lnTo>
                      <a:lnTo>
                        <a:pt x="29" y="63"/>
                      </a:lnTo>
                      <a:lnTo>
                        <a:pt x="31" y="64"/>
                      </a:lnTo>
                      <a:lnTo>
                        <a:pt x="33" y="65"/>
                      </a:lnTo>
                      <a:lnTo>
                        <a:pt x="36" y="65"/>
                      </a:lnTo>
                      <a:lnTo>
                        <a:pt x="38" y="65"/>
                      </a:lnTo>
                      <a:lnTo>
                        <a:pt x="40" y="65"/>
                      </a:lnTo>
                      <a:lnTo>
                        <a:pt x="43" y="65"/>
                      </a:lnTo>
                      <a:lnTo>
                        <a:pt x="45" y="66"/>
                      </a:lnTo>
                      <a:lnTo>
                        <a:pt x="46" y="65"/>
                      </a:lnTo>
                      <a:lnTo>
                        <a:pt x="47" y="65"/>
                      </a:lnTo>
                      <a:lnTo>
                        <a:pt x="48" y="65"/>
                      </a:lnTo>
                      <a:lnTo>
                        <a:pt x="49" y="65"/>
                      </a:lnTo>
                      <a:lnTo>
                        <a:pt x="50" y="65"/>
                      </a:lnTo>
                      <a:lnTo>
                        <a:pt x="51" y="65"/>
                      </a:lnTo>
                      <a:lnTo>
                        <a:pt x="52" y="65"/>
                      </a:lnTo>
                      <a:lnTo>
                        <a:pt x="53" y="65"/>
                      </a:lnTo>
                      <a:lnTo>
                        <a:pt x="54" y="65"/>
                      </a:lnTo>
                      <a:lnTo>
                        <a:pt x="55" y="65"/>
                      </a:lnTo>
                      <a:lnTo>
                        <a:pt x="56" y="64"/>
                      </a:lnTo>
                      <a:lnTo>
                        <a:pt x="57" y="64"/>
                      </a:lnTo>
                      <a:lnTo>
                        <a:pt x="58" y="64"/>
                      </a:lnTo>
                      <a:lnTo>
                        <a:pt x="59" y="63"/>
                      </a:lnTo>
                      <a:lnTo>
                        <a:pt x="60" y="63"/>
                      </a:lnTo>
                      <a:lnTo>
                        <a:pt x="61" y="63"/>
                      </a:lnTo>
                      <a:lnTo>
                        <a:pt x="62" y="63"/>
                      </a:lnTo>
                      <a:lnTo>
                        <a:pt x="63" y="62"/>
                      </a:lnTo>
                      <a:lnTo>
                        <a:pt x="64" y="61"/>
                      </a:lnTo>
                      <a:lnTo>
                        <a:pt x="65" y="61"/>
                      </a:lnTo>
                      <a:lnTo>
                        <a:pt x="66" y="61"/>
                      </a:lnTo>
                      <a:lnTo>
                        <a:pt x="66" y="60"/>
                      </a:lnTo>
                      <a:lnTo>
                        <a:pt x="67" y="60"/>
                      </a:lnTo>
                      <a:lnTo>
                        <a:pt x="68" y="59"/>
                      </a:lnTo>
                    </a:path>
                  </a:pathLst>
                </a:custGeom>
                <a:pattFill prst="pct20">
                  <a:fgClr>
                    <a:srgbClr val="000000"/>
                  </a:fgClr>
                  <a:bgClr>
                    <a:srgbClr val="C05D00"/>
                  </a:bgClr>
                </a:pattFill>
                <a:ln w="12700" cap="rnd">
                  <a:solidFill>
                    <a:srgbClr val="4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grpSp>
          <p:grpSp>
            <p:nvGrpSpPr>
              <p:cNvPr id="339" name="Group 204"/>
              <p:cNvGrpSpPr>
                <a:grpSpLocks/>
              </p:cNvGrpSpPr>
              <p:nvPr/>
            </p:nvGrpSpPr>
            <p:grpSpPr bwMode="auto">
              <a:xfrm>
                <a:off x="3847" y="3758"/>
                <a:ext cx="430" cy="216"/>
                <a:chOff x="5134" y="3293"/>
                <a:chExt cx="430" cy="216"/>
              </a:xfrm>
            </p:grpSpPr>
            <p:grpSp>
              <p:nvGrpSpPr>
                <p:cNvPr id="379" name="Group 205"/>
                <p:cNvGrpSpPr>
                  <a:grpSpLocks/>
                </p:cNvGrpSpPr>
                <p:nvPr/>
              </p:nvGrpSpPr>
              <p:grpSpPr bwMode="auto">
                <a:xfrm>
                  <a:off x="5134" y="3293"/>
                  <a:ext cx="430" cy="216"/>
                  <a:chOff x="3940" y="3661"/>
                  <a:chExt cx="430" cy="216"/>
                </a:xfrm>
              </p:grpSpPr>
              <p:sp>
                <p:nvSpPr>
                  <p:cNvPr id="387" name="Freeform 206" descr="20%"/>
                  <p:cNvSpPr>
                    <a:spLocks/>
                  </p:cNvSpPr>
                  <p:nvPr/>
                </p:nvSpPr>
                <p:spPr bwMode="auto">
                  <a:xfrm>
                    <a:off x="3940" y="3661"/>
                    <a:ext cx="430" cy="216"/>
                  </a:xfrm>
                  <a:custGeom>
                    <a:avLst/>
                    <a:gdLst>
                      <a:gd name="T0" fmla="*/ 386 w 430"/>
                      <a:gd name="T1" fmla="*/ 215 h 216"/>
                      <a:gd name="T2" fmla="*/ 0 w 430"/>
                      <a:gd name="T3" fmla="*/ 215 h 216"/>
                      <a:gd name="T4" fmla="*/ 0 w 430"/>
                      <a:gd name="T5" fmla="*/ 34 h 216"/>
                      <a:gd name="T6" fmla="*/ 43 w 430"/>
                      <a:gd name="T7" fmla="*/ 0 h 216"/>
                      <a:gd name="T8" fmla="*/ 429 w 430"/>
                      <a:gd name="T9" fmla="*/ 0 h 216"/>
                      <a:gd name="T10" fmla="*/ 429 w 430"/>
                      <a:gd name="T11" fmla="*/ 181 h 216"/>
                      <a:gd name="T12" fmla="*/ 386 w 430"/>
                      <a:gd name="T13" fmla="*/ 215 h 216"/>
                      <a:gd name="T14" fmla="*/ 0 60000 65536"/>
                      <a:gd name="T15" fmla="*/ 0 60000 65536"/>
                      <a:gd name="T16" fmla="*/ 0 60000 65536"/>
                      <a:gd name="T17" fmla="*/ 0 60000 65536"/>
                      <a:gd name="T18" fmla="*/ 0 60000 65536"/>
                      <a:gd name="T19" fmla="*/ 0 60000 65536"/>
                      <a:gd name="T20" fmla="*/ 0 60000 65536"/>
                      <a:gd name="T21" fmla="*/ 0 w 430"/>
                      <a:gd name="T22" fmla="*/ 0 h 216"/>
                      <a:gd name="T23" fmla="*/ 430 w 430"/>
                      <a:gd name="T24" fmla="*/ 216 h 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0" h="216">
                        <a:moveTo>
                          <a:pt x="386" y="215"/>
                        </a:moveTo>
                        <a:lnTo>
                          <a:pt x="0" y="215"/>
                        </a:lnTo>
                        <a:lnTo>
                          <a:pt x="0" y="34"/>
                        </a:lnTo>
                        <a:lnTo>
                          <a:pt x="43" y="0"/>
                        </a:lnTo>
                        <a:lnTo>
                          <a:pt x="429" y="0"/>
                        </a:lnTo>
                        <a:lnTo>
                          <a:pt x="429" y="181"/>
                        </a:lnTo>
                        <a:lnTo>
                          <a:pt x="386" y="215"/>
                        </a:lnTo>
                      </a:path>
                    </a:pathLst>
                  </a:custGeom>
                  <a:pattFill prst="pct20">
                    <a:fgClr>
                      <a:srgbClr val="000000"/>
                    </a:fgClr>
                    <a:bgClr>
                      <a:srgbClr val="FFBF7F"/>
                    </a:bgClr>
                  </a:pattFill>
                  <a:ln w="12700" cap="rnd">
                    <a:no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388" name="Freeform 207"/>
                  <p:cNvSpPr>
                    <a:spLocks/>
                  </p:cNvSpPr>
                  <p:nvPr/>
                </p:nvSpPr>
                <p:spPr bwMode="auto">
                  <a:xfrm>
                    <a:off x="3940" y="3661"/>
                    <a:ext cx="430" cy="216"/>
                  </a:xfrm>
                  <a:custGeom>
                    <a:avLst/>
                    <a:gdLst>
                      <a:gd name="T0" fmla="*/ 429 w 430"/>
                      <a:gd name="T1" fmla="*/ 0 h 216"/>
                      <a:gd name="T2" fmla="*/ 386 w 430"/>
                      <a:gd name="T3" fmla="*/ 34 h 216"/>
                      <a:gd name="T4" fmla="*/ 386 w 430"/>
                      <a:gd name="T5" fmla="*/ 215 h 216"/>
                      <a:gd name="T6" fmla="*/ 429 w 430"/>
                      <a:gd name="T7" fmla="*/ 181 h 216"/>
                      <a:gd name="T8" fmla="*/ 429 w 430"/>
                      <a:gd name="T9" fmla="*/ 0 h 216"/>
                      <a:gd name="T10" fmla="*/ 43 w 430"/>
                      <a:gd name="T11" fmla="*/ 0 h 216"/>
                      <a:gd name="T12" fmla="*/ 0 w 430"/>
                      <a:gd name="T13" fmla="*/ 34 h 216"/>
                      <a:gd name="T14" fmla="*/ 386 w 430"/>
                      <a:gd name="T15" fmla="*/ 34 h 216"/>
                      <a:gd name="T16" fmla="*/ 429 w 430"/>
                      <a:gd name="T17" fmla="*/ 0 h 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0"/>
                      <a:gd name="T28" fmla="*/ 0 h 216"/>
                      <a:gd name="T29" fmla="*/ 430 w 430"/>
                      <a:gd name="T30" fmla="*/ 216 h 2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0" h="216">
                        <a:moveTo>
                          <a:pt x="429" y="0"/>
                        </a:moveTo>
                        <a:lnTo>
                          <a:pt x="386" y="34"/>
                        </a:lnTo>
                        <a:lnTo>
                          <a:pt x="386" y="215"/>
                        </a:lnTo>
                        <a:lnTo>
                          <a:pt x="429" y="181"/>
                        </a:lnTo>
                        <a:lnTo>
                          <a:pt x="429" y="0"/>
                        </a:lnTo>
                        <a:lnTo>
                          <a:pt x="43" y="0"/>
                        </a:lnTo>
                        <a:lnTo>
                          <a:pt x="0" y="34"/>
                        </a:lnTo>
                        <a:lnTo>
                          <a:pt x="386" y="34"/>
                        </a:lnTo>
                        <a:lnTo>
                          <a:pt x="429" y="0"/>
                        </a:lnTo>
                      </a:path>
                    </a:pathLst>
                  </a:custGeom>
                  <a:solidFill>
                    <a:srgbClr val="7F5F3F"/>
                  </a:solidFill>
                  <a:ln w="12700" cap="rnd">
                    <a:solidFill>
                      <a:srgbClr val="2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389" name="Freeform 208"/>
                  <p:cNvSpPr>
                    <a:spLocks/>
                  </p:cNvSpPr>
                  <p:nvPr/>
                </p:nvSpPr>
                <p:spPr bwMode="auto">
                  <a:xfrm>
                    <a:off x="3940" y="3695"/>
                    <a:ext cx="387" cy="182"/>
                  </a:xfrm>
                  <a:custGeom>
                    <a:avLst/>
                    <a:gdLst>
                      <a:gd name="T0" fmla="*/ 386 w 387"/>
                      <a:gd name="T1" fmla="*/ 181 h 182"/>
                      <a:gd name="T2" fmla="*/ 0 w 387"/>
                      <a:gd name="T3" fmla="*/ 181 h 182"/>
                      <a:gd name="T4" fmla="*/ 0 w 387"/>
                      <a:gd name="T5" fmla="*/ 0 h 182"/>
                      <a:gd name="T6" fmla="*/ 386 w 387"/>
                      <a:gd name="T7" fmla="*/ 0 h 182"/>
                      <a:gd name="T8" fmla="*/ 386 w 387"/>
                      <a:gd name="T9" fmla="*/ 181 h 182"/>
                      <a:gd name="T10" fmla="*/ 0 60000 65536"/>
                      <a:gd name="T11" fmla="*/ 0 60000 65536"/>
                      <a:gd name="T12" fmla="*/ 0 60000 65536"/>
                      <a:gd name="T13" fmla="*/ 0 60000 65536"/>
                      <a:gd name="T14" fmla="*/ 0 60000 65536"/>
                      <a:gd name="T15" fmla="*/ 0 w 387"/>
                      <a:gd name="T16" fmla="*/ 0 h 182"/>
                      <a:gd name="T17" fmla="*/ 387 w 387"/>
                      <a:gd name="T18" fmla="*/ 182 h 182"/>
                    </a:gdLst>
                    <a:ahLst/>
                    <a:cxnLst>
                      <a:cxn ang="T10">
                        <a:pos x="T0" y="T1"/>
                      </a:cxn>
                      <a:cxn ang="T11">
                        <a:pos x="T2" y="T3"/>
                      </a:cxn>
                      <a:cxn ang="T12">
                        <a:pos x="T4" y="T5"/>
                      </a:cxn>
                      <a:cxn ang="T13">
                        <a:pos x="T6" y="T7"/>
                      </a:cxn>
                      <a:cxn ang="T14">
                        <a:pos x="T8" y="T9"/>
                      </a:cxn>
                    </a:cxnLst>
                    <a:rect l="T15" t="T16" r="T17" b="T18"/>
                    <a:pathLst>
                      <a:path w="387" h="182">
                        <a:moveTo>
                          <a:pt x="386" y="181"/>
                        </a:moveTo>
                        <a:lnTo>
                          <a:pt x="0" y="181"/>
                        </a:lnTo>
                        <a:lnTo>
                          <a:pt x="0" y="0"/>
                        </a:lnTo>
                        <a:lnTo>
                          <a:pt x="386" y="0"/>
                        </a:lnTo>
                        <a:lnTo>
                          <a:pt x="386" y="181"/>
                        </a:lnTo>
                      </a:path>
                    </a:pathLst>
                  </a:custGeom>
                  <a:noFill/>
                  <a:ln w="12700" cap="rnd">
                    <a:solidFill>
                      <a:srgbClr val="2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grpSp>
            <p:grpSp>
              <p:nvGrpSpPr>
                <p:cNvPr id="380" name="Group 209"/>
                <p:cNvGrpSpPr>
                  <a:grpSpLocks/>
                </p:cNvGrpSpPr>
                <p:nvPr/>
              </p:nvGrpSpPr>
              <p:grpSpPr bwMode="auto">
                <a:xfrm>
                  <a:off x="5177" y="3380"/>
                  <a:ext cx="299" cy="69"/>
                  <a:chOff x="3983" y="3748"/>
                  <a:chExt cx="299" cy="69"/>
                </a:xfrm>
              </p:grpSpPr>
              <p:sp>
                <p:nvSpPr>
                  <p:cNvPr id="381" name="Oval 210" descr="20%"/>
                  <p:cNvSpPr>
                    <a:spLocks noChangeArrowheads="1"/>
                  </p:cNvSpPr>
                  <p:nvPr/>
                </p:nvSpPr>
                <p:spPr bwMode="auto">
                  <a:xfrm>
                    <a:off x="4207" y="3748"/>
                    <a:ext cx="75" cy="63"/>
                  </a:xfrm>
                  <a:prstGeom prst="ellipse">
                    <a:avLst/>
                  </a:prstGeom>
                  <a:pattFill prst="pct20">
                    <a:fgClr>
                      <a:srgbClr val="000000"/>
                    </a:fgClr>
                    <a:bgClr>
                      <a:srgbClr val="000000"/>
                    </a:bgClr>
                  </a:pattFill>
                  <a:ln w="12700">
                    <a:solidFill>
                      <a:srgbClr val="400000"/>
                    </a:solidFill>
                    <a:round/>
                    <a:headEnd/>
                    <a:tailEnd/>
                  </a:ln>
                </p:spPr>
                <p:txBody>
                  <a:bodyPr wrap="none" anchor="ct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382" name="Freeform 211" descr="20%"/>
                  <p:cNvSpPr>
                    <a:spLocks/>
                  </p:cNvSpPr>
                  <p:nvPr/>
                </p:nvSpPr>
                <p:spPr bwMode="auto">
                  <a:xfrm>
                    <a:off x="4201" y="3752"/>
                    <a:ext cx="66" cy="65"/>
                  </a:xfrm>
                  <a:custGeom>
                    <a:avLst/>
                    <a:gdLst>
                      <a:gd name="T0" fmla="*/ 59 w 66"/>
                      <a:gd name="T1" fmla="*/ 55 h 65"/>
                      <a:gd name="T2" fmla="*/ 55 w 66"/>
                      <a:gd name="T3" fmla="*/ 53 h 65"/>
                      <a:gd name="T4" fmla="*/ 51 w 66"/>
                      <a:gd name="T5" fmla="*/ 50 h 65"/>
                      <a:gd name="T6" fmla="*/ 46 w 66"/>
                      <a:gd name="T7" fmla="*/ 47 h 65"/>
                      <a:gd name="T8" fmla="*/ 42 w 66"/>
                      <a:gd name="T9" fmla="*/ 44 h 65"/>
                      <a:gd name="T10" fmla="*/ 38 w 66"/>
                      <a:gd name="T11" fmla="*/ 41 h 65"/>
                      <a:gd name="T12" fmla="*/ 34 w 66"/>
                      <a:gd name="T13" fmla="*/ 38 h 65"/>
                      <a:gd name="T14" fmla="*/ 32 w 66"/>
                      <a:gd name="T15" fmla="*/ 34 h 65"/>
                      <a:gd name="T16" fmla="*/ 29 w 66"/>
                      <a:gd name="T17" fmla="*/ 30 h 65"/>
                      <a:gd name="T18" fmla="*/ 26 w 66"/>
                      <a:gd name="T19" fmla="*/ 26 h 65"/>
                      <a:gd name="T20" fmla="*/ 24 w 66"/>
                      <a:gd name="T21" fmla="*/ 22 h 65"/>
                      <a:gd name="T22" fmla="*/ 22 w 66"/>
                      <a:gd name="T23" fmla="*/ 18 h 65"/>
                      <a:gd name="T24" fmla="*/ 20 w 66"/>
                      <a:gd name="T25" fmla="*/ 13 h 65"/>
                      <a:gd name="T26" fmla="*/ 19 w 66"/>
                      <a:gd name="T27" fmla="*/ 9 h 65"/>
                      <a:gd name="T28" fmla="*/ 18 w 66"/>
                      <a:gd name="T29" fmla="*/ 4 h 65"/>
                      <a:gd name="T30" fmla="*/ 18 w 66"/>
                      <a:gd name="T31" fmla="*/ 0 h 65"/>
                      <a:gd name="T32" fmla="*/ 15 w 66"/>
                      <a:gd name="T33" fmla="*/ 1 h 65"/>
                      <a:gd name="T34" fmla="*/ 13 w 66"/>
                      <a:gd name="T35" fmla="*/ 3 h 65"/>
                      <a:gd name="T36" fmla="*/ 11 w 66"/>
                      <a:gd name="T37" fmla="*/ 4 h 65"/>
                      <a:gd name="T38" fmla="*/ 10 w 66"/>
                      <a:gd name="T39" fmla="*/ 6 h 65"/>
                      <a:gd name="T40" fmla="*/ 8 w 66"/>
                      <a:gd name="T41" fmla="*/ 7 h 65"/>
                      <a:gd name="T42" fmla="*/ 7 w 66"/>
                      <a:gd name="T43" fmla="*/ 9 h 65"/>
                      <a:gd name="T44" fmla="*/ 5 w 66"/>
                      <a:gd name="T45" fmla="*/ 11 h 65"/>
                      <a:gd name="T46" fmla="*/ 4 w 66"/>
                      <a:gd name="T47" fmla="*/ 13 h 65"/>
                      <a:gd name="T48" fmla="*/ 3 w 66"/>
                      <a:gd name="T49" fmla="*/ 15 h 65"/>
                      <a:gd name="T50" fmla="*/ 2 w 66"/>
                      <a:gd name="T51" fmla="*/ 17 h 65"/>
                      <a:gd name="T52" fmla="*/ 1 w 66"/>
                      <a:gd name="T53" fmla="*/ 19 h 65"/>
                      <a:gd name="T54" fmla="*/ 0 w 66"/>
                      <a:gd name="T55" fmla="*/ 21 h 65"/>
                      <a:gd name="T56" fmla="*/ 0 w 66"/>
                      <a:gd name="T57" fmla="*/ 23 h 65"/>
                      <a:gd name="T58" fmla="*/ 0 w 66"/>
                      <a:gd name="T59" fmla="*/ 25 h 65"/>
                      <a:gd name="T60" fmla="*/ 0 w 66"/>
                      <a:gd name="T61" fmla="*/ 27 h 65"/>
                      <a:gd name="T62" fmla="*/ 0 w 66"/>
                      <a:gd name="T63" fmla="*/ 32 h 65"/>
                      <a:gd name="T64" fmla="*/ 0 w 66"/>
                      <a:gd name="T65" fmla="*/ 35 h 65"/>
                      <a:gd name="T66" fmla="*/ 2 w 66"/>
                      <a:gd name="T67" fmla="*/ 39 h 65"/>
                      <a:gd name="T68" fmla="*/ 3 w 66"/>
                      <a:gd name="T69" fmla="*/ 42 h 65"/>
                      <a:gd name="T70" fmla="*/ 5 w 66"/>
                      <a:gd name="T71" fmla="*/ 45 h 65"/>
                      <a:gd name="T72" fmla="*/ 7 w 66"/>
                      <a:gd name="T73" fmla="*/ 48 h 65"/>
                      <a:gd name="T74" fmla="*/ 10 w 66"/>
                      <a:gd name="T75" fmla="*/ 51 h 65"/>
                      <a:gd name="T76" fmla="*/ 12 w 66"/>
                      <a:gd name="T77" fmla="*/ 53 h 65"/>
                      <a:gd name="T78" fmla="*/ 15 w 66"/>
                      <a:gd name="T79" fmla="*/ 56 h 65"/>
                      <a:gd name="T80" fmla="*/ 18 w 66"/>
                      <a:gd name="T81" fmla="*/ 58 h 65"/>
                      <a:gd name="T82" fmla="*/ 22 w 66"/>
                      <a:gd name="T83" fmla="*/ 60 h 65"/>
                      <a:gd name="T84" fmla="*/ 26 w 66"/>
                      <a:gd name="T85" fmla="*/ 61 h 65"/>
                      <a:gd name="T86" fmla="*/ 30 w 66"/>
                      <a:gd name="T87" fmla="*/ 62 h 65"/>
                      <a:gd name="T88" fmla="*/ 34 w 66"/>
                      <a:gd name="T89" fmla="*/ 63 h 65"/>
                      <a:gd name="T90" fmla="*/ 38 w 66"/>
                      <a:gd name="T91" fmla="*/ 64 h 65"/>
                      <a:gd name="T92" fmla="*/ 43 w 66"/>
                      <a:gd name="T93" fmla="*/ 64 h 65"/>
                      <a:gd name="T94" fmla="*/ 45 w 66"/>
                      <a:gd name="T95" fmla="*/ 64 h 65"/>
                      <a:gd name="T96" fmla="*/ 47 w 66"/>
                      <a:gd name="T97" fmla="*/ 64 h 65"/>
                      <a:gd name="T98" fmla="*/ 49 w 66"/>
                      <a:gd name="T99" fmla="*/ 64 h 65"/>
                      <a:gd name="T100" fmla="*/ 51 w 66"/>
                      <a:gd name="T101" fmla="*/ 63 h 65"/>
                      <a:gd name="T102" fmla="*/ 53 w 66"/>
                      <a:gd name="T103" fmla="*/ 63 h 65"/>
                      <a:gd name="T104" fmla="*/ 54 w 66"/>
                      <a:gd name="T105" fmla="*/ 62 h 65"/>
                      <a:gd name="T106" fmla="*/ 56 w 66"/>
                      <a:gd name="T107" fmla="*/ 62 h 65"/>
                      <a:gd name="T108" fmla="*/ 57 w 66"/>
                      <a:gd name="T109" fmla="*/ 61 h 65"/>
                      <a:gd name="T110" fmla="*/ 59 w 66"/>
                      <a:gd name="T111" fmla="*/ 61 h 65"/>
                      <a:gd name="T112" fmla="*/ 60 w 66"/>
                      <a:gd name="T113" fmla="*/ 60 h 65"/>
                      <a:gd name="T114" fmla="*/ 61 w 66"/>
                      <a:gd name="T115" fmla="*/ 59 h 65"/>
                      <a:gd name="T116" fmla="*/ 63 w 66"/>
                      <a:gd name="T117" fmla="*/ 59 h 65"/>
                      <a:gd name="T118" fmla="*/ 64 w 66"/>
                      <a:gd name="T119" fmla="*/ 58 h 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6"/>
                      <a:gd name="T181" fmla="*/ 0 h 65"/>
                      <a:gd name="T182" fmla="*/ 66 w 66"/>
                      <a:gd name="T183" fmla="*/ 65 h 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6" h="65">
                        <a:moveTo>
                          <a:pt x="65" y="58"/>
                        </a:moveTo>
                        <a:lnTo>
                          <a:pt x="59" y="55"/>
                        </a:lnTo>
                        <a:lnTo>
                          <a:pt x="57" y="54"/>
                        </a:lnTo>
                        <a:lnTo>
                          <a:pt x="55" y="53"/>
                        </a:lnTo>
                        <a:lnTo>
                          <a:pt x="53" y="52"/>
                        </a:lnTo>
                        <a:lnTo>
                          <a:pt x="51" y="50"/>
                        </a:lnTo>
                        <a:lnTo>
                          <a:pt x="48" y="49"/>
                        </a:lnTo>
                        <a:lnTo>
                          <a:pt x="46" y="47"/>
                        </a:lnTo>
                        <a:lnTo>
                          <a:pt x="44" y="46"/>
                        </a:lnTo>
                        <a:lnTo>
                          <a:pt x="42" y="44"/>
                        </a:lnTo>
                        <a:lnTo>
                          <a:pt x="40" y="43"/>
                        </a:lnTo>
                        <a:lnTo>
                          <a:pt x="38" y="41"/>
                        </a:lnTo>
                        <a:lnTo>
                          <a:pt x="36" y="39"/>
                        </a:lnTo>
                        <a:lnTo>
                          <a:pt x="34" y="38"/>
                        </a:lnTo>
                        <a:lnTo>
                          <a:pt x="33" y="36"/>
                        </a:lnTo>
                        <a:lnTo>
                          <a:pt x="32" y="34"/>
                        </a:lnTo>
                        <a:lnTo>
                          <a:pt x="31" y="32"/>
                        </a:lnTo>
                        <a:lnTo>
                          <a:pt x="29" y="30"/>
                        </a:lnTo>
                        <a:lnTo>
                          <a:pt x="27" y="28"/>
                        </a:lnTo>
                        <a:lnTo>
                          <a:pt x="26" y="26"/>
                        </a:lnTo>
                        <a:lnTo>
                          <a:pt x="25" y="24"/>
                        </a:lnTo>
                        <a:lnTo>
                          <a:pt x="24" y="22"/>
                        </a:lnTo>
                        <a:lnTo>
                          <a:pt x="23" y="20"/>
                        </a:lnTo>
                        <a:lnTo>
                          <a:pt x="22" y="18"/>
                        </a:lnTo>
                        <a:lnTo>
                          <a:pt x="21" y="16"/>
                        </a:lnTo>
                        <a:lnTo>
                          <a:pt x="20" y="13"/>
                        </a:lnTo>
                        <a:lnTo>
                          <a:pt x="20" y="11"/>
                        </a:lnTo>
                        <a:lnTo>
                          <a:pt x="19" y="9"/>
                        </a:lnTo>
                        <a:lnTo>
                          <a:pt x="19" y="6"/>
                        </a:lnTo>
                        <a:lnTo>
                          <a:pt x="18" y="4"/>
                        </a:lnTo>
                        <a:lnTo>
                          <a:pt x="18" y="2"/>
                        </a:lnTo>
                        <a:lnTo>
                          <a:pt x="18" y="0"/>
                        </a:lnTo>
                        <a:lnTo>
                          <a:pt x="16" y="1"/>
                        </a:lnTo>
                        <a:lnTo>
                          <a:pt x="15" y="1"/>
                        </a:lnTo>
                        <a:lnTo>
                          <a:pt x="14" y="2"/>
                        </a:lnTo>
                        <a:lnTo>
                          <a:pt x="13" y="3"/>
                        </a:lnTo>
                        <a:lnTo>
                          <a:pt x="12" y="4"/>
                        </a:lnTo>
                        <a:lnTo>
                          <a:pt x="11" y="4"/>
                        </a:lnTo>
                        <a:lnTo>
                          <a:pt x="11" y="5"/>
                        </a:lnTo>
                        <a:lnTo>
                          <a:pt x="10" y="6"/>
                        </a:lnTo>
                        <a:lnTo>
                          <a:pt x="9" y="6"/>
                        </a:lnTo>
                        <a:lnTo>
                          <a:pt x="8" y="7"/>
                        </a:lnTo>
                        <a:lnTo>
                          <a:pt x="8" y="8"/>
                        </a:lnTo>
                        <a:lnTo>
                          <a:pt x="7" y="9"/>
                        </a:lnTo>
                        <a:lnTo>
                          <a:pt x="6" y="10"/>
                        </a:lnTo>
                        <a:lnTo>
                          <a:pt x="5" y="11"/>
                        </a:lnTo>
                        <a:lnTo>
                          <a:pt x="5" y="12"/>
                        </a:lnTo>
                        <a:lnTo>
                          <a:pt x="4" y="13"/>
                        </a:lnTo>
                        <a:lnTo>
                          <a:pt x="4" y="14"/>
                        </a:lnTo>
                        <a:lnTo>
                          <a:pt x="3" y="15"/>
                        </a:lnTo>
                        <a:lnTo>
                          <a:pt x="2" y="16"/>
                        </a:lnTo>
                        <a:lnTo>
                          <a:pt x="2" y="17"/>
                        </a:lnTo>
                        <a:lnTo>
                          <a:pt x="2" y="18"/>
                        </a:lnTo>
                        <a:lnTo>
                          <a:pt x="1" y="19"/>
                        </a:lnTo>
                        <a:lnTo>
                          <a:pt x="1" y="20"/>
                        </a:lnTo>
                        <a:lnTo>
                          <a:pt x="0" y="21"/>
                        </a:lnTo>
                        <a:lnTo>
                          <a:pt x="0" y="22"/>
                        </a:lnTo>
                        <a:lnTo>
                          <a:pt x="0" y="23"/>
                        </a:lnTo>
                        <a:lnTo>
                          <a:pt x="0" y="24"/>
                        </a:lnTo>
                        <a:lnTo>
                          <a:pt x="0" y="25"/>
                        </a:lnTo>
                        <a:lnTo>
                          <a:pt x="0" y="26"/>
                        </a:lnTo>
                        <a:lnTo>
                          <a:pt x="0" y="27"/>
                        </a:lnTo>
                        <a:lnTo>
                          <a:pt x="0" y="28"/>
                        </a:lnTo>
                        <a:lnTo>
                          <a:pt x="0" y="32"/>
                        </a:lnTo>
                        <a:lnTo>
                          <a:pt x="0" y="34"/>
                        </a:lnTo>
                        <a:lnTo>
                          <a:pt x="0" y="35"/>
                        </a:lnTo>
                        <a:lnTo>
                          <a:pt x="1" y="37"/>
                        </a:lnTo>
                        <a:lnTo>
                          <a:pt x="2" y="39"/>
                        </a:lnTo>
                        <a:lnTo>
                          <a:pt x="2" y="40"/>
                        </a:lnTo>
                        <a:lnTo>
                          <a:pt x="3" y="42"/>
                        </a:lnTo>
                        <a:lnTo>
                          <a:pt x="4" y="44"/>
                        </a:lnTo>
                        <a:lnTo>
                          <a:pt x="5" y="45"/>
                        </a:lnTo>
                        <a:lnTo>
                          <a:pt x="6" y="46"/>
                        </a:lnTo>
                        <a:lnTo>
                          <a:pt x="7" y="48"/>
                        </a:lnTo>
                        <a:lnTo>
                          <a:pt x="8" y="50"/>
                        </a:lnTo>
                        <a:lnTo>
                          <a:pt x="10" y="51"/>
                        </a:lnTo>
                        <a:lnTo>
                          <a:pt x="11" y="52"/>
                        </a:lnTo>
                        <a:lnTo>
                          <a:pt x="12" y="53"/>
                        </a:lnTo>
                        <a:lnTo>
                          <a:pt x="13" y="54"/>
                        </a:lnTo>
                        <a:lnTo>
                          <a:pt x="15" y="56"/>
                        </a:lnTo>
                        <a:lnTo>
                          <a:pt x="17" y="57"/>
                        </a:lnTo>
                        <a:lnTo>
                          <a:pt x="18" y="58"/>
                        </a:lnTo>
                        <a:lnTo>
                          <a:pt x="20" y="59"/>
                        </a:lnTo>
                        <a:lnTo>
                          <a:pt x="22" y="60"/>
                        </a:lnTo>
                        <a:lnTo>
                          <a:pt x="24" y="60"/>
                        </a:lnTo>
                        <a:lnTo>
                          <a:pt x="26" y="61"/>
                        </a:lnTo>
                        <a:lnTo>
                          <a:pt x="28" y="62"/>
                        </a:lnTo>
                        <a:lnTo>
                          <a:pt x="30" y="62"/>
                        </a:lnTo>
                        <a:lnTo>
                          <a:pt x="32" y="63"/>
                        </a:lnTo>
                        <a:lnTo>
                          <a:pt x="34" y="63"/>
                        </a:lnTo>
                        <a:lnTo>
                          <a:pt x="36" y="63"/>
                        </a:lnTo>
                        <a:lnTo>
                          <a:pt x="38" y="64"/>
                        </a:lnTo>
                        <a:lnTo>
                          <a:pt x="40" y="64"/>
                        </a:lnTo>
                        <a:lnTo>
                          <a:pt x="43" y="64"/>
                        </a:lnTo>
                        <a:lnTo>
                          <a:pt x="44" y="64"/>
                        </a:lnTo>
                        <a:lnTo>
                          <a:pt x="45" y="64"/>
                        </a:lnTo>
                        <a:lnTo>
                          <a:pt x="46" y="64"/>
                        </a:lnTo>
                        <a:lnTo>
                          <a:pt x="47" y="64"/>
                        </a:lnTo>
                        <a:lnTo>
                          <a:pt x="48" y="64"/>
                        </a:lnTo>
                        <a:lnTo>
                          <a:pt x="49" y="64"/>
                        </a:lnTo>
                        <a:lnTo>
                          <a:pt x="50" y="63"/>
                        </a:lnTo>
                        <a:lnTo>
                          <a:pt x="51" y="63"/>
                        </a:lnTo>
                        <a:lnTo>
                          <a:pt x="52" y="63"/>
                        </a:lnTo>
                        <a:lnTo>
                          <a:pt x="53" y="63"/>
                        </a:lnTo>
                        <a:lnTo>
                          <a:pt x="54" y="62"/>
                        </a:lnTo>
                        <a:lnTo>
                          <a:pt x="55" y="62"/>
                        </a:lnTo>
                        <a:lnTo>
                          <a:pt x="56" y="62"/>
                        </a:lnTo>
                        <a:lnTo>
                          <a:pt x="57" y="62"/>
                        </a:lnTo>
                        <a:lnTo>
                          <a:pt x="57" y="61"/>
                        </a:lnTo>
                        <a:lnTo>
                          <a:pt x="58" y="61"/>
                        </a:lnTo>
                        <a:lnTo>
                          <a:pt x="59" y="61"/>
                        </a:lnTo>
                        <a:lnTo>
                          <a:pt x="59" y="60"/>
                        </a:lnTo>
                        <a:lnTo>
                          <a:pt x="60" y="60"/>
                        </a:lnTo>
                        <a:lnTo>
                          <a:pt x="61" y="60"/>
                        </a:lnTo>
                        <a:lnTo>
                          <a:pt x="61" y="59"/>
                        </a:lnTo>
                        <a:lnTo>
                          <a:pt x="62" y="59"/>
                        </a:lnTo>
                        <a:lnTo>
                          <a:pt x="63" y="59"/>
                        </a:lnTo>
                        <a:lnTo>
                          <a:pt x="63" y="58"/>
                        </a:lnTo>
                        <a:lnTo>
                          <a:pt x="64" y="58"/>
                        </a:lnTo>
                        <a:lnTo>
                          <a:pt x="65" y="58"/>
                        </a:lnTo>
                      </a:path>
                    </a:pathLst>
                  </a:custGeom>
                  <a:pattFill prst="pct20">
                    <a:fgClr>
                      <a:srgbClr val="000000"/>
                    </a:fgClr>
                    <a:bgClr>
                      <a:srgbClr val="C05D00"/>
                    </a:bgClr>
                  </a:pattFill>
                  <a:ln w="12700" cap="rnd">
                    <a:solidFill>
                      <a:srgbClr val="4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383" name="Oval 212" descr="20%"/>
                  <p:cNvSpPr>
                    <a:spLocks noChangeArrowheads="1"/>
                  </p:cNvSpPr>
                  <p:nvPr/>
                </p:nvSpPr>
                <p:spPr bwMode="auto">
                  <a:xfrm>
                    <a:off x="4099" y="3748"/>
                    <a:ext cx="75" cy="63"/>
                  </a:xfrm>
                  <a:prstGeom prst="ellipse">
                    <a:avLst/>
                  </a:prstGeom>
                  <a:pattFill prst="pct20">
                    <a:fgClr>
                      <a:srgbClr val="000000"/>
                    </a:fgClr>
                    <a:bgClr>
                      <a:srgbClr val="000000"/>
                    </a:bgClr>
                  </a:pattFill>
                  <a:ln w="12700">
                    <a:solidFill>
                      <a:srgbClr val="400000"/>
                    </a:solidFill>
                    <a:round/>
                    <a:headEnd/>
                    <a:tailEnd/>
                  </a:ln>
                </p:spPr>
                <p:txBody>
                  <a:bodyPr wrap="none" anchor="ct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384" name="Freeform 213" descr="20%"/>
                  <p:cNvSpPr>
                    <a:spLocks/>
                  </p:cNvSpPr>
                  <p:nvPr/>
                </p:nvSpPr>
                <p:spPr bwMode="auto">
                  <a:xfrm>
                    <a:off x="4092" y="3752"/>
                    <a:ext cx="68" cy="65"/>
                  </a:xfrm>
                  <a:custGeom>
                    <a:avLst/>
                    <a:gdLst>
                      <a:gd name="T0" fmla="*/ 62 w 68"/>
                      <a:gd name="T1" fmla="*/ 55 h 65"/>
                      <a:gd name="T2" fmla="*/ 57 w 68"/>
                      <a:gd name="T3" fmla="*/ 53 h 65"/>
                      <a:gd name="T4" fmla="*/ 52 w 68"/>
                      <a:gd name="T5" fmla="*/ 50 h 65"/>
                      <a:gd name="T6" fmla="*/ 48 w 68"/>
                      <a:gd name="T7" fmla="*/ 47 h 65"/>
                      <a:gd name="T8" fmla="*/ 44 w 68"/>
                      <a:gd name="T9" fmla="*/ 44 h 65"/>
                      <a:gd name="T10" fmla="*/ 40 w 68"/>
                      <a:gd name="T11" fmla="*/ 41 h 65"/>
                      <a:gd name="T12" fmla="*/ 36 w 68"/>
                      <a:gd name="T13" fmla="*/ 38 h 65"/>
                      <a:gd name="T14" fmla="*/ 34 w 68"/>
                      <a:gd name="T15" fmla="*/ 34 h 65"/>
                      <a:gd name="T16" fmla="*/ 31 w 68"/>
                      <a:gd name="T17" fmla="*/ 30 h 65"/>
                      <a:gd name="T18" fmla="*/ 28 w 68"/>
                      <a:gd name="T19" fmla="*/ 26 h 65"/>
                      <a:gd name="T20" fmla="*/ 25 w 68"/>
                      <a:gd name="T21" fmla="*/ 22 h 65"/>
                      <a:gd name="T22" fmla="*/ 23 w 68"/>
                      <a:gd name="T23" fmla="*/ 18 h 65"/>
                      <a:gd name="T24" fmla="*/ 22 w 68"/>
                      <a:gd name="T25" fmla="*/ 13 h 65"/>
                      <a:gd name="T26" fmla="*/ 21 w 68"/>
                      <a:gd name="T27" fmla="*/ 9 h 65"/>
                      <a:gd name="T28" fmla="*/ 20 w 68"/>
                      <a:gd name="T29" fmla="*/ 4 h 65"/>
                      <a:gd name="T30" fmla="*/ 20 w 68"/>
                      <a:gd name="T31" fmla="*/ 0 h 65"/>
                      <a:gd name="T32" fmla="*/ 16 w 68"/>
                      <a:gd name="T33" fmla="*/ 1 h 65"/>
                      <a:gd name="T34" fmla="*/ 14 w 68"/>
                      <a:gd name="T35" fmla="*/ 3 h 65"/>
                      <a:gd name="T36" fmla="*/ 12 w 68"/>
                      <a:gd name="T37" fmla="*/ 4 h 65"/>
                      <a:gd name="T38" fmla="*/ 11 w 68"/>
                      <a:gd name="T39" fmla="*/ 6 h 65"/>
                      <a:gd name="T40" fmla="*/ 9 w 68"/>
                      <a:gd name="T41" fmla="*/ 7 h 65"/>
                      <a:gd name="T42" fmla="*/ 7 w 68"/>
                      <a:gd name="T43" fmla="*/ 9 h 65"/>
                      <a:gd name="T44" fmla="*/ 6 w 68"/>
                      <a:gd name="T45" fmla="*/ 11 h 65"/>
                      <a:gd name="T46" fmla="*/ 5 w 68"/>
                      <a:gd name="T47" fmla="*/ 13 h 65"/>
                      <a:gd name="T48" fmla="*/ 3 w 68"/>
                      <a:gd name="T49" fmla="*/ 15 h 65"/>
                      <a:gd name="T50" fmla="*/ 3 w 68"/>
                      <a:gd name="T51" fmla="*/ 17 h 65"/>
                      <a:gd name="T52" fmla="*/ 2 w 68"/>
                      <a:gd name="T53" fmla="*/ 19 h 65"/>
                      <a:gd name="T54" fmla="*/ 1 w 68"/>
                      <a:gd name="T55" fmla="*/ 21 h 65"/>
                      <a:gd name="T56" fmla="*/ 1 w 68"/>
                      <a:gd name="T57" fmla="*/ 23 h 65"/>
                      <a:gd name="T58" fmla="*/ 0 w 68"/>
                      <a:gd name="T59" fmla="*/ 25 h 65"/>
                      <a:gd name="T60" fmla="*/ 0 w 68"/>
                      <a:gd name="T61" fmla="*/ 27 h 65"/>
                      <a:gd name="T62" fmla="*/ 0 w 68"/>
                      <a:gd name="T63" fmla="*/ 32 h 65"/>
                      <a:gd name="T64" fmla="*/ 1 w 68"/>
                      <a:gd name="T65" fmla="*/ 35 h 65"/>
                      <a:gd name="T66" fmla="*/ 2 w 68"/>
                      <a:gd name="T67" fmla="*/ 39 h 65"/>
                      <a:gd name="T68" fmla="*/ 3 w 68"/>
                      <a:gd name="T69" fmla="*/ 42 h 65"/>
                      <a:gd name="T70" fmla="*/ 5 w 68"/>
                      <a:gd name="T71" fmla="*/ 45 h 65"/>
                      <a:gd name="T72" fmla="*/ 8 w 68"/>
                      <a:gd name="T73" fmla="*/ 48 h 65"/>
                      <a:gd name="T74" fmla="*/ 10 w 68"/>
                      <a:gd name="T75" fmla="*/ 51 h 65"/>
                      <a:gd name="T76" fmla="*/ 13 w 68"/>
                      <a:gd name="T77" fmla="*/ 53 h 65"/>
                      <a:gd name="T78" fmla="*/ 16 w 68"/>
                      <a:gd name="T79" fmla="*/ 56 h 65"/>
                      <a:gd name="T80" fmla="*/ 20 w 68"/>
                      <a:gd name="T81" fmla="*/ 58 h 65"/>
                      <a:gd name="T82" fmla="*/ 23 w 68"/>
                      <a:gd name="T83" fmla="*/ 60 h 65"/>
                      <a:gd name="T84" fmla="*/ 27 w 68"/>
                      <a:gd name="T85" fmla="*/ 61 h 65"/>
                      <a:gd name="T86" fmla="*/ 32 w 68"/>
                      <a:gd name="T87" fmla="*/ 62 h 65"/>
                      <a:gd name="T88" fmla="*/ 35 w 68"/>
                      <a:gd name="T89" fmla="*/ 63 h 65"/>
                      <a:gd name="T90" fmla="*/ 40 w 68"/>
                      <a:gd name="T91" fmla="*/ 64 h 65"/>
                      <a:gd name="T92" fmla="*/ 44 w 68"/>
                      <a:gd name="T93" fmla="*/ 64 h 65"/>
                      <a:gd name="T94" fmla="*/ 47 w 68"/>
                      <a:gd name="T95" fmla="*/ 64 h 65"/>
                      <a:gd name="T96" fmla="*/ 49 w 68"/>
                      <a:gd name="T97" fmla="*/ 64 h 65"/>
                      <a:gd name="T98" fmla="*/ 51 w 68"/>
                      <a:gd name="T99" fmla="*/ 63 h 65"/>
                      <a:gd name="T100" fmla="*/ 53 w 68"/>
                      <a:gd name="T101" fmla="*/ 63 h 65"/>
                      <a:gd name="T102" fmla="*/ 55 w 68"/>
                      <a:gd name="T103" fmla="*/ 63 h 65"/>
                      <a:gd name="T104" fmla="*/ 57 w 68"/>
                      <a:gd name="T105" fmla="*/ 62 h 65"/>
                      <a:gd name="T106" fmla="*/ 59 w 68"/>
                      <a:gd name="T107" fmla="*/ 62 h 65"/>
                      <a:gd name="T108" fmla="*/ 61 w 68"/>
                      <a:gd name="T109" fmla="*/ 61 h 65"/>
                      <a:gd name="T110" fmla="*/ 63 w 68"/>
                      <a:gd name="T111" fmla="*/ 60 h 65"/>
                      <a:gd name="T112" fmla="*/ 65 w 68"/>
                      <a:gd name="T113" fmla="*/ 59 h 65"/>
                      <a:gd name="T114" fmla="*/ 67 w 68"/>
                      <a:gd name="T115" fmla="*/ 58 h 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8"/>
                      <a:gd name="T175" fmla="*/ 0 h 65"/>
                      <a:gd name="T176" fmla="*/ 68 w 68"/>
                      <a:gd name="T177" fmla="*/ 65 h 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8" h="65">
                        <a:moveTo>
                          <a:pt x="67" y="58"/>
                        </a:moveTo>
                        <a:lnTo>
                          <a:pt x="62" y="55"/>
                        </a:lnTo>
                        <a:lnTo>
                          <a:pt x="59" y="54"/>
                        </a:lnTo>
                        <a:lnTo>
                          <a:pt x="57" y="53"/>
                        </a:lnTo>
                        <a:lnTo>
                          <a:pt x="54" y="52"/>
                        </a:lnTo>
                        <a:lnTo>
                          <a:pt x="52" y="50"/>
                        </a:lnTo>
                        <a:lnTo>
                          <a:pt x="50" y="49"/>
                        </a:lnTo>
                        <a:lnTo>
                          <a:pt x="48" y="47"/>
                        </a:lnTo>
                        <a:lnTo>
                          <a:pt x="46" y="46"/>
                        </a:lnTo>
                        <a:lnTo>
                          <a:pt x="44" y="44"/>
                        </a:lnTo>
                        <a:lnTo>
                          <a:pt x="42" y="43"/>
                        </a:lnTo>
                        <a:lnTo>
                          <a:pt x="40" y="41"/>
                        </a:lnTo>
                        <a:lnTo>
                          <a:pt x="38" y="39"/>
                        </a:lnTo>
                        <a:lnTo>
                          <a:pt x="36" y="38"/>
                        </a:lnTo>
                        <a:lnTo>
                          <a:pt x="34" y="36"/>
                        </a:lnTo>
                        <a:lnTo>
                          <a:pt x="34" y="34"/>
                        </a:lnTo>
                        <a:lnTo>
                          <a:pt x="32" y="32"/>
                        </a:lnTo>
                        <a:lnTo>
                          <a:pt x="31" y="30"/>
                        </a:lnTo>
                        <a:lnTo>
                          <a:pt x="29" y="28"/>
                        </a:lnTo>
                        <a:lnTo>
                          <a:pt x="28" y="26"/>
                        </a:lnTo>
                        <a:lnTo>
                          <a:pt x="27" y="24"/>
                        </a:lnTo>
                        <a:lnTo>
                          <a:pt x="25" y="22"/>
                        </a:lnTo>
                        <a:lnTo>
                          <a:pt x="25" y="20"/>
                        </a:lnTo>
                        <a:lnTo>
                          <a:pt x="23" y="18"/>
                        </a:lnTo>
                        <a:lnTo>
                          <a:pt x="23" y="16"/>
                        </a:lnTo>
                        <a:lnTo>
                          <a:pt x="22" y="13"/>
                        </a:lnTo>
                        <a:lnTo>
                          <a:pt x="21" y="11"/>
                        </a:lnTo>
                        <a:lnTo>
                          <a:pt x="21" y="9"/>
                        </a:lnTo>
                        <a:lnTo>
                          <a:pt x="20" y="6"/>
                        </a:lnTo>
                        <a:lnTo>
                          <a:pt x="20" y="4"/>
                        </a:lnTo>
                        <a:lnTo>
                          <a:pt x="20" y="2"/>
                        </a:lnTo>
                        <a:lnTo>
                          <a:pt x="20" y="0"/>
                        </a:lnTo>
                        <a:lnTo>
                          <a:pt x="17" y="1"/>
                        </a:lnTo>
                        <a:lnTo>
                          <a:pt x="16" y="1"/>
                        </a:lnTo>
                        <a:lnTo>
                          <a:pt x="15" y="2"/>
                        </a:lnTo>
                        <a:lnTo>
                          <a:pt x="14" y="3"/>
                        </a:lnTo>
                        <a:lnTo>
                          <a:pt x="13" y="4"/>
                        </a:lnTo>
                        <a:lnTo>
                          <a:pt x="12" y="4"/>
                        </a:lnTo>
                        <a:lnTo>
                          <a:pt x="11" y="5"/>
                        </a:lnTo>
                        <a:lnTo>
                          <a:pt x="11" y="6"/>
                        </a:lnTo>
                        <a:lnTo>
                          <a:pt x="10" y="6"/>
                        </a:lnTo>
                        <a:lnTo>
                          <a:pt x="9" y="7"/>
                        </a:lnTo>
                        <a:lnTo>
                          <a:pt x="8" y="8"/>
                        </a:lnTo>
                        <a:lnTo>
                          <a:pt x="7" y="9"/>
                        </a:lnTo>
                        <a:lnTo>
                          <a:pt x="7" y="10"/>
                        </a:lnTo>
                        <a:lnTo>
                          <a:pt x="6" y="11"/>
                        </a:lnTo>
                        <a:lnTo>
                          <a:pt x="5" y="12"/>
                        </a:lnTo>
                        <a:lnTo>
                          <a:pt x="5" y="13"/>
                        </a:lnTo>
                        <a:lnTo>
                          <a:pt x="4" y="14"/>
                        </a:lnTo>
                        <a:lnTo>
                          <a:pt x="3" y="15"/>
                        </a:lnTo>
                        <a:lnTo>
                          <a:pt x="3" y="16"/>
                        </a:lnTo>
                        <a:lnTo>
                          <a:pt x="3" y="17"/>
                        </a:lnTo>
                        <a:lnTo>
                          <a:pt x="2" y="18"/>
                        </a:lnTo>
                        <a:lnTo>
                          <a:pt x="2" y="19"/>
                        </a:lnTo>
                        <a:lnTo>
                          <a:pt x="1" y="20"/>
                        </a:lnTo>
                        <a:lnTo>
                          <a:pt x="1" y="21"/>
                        </a:lnTo>
                        <a:lnTo>
                          <a:pt x="1" y="22"/>
                        </a:lnTo>
                        <a:lnTo>
                          <a:pt x="1" y="23"/>
                        </a:lnTo>
                        <a:lnTo>
                          <a:pt x="0" y="24"/>
                        </a:lnTo>
                        <a:lnTo>
                          <a:pt x="0" y="25"/>
                        </a:lnTo>
                        <a:lnTo>
                          <a:pt x="0" y="26"/>
                        </a:lnTo>
                        <a:lnTo>
                          <a:pt x="0" y="27"/>
                        </a:lnTo>
                        <a:lnTo>
                          <a:pt x="0" y="28"/>
                        </a:lnTo>
                        <a:lnTo>
                          <a:pt x="0" y="32"/>
                        </a:lnTo>
                        <a:lnTo>
                          <a:pt x="1" y="34"/>
                        </a:lnTo>
                        <a:lnTo>
                          <a:pt x="1" y="35"/>
                        </a:lnTo>
                        <a:lnTo>
                          <a:pt x="1" y="37"/>
                        </a:lnTo>
                        <a:lnTo>
                          <a:pt x="2" y="39"/>
                        </a:lnTo>
                        <a:lnTo>
                          <a:pt x="3" y="40"/>
                        </a:lnTo>
                        <a:lnTo>
                          <a:pt x="3" y="42"/>
                        </a:lnTo>
                        <a:lnTo>
                          <a:pt x="4" y="44"/>
                        </a:lnTo>
                        <a:lnTo>
                          <a:pt x="5" y="45"/>
                        </a:lnTo>
                        <a:lnTo>
                          <a:pt x="7" y="46"/>
                        </a:lnTo>
                        <a:lnTo>
                          <a:pt x="8" y="48"/>
                        </a:lnTo>
                        <a:lnTo>
                          <a:pt x="9" y="50"/>
                        </a:lnTo>
                        <a:lnTo>
                          <a:pt x="10" y="51"/>
                        </a:lnTo>
                        <a:lnTo>
                          <a:pt x="12" y="52"/>
                        </a:lnTo>
                        <a:lnTo>
                          <a:pt x="13" y="53"/>
                        </a:lnTo>
                        <a:lnTo>
                          <a:pt x="15" y="54"/>
                        </a:lnTo>
                        <a:lnTo>
                          <a:pt x="16" y="56"/>
                        </a:lnTo>
                        <a:lnTo>
                          <a:pt x="18" y="57"/>
                        </a:lnTo>
                        <a:lnTo>
                          <a:pt x="20" y="58"/>
                        </a:lnTo>
                        <a:lnTo>
                          <a:pt x="22" y="59"/>
                        </a:lnTo>
                        <a:lnTo>
                          <a:pt x="23" y="60"/>
                        </a:lnTo>
                        <a:lnTo>
                          <a:pt x="25" y="60"/>
                        </a:lnTo>
                        <a:lnTo>
                          <a:pt x="27" y="61"/>
                        </a:lnTo>
                        <a:lnTo>
                          <a:pt x="29" y="62"/>
                        </a:lnTo>
                        <a:lnTo>
                          <a:pt x="32" y="62"/>
                        </a:lnTo>
                        <a:lnTo>
                          <a:pt x="34" y="63"/>
                        </a:lnTo>
                        <a:lnTo>
                          <a:pt x="35" y="63"/>
                        </a:lnTo>
                        <a:lnTo>
                          <a:pt x="37" y="63"/>
                        </a:lnTo>
                        <a:lnTo>
                          <a:pt x="40" y="64"/>
                        </a:lnTo>
                        <a:lnTo>
                          <a:pt x="42" y="64"/>
                        </a:lnTo>
                        <a:lnTo>
                          <a:pt x="44" y="64"/>
                        </a:lnTo>
                        <a:lnTo>
                          <a:pt x="46" y="64"/>
                        </a:lnTo>
                        <a:lnTo>
                          <a:pt x="47" y="64"/>
                        </a:lnTo>
                        <a:lnTo>
                          <a:pt x="48" y="64"/>
                        </a:lnTo>
                        <a:lnTo>
                          <a:pt x="49" y="64"/>
                        </a:lnTo>
                        <a:lnTo>
                          <a:pt x="50" y="64"/>
                        </a:lnTo>
                        <a:lnTo>
                          <a:pt x="51" y="63"/>
                        </a:lnTo>
                        <a:lnTo>
                          <a:pt x="52" y="63"/>
                        </a:lnTo>
                        <a:lnTo>
                          <a:pt x="53" y="63"/>
                        </a:lnTo>
                        <a:lnTo>
                          <a:pt x="54" y="63"/>
                        </a:lnTo>
                        <a:lnTo>
                          <a:pt x="55" y="63"/>
                        </a:lnTo>
                        <a:lnTo>
                          <a:pt x="56" y="62"/>
                        </a:lnTo>
                        <a:lnTo>
                          <a:pt x="57" y="62"/>
                        </a:lnTo>
                        <a:lnTo>
                          <a:pt x="58" y="62"/>
                        </a:lnTo>
                        <a:lnTo>
                          <a:pt x="59" y="62"/>
                        </a:lnTo>
                        <a:lnTo>
                          <a:pt x="60" y="61"/>
                        </a:lnTo>
                        <a:lnTo>
                          <a:pt x="61" y="61"/>
                        </a:lnTo>
                        <a:lnTo>
                          <a:pt x="62" y="60"/>
                        </a:lnTo>
                        <a:lnTo>
                          <a:pt x="63" y="60"/>
                        </a:lnTo>
                        <a:lnTo>
                          <a:pt x="64" y="59"/>
                        </a:lnTo>
                        <a:lnTo>
                          <a:pt x="65" y="59"/>
                        </a:lnTo>
                        <a:lnTo>
                          <a:pt x="66" y="58"/>
                        </a:lnTo>
                        <a:lnTo>
                          <a:pt x="67" y="58"/>
                        </a:lnTo>
                      </a:path>
                    </a:pathLst>
                  </a:custGeom>
                  <a:pattFill prst="pct20">
                    <a:fgClr>
                      <a:srgbClr val="000000"/>
                    </a:fgClr>
                    <a:bgClr>
                      <a:srgbClr val="C05D00"/>
                    </a:bgClr>
                  </a:pattFill>
                  <a:ln w="12700" cap="rnd">
                    <a:solidFill>
                      <a:srgbClr val="4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385" name="Oval 214" descr="20%"/>
                  <p:cNvSpPr>
                    <a:spLocks noChangeArrowheads="1"/>
                  </p:cNvSpPr>
                  <p:nvPr/>
                </p:nvSpPr>
                <p:spPr bwMode="auto">
                  <a:xfrm>
                    <a:off x="3990" y="3748"/>
                    <a:ext cx="74" cy="63"/>
                  </a:xfrm>
                  <a:prstGeom prst="ellipse">
                    <a:avLst/>
                  </a:prstGeom>
                  <a:pattFill prst="pct20">
                    <a:fgClr>
                      <a:srgbClr val="000000"/>
                    </a:fgClr>
                    <a:bgClr>
                      <a:srgbClr val="000000"/>
                    </a:bgClr>
                  </a:pattFill>
                  <a:ln w="12700">
                    <a:solidFill>
                      <a:srgbClr val="400000"/>
                    </a:solidFill>
                    <a:round/>
                    <a:headEnd/>
                    <a:tailEnd/>
                  </a:ln>
                </p:spPr>
                <p:txBody>
                  <a:bodyPr wrap="none" anchor="ct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386" name="Freeform 215" descr="20%"/>
                  <p:cNvSpPr>
                    <a:spLocks/>
                  </p:cNvSpPr>
                  <p:nvPr/>
                </p:nvSpPr>
                <p:spPr bwMode="auto">
                  <a:xfrm>
                    <a:off x="3983" y="3752"/>
                    <a:ext cx="69" cy="65"/>
                  </a:xfrm>
                  <a:custGeom>
                    <a:avLst/>
                    <a:gdLst>
                      <a:gd name="T0" fmla="*/ 63 w 69"/>
                      <a:gd name="T1" fmla="*/ 55 h 65"/>
                      <a:gd name="T2" fmla="*/ 57 w 69"/>
                      <a:gd name="T3" fmla="*/ 53 h 65"/>
                      <a:gd name="T4" fmla="*/ 53 w 69"/>
                      <a:gd name="T5" fmla="*/ 50 h 65"/>
                      <a:gd name="T6" fmla="*/ 48 w 69"/>
                      <a:gd name="T7" fmla="*/ 47 h 65"/>
                      <a:gd name="T8" fmla="*/ 44 w 69"/>
                      <a:gd name="T9" fmla="*/ 44 h 65"/>
                      <a:gd name="T10" fmla="*/ 40 w 69"/>
                      <a:gd name="T11" fmla="*/ 41 h 65"/>
                      <a:gd name="T12" fmla="*/ 37 w 69"/>
                      <a:gd name="T13" fmla="*/ 38 h 65"/>
                      <a:gd name="T14" fmla="*/ 33 w 69"/>
                      <a:gd name="T15" fmla="*/ 34 h 65"/>
                      <a:gd name="T16" fmla="*/ 30 w 69"/>
                      <a:gd name="T17" fmla="*/ 30 h 65"/>
                      <a:gd name="T18" fmla="*/ 27 w 69"/>
                      <a:gd name="T19" fmla="*/ 26 h 65"/>
                      <a:gd name="T20" fmla="*/ 25 w 69"/>
                      <a:gd name="T21" fmla="*/ 22 h 65"/>
                      <a:gd name="T22" fmla="*/ 23 w 69"/>
                      <a:gd name="T23" fmla="*/ 18 h 65"/>
                      <a:gd name="T24" fmla="*/ 21 w 69"/>
                      <a:gd name="T25" fmla="*/ 13 h 65"/>
                      <a:gd name="T26" fmla="*/ 20 w 69"/>
                      <a:gd name="T27" fmla="*/ 9 h 65"/>
                      <a:gd name="T28" fmla="*/ 19 w 69"/>
                      <a:gd name="T29" fmla="*/ 4 h 65"/>
                      <a:gd name="T30" fmla="*/ 19 w 69"/>
                      <a:gd name="T31" fmla="*/ 0 h 65"/>
                      <a:gd name="T32" fmla="*/ 16 w 69"/>
                      <a:gd name="T33" fmla="*/ 1 h 65"/>
                      <a:gd name="T34" fmla="*/ 14 w 69"/>
                      <a:gd name="T35" fmla="*/ 3 h 65"/>
                      <a:gd name="T36" fmla="*/ 12 w 69"/>
                      <a:gd name="T37" fmla="*/ 4 h 65"/>
                      <a:gd name="T38" fmla="*/ 10 w 69"/>
                      <a:gd name="T39" fmla="*/ 6 h 65"/>
                      <a:gd name="T40" fmla="*/ 8 w 69"/>
                      <a:gd name="T41" fmla="*/ 7 h 65"/>
                      <a:gd name="T42" fmla="*/ 7 w 69"/>
                      <a:gd name="T43" fmla="*/ 9 h 65"/>
                      <a:gd name="T44" fmla="*/ 5 w 69"/>
                      <a:gd name="T45" fmla="*/ 11 h 65"/>
                      <a:gd name="T46" fmla="*/ 4 w 69"/>
                      <a:gd name="T47" fmla="*/ 13 h 65"/>
                      <a:gd name="T48" fmla="*/ 3 w 69"/>
                      <a:gd name="T49" fmla="*/ 15 h 65"/>
                      <a:gd name="T50" fmla="*/ 2 w 69"/>
                      <a:gd name="T51" fmla="*/ 17 h 65"/>
                      <a:gd name="T52" fmla="*/ 1 w 69"/>
                      <a:gd name="T53" fmla="*/ 19 h 65"/>
                      <a:gd name="T54" fmla="*/ 1 w 69"/>
                      <a:gd name="T55" fmla="*/ 21 h 65"/>
                      <a:gd name="T56" fmla="*/ 0 w 69"/>
                      <a:gd name="T57" fmla="*/ 23 h 65"/>
                      <a:gd name="T58" fmla="*/ 0 w 69"/>
                      <a:gd name="T59" fmla="*/ 25 h 65"/>
                      <a:gd name="T60" fmla="*/ 0 w 69"/>
                      <a:gd name="T61" fmla="*/ 27 h 65"/>
                      <a:gd name="T62" fmla="*/ 0 w 69"/>
                      <a:gd name="T63" fmla="*/ 32 h 65"/>
                      <a:gd name="T64" fmla="*/ 1 w 69"/>
                      <a:gd name="T65" fmla="*/ 35 h 65"/>
                      <a:gd name="T66" fmla="*/ 2 w 69"/>
                      <a:gd name="T67" fmla="*/ 39 h 65"/>
                      <a:gd name="T68" fmla="*/ 3 w 69"/>
                      <a:gd name="T69" fmla="*/ 42 h 65"/>
                      <a:gd name="T70" fmla="*/ 5 w 69"/>
                      <a:gd name="T71" fmla="*/ 45 h 65"/>
                      <a:gd name="T72" fmla="*/ 7 w 69"/>
                      <a:gd name="T73" fmla="*/ 48 h 65"/>
                      <a:gd name="T74" fmla="*/ 10 w 69"/>
                      <a:gd name="T75" fmla="*/ 51 h 65"/>
                      <a:gd name="T76" fmla="*/ 13 w 69"/>
                      <a:gd name="T77" fmla="*/ 53 h 65"/>
                      <a:gd name="T78" fmla="*/ 16 w 69"/>
                      <a:gd name="T79" fmla="*/ 56 h 65"/>
                      <a:gd name="T80" fmla="*/ 19 w 69"/>
                      <a:gd name="T81" fmla="*/ 58 h 65"/>
                      <a:gd name="T82" fmla="*/ 23 w 69"/>
                      <a:gd name="T83" fmla="*/ 60 h 65"/>
                      <a:gd name="T84" fmla="*/ 27 w 69"/>
                      <a:gd name="T85" fmla="*/ 61 h 65"/>
                      <a:gd name="T86" fmla="*/ 31 w 69"/>
                      <a:gd name="T87" fmla="*/ 62 h 65"/>
                      <a:gd name="T88" fmla="*/ 36 w 69"/>
                      <a:gd name="T89" fmla="*/ 63 h 65"/>
                      <a:gd name="T90" fmla="*/ 40 w 69"/>
                      <a:gd name="T91" fmla="*/ 64 h 65"/>
                      <a:gd name="T92" fmla="*/ 45 w 69"/>
                      <a:gd name="T93" fmla="*/ 64 h 65"/>
                      <a:gd name="T94" fmla="*/ 47 w 69"/>
                      <a:gd name="T95" fmla="*/ 64 h 65"/>
                      <a:gd name="T96" fmla="*/ 49 w 69"/>
                      <a:gd name="T97" fmla="*/ 64 h 65"/>
                      <a:gd name="T98" fmla="*/ 51 w 69"/>
                      <a:gd name="T99" fmla="*/ 64 h 65"/>
                      <a:gd name="T100" fmla="*/ 53 w 69"/>
                      <a:gd name="T101" fmla="*/ 63 h 65"/>
                      <a:gd name="T102" fmla="*/ 55 w 69"/>
                      <a:gd name="T103" fmla="*/ 63 h 65"/>
                      <a:gd name="T104" fmla="*/ 57 w 69"/>
                      <a:gd name="T105" fmla="*/ 62 h 65"/>
                      <a:gd name="T106" fmla="*/ 59 w 69"/>
                      <a:gd name="T107" fmla="*/ 62 h 65"/>
                      <a:gd name="T108" fmla="*/ 61 w 69"/>
                      <a:gd name="T109" fmla="*/ 61 h 65"/>
                      <a:gd name="T110" fmla="*/ 63 w 69"/>
                      <a:gd name="T111" fmla="*/ 60 h 65"/>
                      <a:gd name="T112" fmla="*/ 65 w 69"/>
                      <a:gd name="T113" fmla="*/ 59 h 65"/>
                      <a:gd name="T114" fmla="*/ 66 w 69"/>
                      <a:gd name="T115" fmla="*/ 58 h 65"/>
                      <a:gd name="T116" fmla="*/ 68 w 69"/>
                      <a:gd name="T117" fmla="*/ 58 h 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
                      <a:gd name="T178" fmla="*/ 0 h 65"/>
                      <a:gd name="T179" fmla="*/ 69 w 69"/>
                      <a:gd name="T180" fmla="*/ 65 h 6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 h="65">
                        <a:moveTo>
                          <a:pt x="68" y="58"/>
                        </a:moveTo>
                        <a:lnTo>
                          <a:pt x="63" y="55"/>
                        </a:lnTo>
                        <a:lnTo>
                          <a:pt x="60" y="54"/>
                        </a:lnTo>
                        <a:lnTo>
                          <a:pt x="57" y="53"/>
                        </a:lnTo>
                        <a:lnTo>
                          <a:pt x="55" y="52"/>
                        </a:lnTo>
                        <a:lnTo>
                          <a:pt x="53" y="50"/>
                        </a:lnTo>
                        <a:lnTo>
                          <a:pt x="51" y="49"/>
                        </a:lnTo>
                        <a:lnTo>
                          <a:pt x="48" y="47"/>
                        </a:lnTo>
                        <a:lnTo>
                          <a:pt x="46" y="46"/>
                        </a:lnTo>
                        <a:lnTo>
                          <a:pt x="44" y="44"/>
                        </a:lnTo>
                        <a:lnTo>
                          <a:pt x="42" y="43"/>
                        </a:lnTo>
                        <a:lnTo>
                          <a:pt x="40" y="41"/>
                        </a:lnTo>
                        <a:lnTo>
                          <a:pt x="38" y="39"/>
                        </a:lnTo>
                        <a:lnTo>
                          <a:pt x="37" y="38"/>
                        </a:lnTo>
                        <a:lnTo>
                          <a:pt x="35" y="36"/>
                        </a:lnTo>
                        <a:lnTo>
                          <a:pt x="33" y="34"/>
                        </a:lnTo>
                        <a:lnTo>
                          <a:pt x="31" y="32"/>
                        </a:lnTo>
                        <a:lnTo>
                          <a:pt x="30" y="30"/>
                        </a:lnTo>
                        <a:lnTo>
                          <a:pt x="29" y="28"/>
                        </a:lnTo>
                        <a:lnTo>
                          <a:pt x="27" y="26"/>
                        </a:lnTo>
                        <a:lnTo>
                          <a:pt x="26" y="24"/>
                        </a:lnTo>
                        <a:lnTo>
                          <a:pt x="25" y="22"/>
                        </a:lnTo>
                        <a:lnTo>
                          <a:pt x="24" y="20"/>
                        </a:lnTo>
                        <a:lnTo>
                          <a:pt x="23" y="18"/>
                        </a:lnTo>
                        <a:lnTo>
                          <a:pt x="22" y="16"/>
                        </a:lnTo>
                        <a:lnTo>
                          <a:pt x="21" y="13"/>
                        </a:lnTo>
                        <a:lnTo>
                          <a:pt x="21" y="11"/>
                        </a:lnTo>
                        <a:lnTo>
                          <a:pt x="20" y="9"/>
                        </a:lnTo>
                        <a:lnTo>
                          <a:pt x="19" y="6"/>
                        </a:lnTo>
                        <a:lnTo>
                          <a:pt x="19" y="4"/>
                        </a:lnTo>
                        <a:lnTo>
                          <a:pt x="19" y="2"/>
                        </a:lnTo>
                        <a:lnTo>
                          <a:pt x="19" y="0"/>
                        </a:lnTo>
                        <a:lnTo>
                          <a:pt x="17" y="1"/>
                        </a:lnTo>
                        <a:lnTo>
                          <a:pt x="16" y="1"/>
                        </a:lnTo>
                        <a:lnTo>
                          <a:pt x="15" y="2"/>
                        </a:lnTo>
                        <a:lnTo>
                          <a:pt x="14" y="3"/>
                        </a:lnTo>
                        <a:lnTo>
                          <a:pt x="13" y="4"/>
                        </a:lnTo>
                        <a:lnTo>
                          <a:pt x="12" y="4"/>
                        </a:lnTo>
                        <a:lnTo>
                          <a:pt x="11" y="5"/>
                        </a:lnTo>
                        <a:lnTo>
                          <a:pt x="10" y="6"/>
                        </a:lnTo>
                        <a:lnTo>
                          <a:pt x="9" y="6"/>
                        </a:lnTo>
                        <a:lnTo>
                          <a:pt x="8" y="7"/>
                        </a:lnTo>
                        <a:lnTo>
                          <a:pt x="8" y="8"/>
                        </a:lnTo>
                        <a:lnTo>
                          <a:pt x="7" y="9"/>
                        </a:lnTo>
                        <a:lnTo>
                          <a:pt x="6" y="10"/>
                        </a:lnTo>
                        <a:lnTo>
                          <a:pt x="5" y="11"/>
                        </a:lnTo>
                        <a:lnTo>
                          <a:pt x="5" y="12"/>
                        </a:lnTo>
                        <a:lnTo>
                          <a:pt x="4" y="13"/>
                        </a:lnTo>
                        <a:lnTo>
                          <a:pt x="4" y="14"/>
                        </a:lnTo>
                        <a:lnTo>
                          <a:pt x="3" y="15"/>
                        </a:lnTo>
                        <a:lnTo>
                          <a:pt x="3" y="16"/>
                        </a:lnTo>
                        <a:lnTo>
                          <a:pt x="2" y="17"/>
                        </a:lnTo>
                        <a:lnTo>
                          <a:pt x="2" y="18"/>
                        </a:lnTo>
                        <a:lnTo>
                          <a:pt x="1" y="19"/>
                        </a:lnTo>
                        <a:lnTo>
                          <a:pt x="1" y="20"/>
                        </a:lnTo>
                        <a:lnTo>
                          <a:pt x="1" y="21"/>
                        </a:lnTo>
                        <a:lnTo>
                          <a:pt x="0" y="22"/>
                        </a:lnTo>
                        <a:lnTo>
                          <a:pt x="0" y="23"/>
                        </a:lnTo>
                        <a:lnTo>
                          <a:pt x="0" y="24"/>
                        </a:lnTo>
                        <a:lnTo>
                          <a:pt x="0" y="25"/>
                        </a:lnTo>
                        <a:lnTo>
                          <a:pt x="0" y="26"/>
                        </a:lnTo>
                        <a:lnTo>
                          <a:pt x="0" y="27"/>
                        </a:lnTo>
                        <a:lnTo>
                          <a:pt x="0" y="28"/>
                        </a:lnTo>
                        <a:lnTo>
                          <a:pt x="0" y="32"/>
                        </a:lnTo>
                        <a:lnTo>
                          <a:pt x="0" y="34"/>
                        </a:lnTo>
                        <a:lnTo>
                          <a:pt x="1" y="35"/>
                        </a:lnTo>
                        <a:lnTo>
                          <a:pt x="1" y="37"/>
                        </a:lnTo>
                        <a:lnTo>
                          <a:pt x="2" y="39"/>
                        </a:lnTo>
                        <a:lnTo>
                          <a:pt x="2" y="40"/>
                        </a:lnTo>
                        <a:lnTo>
                          <a:pt x="3" y="42"/>
                        </a:lnTo>
                        <a:lnTo>
                          <a:pt x="4" y="44"/>
                        </a:lnTo>
                        <a:lnTo>
                          <a:pt x="5" y="45"/>
                        </a:lnTo>
                        <a:lnTo>
                          <a:pt x="6" y="46"/>
                        </a:lnTo>
                        <a:lnTo>
                          <a:pt x="7" y="48"/>
                        </a:lnTo>
                        <a:lnTo>
                          <a:pt x="9" y="50"/>
                        </a:lnTo>
                        <a:lnTo>
                          <a:pt x="10" y="51"/>
                        </a:lnTo>
                        <a:lnTo>
                          <a:pt x="11" y="52"/>
                        </a:lnTo>
                        <a:lnTo>
                          <a:pt x="13" y="53"/>
                        </a:lnTo>
                        <a:lnTo>
                          <a:pt x="15" y="54"/>
                        </a:lnTo>
                        <a:lnTo>
                          <a:pt x="16" y="56"/>
                        </a:lnTo>
                        <a:lnTo>
                          <a:pt x="18" y="57"/>
                        </a:lnTo>
                        <a:lnTo>
                          <a:pt x="19" y="58"/>
                        </a:lnTo>
                        <a:lnTo>
                          <a:pt x="21" y="59"/>
                        </a:lnTo>
                        <a:lnTo>
                          <a:pt x="23" y="60"/>
                        </a:lnTo>
                        <a:lnTo>
                          <a:pt x="25" y="60"/>
                        </a:lnTo>
                        <a:lnTo>
                          <a:pt x="27" y="61"/>
                        </a:lnTo>
                        <a:lnTo>
                          <a:pt x="29" y="62"/>
                        </a:lnTo>
                        <a:lnTo>
                          <a:pt x="31" y="62"/>
                        </a:lnTo>
                        <a:lnTo>
                          <a:pt x="33" y="63"/>
                        </a:lnTo>
                        <a:lnTo>
                          <a:pt x="36" y="63"/>
                        </a:lnTo>
                        <a:lnTo>
                          <a:pt x="38" y="63"/>
                        </a:lnTo>
                        <a:lnTo>
                          <a:pt x="40" y="64"/>
                        </a:lnTo>
                        <a:lnTo>
                          <a:pt x="43" y="64"/>
                        </a:lnTo>
                        <a:lnTo>
                          <a:pt x="45" y="64"/>
                        </a:lnTo>
                        <a:lnTo>
                          <a:pt x="46" y="64"/>
                        </a:lnTo>
                        <a:lnTo>
                          <a:pt x="47" y="64"/>
                        </a:lnTo>
                        <a:lnTo>
                          <a:pt x="48" y="64"/>
                        </a:lnTo>
                        <a:lnTo>
                          <a:pt x="49" y="64"/>
                        </a:lnTo>
                        <a:lnTo>
                          <a:pt x="50" y="64"/>
                        </a:lnTo>
                        <a:lnTo>
                          <a:pt x="51" y="64"/>
                        </a:lnTo>
                        <a:lnTo>
                          <a:pt x="52" y="63"/>
                        </a:lnTo>
                        <a:lnTo>
                          <a:pt x="53" y="63"/>
                        </a:lnTo>
                        <a:lnTo>
                          <a:pt x="54" y="63"/>
                        </a:lnTo>
                        <a:lnTo>
                          <a:pt x="55" y="63"/>
                        </a:lnTo>
                        <a:lnTo>
                          <a:pt x="56" y="62"/>
                        </a:lnTo>
                        <a:lnTo>
                          <a:pt x="57" y="62"/>
                        </a:lnTo>
                        <a:lnTo>
                          <a:pt x="58" y="62"/>
                        </a:lnTo>
                        <a:lnTo>
                          <a:pt x="59" y="62"/>
                        </a:lnTo>
                        <a:lnTo>
                          <a:pt x="60" y="62"/>
                        </a:lnTo>
                        <a:lnTo>
                          <a:pt x="61" y="61"/>
                        </a:lnTo>
                        <a:lnTo>
                          <a:pt x="62" y="61"/>
                        </a:lnTo>
                        <a:lnTo>
                          <a:pt x="63" y="60"/>
                        </a:lnTo>
                        <a:lnTo>
                          <a:pt x="64" y="60"/>
                        </a:lnTo>
                        <a:lnTo>
                          <a:pt x="65" y="59"/>
                        </a:lnTo>
                        <a:lnTo>
                          <a:pt x="66" y="59"/>
                        </a:lnTo>
                        <a:lnTo>
                          <a:pt x="66" y="58"/>
                        </a:lnTo>
                        <a:lnTo>
                          <a:pt x="67" y="58"/>
                        </a:lnTo>
                        <a:lnTo>
                          <a:pt x="68" y="58"/>
                        </a:lnTo>
                      </a:path>
                    </a:pathLst>
                  </a:custGeom>
                  <a:pattFill prst="pct20">
                    <a:fgClr>
                      <a:srgbClr val="000000"/>
                    </a:fgClr>
                    <a:bgClr>
                      <a:srgbClr val="C05D00"/>
                    </a:bgClr>
                  </a:pattFill>
                  <a:ln w="12700" cap="rnd">
                    <a:solidFill>
                      <a:srgbClr val="4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grpSp>
          </p:grpSp>
          <p:sp>
            <p:nvSpPr>
              <p:cNvPr id="340" name="Freeform 216" descr="20%"/>
              <p:cNvSpPr>
                <a:spLocks/>
              </p:cNvSpPr>
              <p:nvPr/>
            </p:nvSpPr>
            <p:spPr bwMode="auto">
              <a:xfrm>
                <a:off x="3845" y="3753"/>
                <a:ext cx="438" cy="42"/>
              </a:xfrm>
              <a:custGeom>
                <a:avLst/>
                <a:gdLst>
                  <a:gd name="T0" fmla="*/ 15 w 438"/>
                  <a:gd name="T1" fmla="*/ 38 h 42"/>
                  <a:gd name="T2" fmla="*/ 30 w 438"/>
                  <a:gd name="T3" fmla="*/ 40 h 42"/>
                  <a:gd name="T4" fmla="*/ 45 w 438"/>
                  <a:gd name="T5" fmla="*/ 38 h 42"/>
                  <a:gd name="T6" fmla="*/ 61 w 438"/>
                  <a:gd name="T7" fmla="*/ 37 h 42"/>
                  <a:gd name="T8" fmla="*/ 76 w 438"/>
                  <a:gd name="T9" fmla="*/ 36 h 42"/>
                  <a:gd name="T10" fmla="*/ 90 w 438"/>
                  <a:gd name="T11" fmla="*/ 38 h 42"/>
                  <a:gd name="T12" fmla="*/ 105 w 438"/>
                  <a:gd name="T13" fmla="*/ 39 h 42"/>
                  <a:gd name="T14" fmla="*/ 122 w 438"/>
                  <a:gd name="T15" fmla="*/ 38 h 42"/>
                  <a:gd name="T16" fmla="*/ 136 w 438"/>
                  <a:gd name="T17" fmla="*/ 35 h 42"/>
                  <a:gd name="T18" fmla="*/ 153 w 438"/>
                  <a:gd name="T19" fmla="*/ 37 h 42"/>
                  <a:gd name="T20" fmla="*/ 168 w 438"/>
                  <a:gd name="T21" fmla="*/ 39 h 42"/>
                  <a:gd name="T22" fmla="*/ 183 w 438"/>
                  <a:gd name="T23" fmla="*/ 40 h 42"/>
                  <a:gd name="T24" fmla="*/ 199 w 438"/>
                  <a:gd name="T25" fmla="*/ 39 h 42"/>
                  <a:gd name="T26" fmla="*/ 214 w 438"/>
                  <a:gd name="T27" fmla="*/ 37 h 42"/>
                  <a:gd name="T28" fmla="*/ 228 w 438"/>
                  <a:gd name="T29" fmla="*/ 38 h 42"/>
                  <a:gd name="T30" fmla="*/ 243 w 438"/>
                  <a:gd name="T31" fmla="*/ 39 h 42"/>
                  <a:gd name="T32" fmla="*/ 259 w 438"/>
                  <a:gd name="T33" fmla="*/ 41 h 42"/>
                  <a:gd name="T34" fmla="*/ 275 w 438"/>
                  <a:gd name="T35" fmla="*/ 37 h 42"/>
                  <a:gd name="T36" fmla="*/ 290 w 438"/>
                  <a:gd name="T37" fmla="*/ 35 h 42"/>
                  <a:gd name="T38" fmla="*/ 310 w 438"/>
                  <a:gd name="T39" fmla="*/ 38 h 42"/>
                  <a:gd name="T40" fmla="*/ 328 w 438"/>
                  <a:gd name="T41" fmla="*/ 41 h 42"/>
                  <a:gd name="T42" fmla="*/ 344 w 438"/>
                  <a:gd name="T43" fmla="*/ 39 h 42"/>
                  <a:gd name="T44" fmla="*/ 359 w 438"/>
                  <a:gd name="T45" fmla="*/ 37 h 42"/>
                  <a:gd name="T46" fmla="*/ 374 w 438"/>
                  <a:gd name="T47" fmla="*/ 37 h 42"/>
                  <a:gd name="T48" fmla="*/ 389 w 438"/>
                  <a:gd name="T49" fmla="*/ 38 h 42"/>
                  <a:gd name="T50" fmla="*/ 404 w 438"/>
                  <a:gd name="T51" fmla="*/ 38 h 42"/>
                  <a:gd name="T52" fmla="*/ 413 w 438"/>
                  <a:gd name="T53" fmla="*/ 29 h 42"/>
                  <a:gd name="T54" fmla="*/ 421 w 438"/>
                  <a:gd name="T55" fmla="*/ 21 h 42"/>
                  <a:gd name="T56" fmla="*/ 429 w 438"/>
                  <a:gd name="T57" fmla="*/ 12 h 42"/>
                  <a:gd name="T58" fmla="*/ 437 w 438"/>
                  <a:gd name="T59" fmla="*/ 4 h 42"/>
                  <a:gd name="T60" fmla="*/ 427 w 438"/>
                  <a:gd name="T61" fmla="*/ 3 h 42"/>
                  <a:gd name="T62" fmla="*/ 422 w 438"/>
                  <a:gd name="T63" fmla="*/ 12 h 42"/>
                  <a:gd name="T64" fmla="*/ 411 w 438"/>
                  <a:gd name="T65" fmla="*/ 18 h 42"/>
                  <a:gd name="T66" fmla="*/ 401 w 438"/>
                  <a:gd name="T67" fmla="*/ 25 h 42"/>
                  <a:gd name="T68" fmla="*/ 388 w 438"/>
                  <a:gd name="T69" fmla="*/ 30 h 42"/>
                  <a:gd name="T70" fmla="*/ 374 w 438"/>
                  <a:gd name="T71" fmla="*/ 33 h 42"/>
                  <a:gd name="T72" fmla="*/ 359 w 438"/>
                  <a:gd name="T73" fmla="*/ 33 h 42"/>
                  <a:gd name="T74" fmla="*/ 345 w 438"/>
                  <a:gd name="T75" fmla="*/ 32 h 42"/>
                  <a:gd name="T76" fmla="*/ 330 w 438"/>
                  <a:gd name="T77" fmla="*/ 33 h 42"/>
                  <a:gd name="T78" fmla="*/ 316 w 438"/>
                  <a:gd name="T79" fmla="*/ 33 h 42"/>
                  <a:gd name="T80" fmla="*/ 300 w 438"/>
                  <a:gd name="T81" fmla="*/ 33 h 42"/>
                  <a:gd name="T82" fmla="*/ 283 w 438"/>
                  <a:gd name="T83" fmla="*/ 32 h 42"/>
                  <a:gd name="T84" fmla="*/ 268 w 438"/>
                  <a:gd name="T85" fmla="*/ 33 h 42"/>
                  <a:gd name="T86" fmla="*/ 253 w 438"/>
                  <a:gd name="T87" fmla="*/ 33 h 42"/>
                  <a:gd name="T88" fmla="*/ 236 w 438"/>
                  <a:gd name="T89" fmla="*/ 33 h 42"/>
                  <a:gd name="T90" fmla="*/ 221 w 438"/>
                  <a:gd name="T91" fmla="*/ 31 h 42"/>
                  <a:gd name="T92" fmla="*/ 206 w 438"/>
                  <a:gd name="T93" fmla="*/ 31 h 42"/>
                  <a:gd name="T94" fmla="*/ 189 w 438"/>
                  <a:gd name="T95" fmla="*/ 31 h 42"/>
                  <a:gd name="T96" fmla="*/ 174 w 438"/>
                  <a:gd name="T97" fmla="*/ 34 h 42"/>
                  <a:gd name="T98" fmla="*/ 159 w 438"/>
                  <a:gd name="T99" fmla="*/ 35 h 42"/>
                  <a:gd name="T100" fmla="*/ 141 w 438"/>
                  <a:gd name="T101" fmla="*/ 34 h 42"/>
                  <a:gd name="T102" fmla="*/ 125 w 438"/>
                  <a:gd name="T103" fmla="*/ 33 h 42"/>
                  <a:gd name="T104" fmla="*/ 110 w 438"/>
                  <a:gd name="T105" fmla="*/ 33 h 42"/>
                  <a:gd name="T106" fmla="*/ 92 w 438"/>
                  <a:gd name="T107" fmla="*/ 31 h 42"/>
                  <a:gd name="T108" fmla="*/ 75 w 438"/>
                  <a:gd name="T109" fmla="*/ 32 h 42"/>
                  <a:gd name="T110" fmla="*/ 62 w 438"/>
                  <a:gd name="T111" fmla="*/ 34 h 42"/>
                  <a:gd name="T112" fmla="*/ 44 w 438"/>
                  <a:gd name="T113" fmla="*/ 33 h 42"/>
                  <a:gd name="T114" fmla="*/ 28 w 438"/>
                  <a:gd name="T115" fmla="*/ 31 h 42"/>
                  <a:gd name="T116" fmla="*/ 13 w 438"/>
                  <a:gd name="T117" fmla="*/ 31 h 42"/>
                  <a:gd name="T118" fmla="*/ 1 w 438"/>
                  <a:gd name="T119" fmla="*/ 33 h 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8"/>
                  <a:gd name="T181" fmla="*/ 0 h 42"/>
                  <a:gd name="T182" fmla="*/ 438 w 438"/>
                  <a:gd name="T183" fmla="*/ 42 h 4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8" h="42">
                    <a:moveTo>
                      <a:pt x="1" y="33"/>
                    </a:moveTo>
                    <a:lnTo>
                      <a:pt x="1" y="34"/>
                    </a:lnTo>
                    <a:lnTo>
                      <a:pt x="2" y="35"/>
                    </a:lnTo>
                    <a:lnTo>
                      <a:pt x="3" y="35"/>
                    </a:lnTo>
                    <a:lnTo>
                      <a:pt x="4" y="36"/>
                    </a:lnTo>
                    <a:lnTo>
                      <a:pt x="5" y="36"/>
                    </a:lnTo>
                    <a:lnTo>
                      <a:pt x="6" y="37"/>
                    </a:lnTo>
                    <a:lnTo>
                      <a:pt x="7" y="37"/>
                    </a:lnTo>
                    <a:lnTo>
                      <a:pt x="8" y="37"/>
                    </a:lnTo>
                    <a:lnTo>
                      <a:pt x="9" y="37"/>
                    </a:lnTo>
                    <a:lnTo>
                      <a:pt x="10" y="37"/>
                    </a:lnTo>
                    <a:lnTo>
                      <a:pt x="11" y="37"/>
                    </a:lnTo>
                    <a:lnTo>
                      <a:pt x="12" y="38"/>
                    </a:lnTo>
                    <a:lnTo>
                      <a:pt x="13" y="38"/>
                    </a:lnTo>
                    <a:lnTo>
                      <a:pt x="14" y="38"/>
                    </a:lnTo>
                    <a:lnTo>
                      <a:pt x="15" y="38"/>
                    </a:lnTo>
                    <a:lnTo>
                      <a:pt x="16" y="39"/>
                    </a:lnTo>
                    <a:lnTo>
                      <a:pt x="17" y="39"/>
                    </a:lnTo>
                    <a:lnTo>
                      <a:pt x="18" y="39"/>
                    </a:lnTo>
                    <a:lnTo>
                      <a:pt x="19" y="39"/>
                    </a:lnTo>
                    <a:lnTo>
                      <a:pt x="20" y="39"/>
                    </a:lnTo>
                    <a:lnTo>
                      <a:pt x="21" y="39"/>
                    </a:lnTo>
                    <a:lnTo>
                      <a:pt x="22" y="39"/>
                    </a:lnTo>
                    <a:lnTo>
                      <a:pt x="23" y="39"/>
                    </a:lnTo>
                    <a:lnTo>
                      <a:pt x="24" y="39"/>
                    </a:lnTo>
                    <a:lnTo>
                      <a:pt x="25" y="39"/>
                    </a:lnTo>
                    <a:lnTo>
                      <a:pt x="26" y="39"/>
                    </a:lnTo>
                    <a:lnTo>
                      <a:pt x="27" y="39"/>
                    </a:lnTo>
                    <a:lnTo>
                      <a:pt x="28" y="40"/>
                    </a:lnTo>
                    <a:lnTo>
                      <a:pt x="29" y="40"/>
                    </a:lnTo>
                    <a:lnTo>
                      <a:pt x="30" y="40"/>
                    </a:lnTo>
                    <a:lnTo>
                      <a:pt x="31" y="40"/>
                    </a:lnTo>
                    <a:lnTo>
                      <a:pt x="32" y="40"/>
                    </a:lnTo>
                    <a:lnTo>
                      <a:pt x="33" y="40"/>
                    </a:lnTo>
                    <a:lnTo>
                      <a:pt x="34" y="40"/>
                    </a:lnTo>
                    <a:lnTo>
                      <a:pt x="35" y="40"/>
                    </a:lnTo>
                    <a:lnTo>
                      <a:pt x="36" y="40"/>
                    </a:lnTo>
                    <a:lnTo>
                      <a:pt x="37" y="40"/>
                    </a:lnTo>
                    <a:lnTo>
                      <a:pt x="38" y="40"/>
                    </a:lnTo>
                    <a:lnTo>
                      <a:pt x="39" y="39"/>
                    </a:lnTo>
                    <a:lnTo>
                      <a:pt x="40" y="39"/>
                    </a:lnTo>
                    <a:lnTo>
                      <a:pt x="41" y="39"/>
                    </a:lnTo>
                    <a:lnTo>
                      <a:pt x="42" y="39"/>
                    </a:lnTo>
                    <a:lnTo>
                      <a:pt x="43" y="39"/>
                    </a:lnTo>
                    <a:lnTo>
                      <a:pt x="43" y="38"/>
                    </a:lnTo>
                    <a:lnTo>
                      <a:pt x="44" y="38"/>
                    </a:lnTo>
                    <a:lnTo>
                      <a:pt x="45" y="38"/>
                    </a:lnTo>
                    <a:lnTo>
                      <a:pt x="46" y="38"/>
                    </a:lnTo>
                    <a:lnTo>
                      <a:pt x="47" y="38"/>
                    </a:lnTo>
                    <a:lnTo>
                      <a:pt x="48" y="38"/>
                    </a:lnTo>
                    <a:lnTo>
                      <a:pt x="49" y="38"/>
                    </a:lnTo>
                    <a:lnTo>
                      <a:pt x="49" y="37"/>
                    </a:lnTo>
                    <a:lnTo>
                      <a:pt x="50" y="37"/>
                    </a:lnTo>
                    <a:lnTo>
                      <a:pt x="51" y="37"/>
                    </a:lnTo>
                    <a:lnTo>
                      <a:pt x="52" y="37"/>
                    </a:lnTo>
                    <a:lnTo>
                      <a:pt x="53" y="37"/>
                    </a:lnTo>
                    <a:lnTo>
                      <a:pt x="54" y="37"/>
                    </a:lnTo>
                    <a:lnTo>
                      <a:pt x="55" y="37"/>
                    </a:lnTo>
                    <a:lnTo>
                      <a:pt x="57" y="37"/>
                    </a:lnTo>
                    <a:lnTo>
                      <a:pt x="58" y="37"/>
                    </a:lnTo>
                    <a:lnTo>
                      <a:pt x="59" y="37"/>
                    </a:lnTo>
                    <a:lnTo>
                      <a:pt x="60" y="37"/>
                    </a:lnTo>
                    <a:lnTo>
                      <a:pt x="61" y="37"/>
                    </a:lnTo>
                    <a:lnTo>
                      <a:pt x="62" y="37"/>
                    </a:lnTo>
                    <a:lnTo>
                      <a:pt x="63" y="37"/>
                    </a:lnTo>
                    <a:lnTo>
                      <a:pt x="64" y="37"/>
                    </a:lnTo>
                    <a:lnTo>
                      <a:pt x="65" y="37"/>
                    </a:lnTo>
                    <a:lnTo>
                      <a:pt x="66" y="37"/>
                    </a:lnTo>
                    <a:lnTo>
                      <a:pt x="67" y="37"/>
                    </a:lnTo>
                    <a:lnTo>
                      <a:pt x="68" y="36"/>
                    </a:lnTo>
                    <a:lnTo>
                      <a:pt x="69" y="36"/>
                    </a:lnTo>
                    <a:lnTo>
                      <a:pt x="70" y="36"/>
                    </a:lnTo>
                    <a:lnTo>
                      <a:pt x="71" y="36"/>
                    </a:lnTo>
                    <a:lnTo>
                      <a:pt x="72" y="36"/>
                    </a:lnTo>
                    <a:lnTo>
                      <a:pt x="73" y="36"/>
                    </a:lnTo>
                    <a:lnTo>
                      <a:pt x="74" y="36"/>
                    </a:lnTo>
                    <a:lnTo>
                      <a:pt x="75" y="36"/>
                    </a:lnTo>
                    <a:lnTo>
                      <a:pt x="76" y="36"/>
                    </a:lnTo>
                    <a:lnTo>
                      <a:pt x="77" y="36"/>
                    </a:lnTo>
                    <a:lnTo>
                      <a:pt x="78" y="36"/>
                    </a:lnTo>
                    <a:lnTo>
                      <a:pt x="79" y="37"/>
                    </a:lnTo>
                    <a:lnTo>
                      <a:pt x="79" y="36"/>
                    </a:lnTo>
                    <a:lnTo>
                      <a:pt x="80" y="36"/>
                    </a:lnTo>
                    <a:lnTo>
                      <a:pt x="81" y="36"/>
                    </a:lnTo>
                    <a:lnTo>
                      <a:pt x="82" y="36"/>
                    </a:lnTo>
                    <a:lnTo>
                      <a:pt x="82" y="37"/>
                    </a:lnTo>
                    <a:lnTo>
                      <a:pt x="83" y="37"/>
                    </a:lnTo>
                    <a:lnTo>
                      <a:pt x="84" y="37"/>
                    </a:lnTo>
                    <a:lnTo>
                      <a:pt x="85" y="37"/>
                    </a:lnTo>
                    <a:lnTo>
                      <a:pt x="86" y="37"/>
                    </a:lnTo>
                    <a:lnTo>
                      <a:pt x="87" y="37"/>
                    </a:lnTo>
                    <a:lnTo>
                      <a:pt x="88" y="38"/>
                    </a:lnTo>
                    <a:lnTo>
                      <a:pt x="89" y="38"/>
                    </a:lnTo>
                    <a:lnTo>
                      <a:pt x="90" y="38"/>
                    </a:lnTo>
                    <a:lnTo>
                      <a:pt x="90" y="39"/>
                    </a:lnTo>
                    <a:lnTo>
                      <a:pt x="91" y="39"/>
                    </a:lnTo>
                    <a:lnTo>
                      <a:pt x="92" y="39"/>
                    </a:lnTo>
                    <a:lnTo>
                      <a:pt x="93" y="39"/>
                    </a:lnTo>
                    <a:lnTo>
                      <a:pt x="94" y="39"/>
                    </a:lnTo>
                    <a:lnTo>
                      <a:pt x="95" y="39"/>
                    </a:lnTo>
                    <a:lnTo>
                      <a:pt x="96" y="39"/>
                    </a:lnTo>
                    <a:lnTo>
                      <a:pt x="97" y="39"/>
                    </a:lnTo>
                    <a:lnTo>
                      <a:pt x="98" y="39"/>
                    </a:lnTo>
                    <a:lnTo>
                      <a:pt x="99" y="40"/>
                    </a:lnTo>
                    <a:lnTo>
                      <a:pt x="100" y="40"/>
                    </a:lnTo>
                    <a:lnTo>
                      <a:pt x="101" y="40"/>
                    </a:lnTo>
                    <a:lnTo>
                      <a:pt x="102" y="40"/>
                    </a:lnTo>
                    <a:lnTo>
                      <a:pt x="103" y="40"/>
                    </a:lnTo>
                    <a:lnTo>
                      <a:pt x="104" y="40"/>
                    </a:lnTo>
                    <a:lnTo>
                      <a:pt x="105" y="39"/>
                    </a:lnTo>
                    <a:lnTo>
                      <a:pt x="107" y="39"/>
                    </a:lnTo>
                    <a:lnTo>
                      <a:pt x="108" y="39"/>
                    </a:lnTo>
                    <a:lnTo>
                      <a:pt x="109" y="39"/>
                    </a:lnTo>
                    <a:lnTo>
                      <a:pt x="110" y="39"/>
                    </a:lnTo>
                    <a:lnTo>
                      <a:pt x="111" y="39"/>
                    </a:lnTo>
                    <a:lnTo>
                      <a:pt x="112" y="39"/>
                    </a:lnTo>
                    <a:lnTo>
                      <a:pt x="113" y="39"/>
                    </a:lnTo>
                    <a:lnTo>
                      <a:pt x="114" y="39"/>
                    </a:lnTo>
                    <a:lnTo>
                      <a:pt x="115" y="39"/>
                    </a:lnTo>
                    <a:lnTo>
                      <a:pt x="116" y="39"/>
                    </a:lnTo>
                    <a:lnTo>
                      <a:pt x="117" y="39"/>
                    </a:lnTo>
                    <a:lnTo>
                      <a:pt x="118" y="38"/>
                    </a:lnTo>
                    <a:lnTo>
                      <a:pt x="120" y="38"/>
                    </a:lnTo>
                    <a:lnTo>
                      <a:pt x="121" y="38"/>
                    </a:lnTo>
                    <a:lnTo>
                      <a:pt x="122" y="38"/>
                    </a:lnTo>
                    <a:lnTo>
                      <a:pt x="123" y="38"/>
                    </a:lnTo>
                    <a:lnTo>
                      <a:pt x="123" y="37"/>
                    </a:lnTo>
                    <a:lnTo>
                      <a:pt x="124" y="37"/>
                    </a:lnTo>
                    <a:lnTo>
                      <a:pt x="125" y="37"/>
                    </a:lnTo>
                    <a:lnTo>
                      <a:pt x="126" y="37"/>
                    </a:lnTo>
                    <a:lnTo>
                      <a:pt x="127" y="37"/>
                    </a:lnTo>
                    <a:lnTo>
                      <a:pt x="128" y="37"/>
                    </a:lnTo>
                    <a:lnTo>
                      <a:pt x="129" y="37"/>
                    </a:lnTo>
                    <a:lnTo>
                      <a:pt x="130" y="37"/>
                    </a:lnTo>
                    <a:lnTo>
                      <a:pt x="131" y="37"/>
                    </a:lnTo>
                    <a:lnTo>
                      <a:pt x="131" y="36"/>
                    </a:lnTo>
                    <a:lnTo>
                      <a:pt x="132" y="36"/>
                    </a:lnTo>
                    <a:lnTo>
                      <a:pt x="133" y="36"/>
                    </a:lnTo>
                    <a:lnTo>
                      <a:pt x="134" y="36"/>
                    </a:lnTo>
                    <a:lnTo>
                      <a:pt x="135" y="35"/>
                    </a:lnTo>
                    <a:lnTo>
                      <a:pt x="136" y="35"/>
                    </a:lnTo>
                    <a:lnTo>
                      <a:pt x="137" y="35"/>
                    </a:lnTo>
                    <a:lnTo>
                      <a:pt x="138" y="36"/>
                    </a:lnTo>
                    <a:lnTo>
                      <a:pt x="139" y="36"/>
                    </a:lnTo>
                    <a:lnTo>
                      <a:pt x="140" y="36"/>
                    </a:lnTo>
                    <a:lnTo>
                      <a:pt x="141" y="36"/>
                    </a:lnTo>
                    <a:lnTo>
                      <a:pt x="142" y="37"/>
                    </a:lnTo>
                    <a:lnTo>
                      <a:pt x="143" y="37"/>
                    </a:lnTo>
                    <a:lnTo>
                      <a:pt x="144" y="37"/>
                    </a:lnTo>
                    <a:lnTo>
                      <a:pt x="145" y="37"/>
                    </a:lnTo>
                    <a:lnTo>
                      <a:pt x="146" y="37"/>
                    </a:lnTo>
                    <a:lnTo>
                      <a:pt x="147" y="37"/>
                    </a:lnTo>
                    <a:lnTo>
                      <a:pt x="148" y="37"/>
                    </a:lnTo>
                    <a:lnTo>
                      <a:pt x="150" y="37"/>
                    </a:lnTo>
                    <a:lnTo>
                      <a:pt x="151" y="37"/>
                    </a:lnTo>
                    <a:lnTo>
                      <a:pt x="152" y="37"/>
                    </a:lnTo>
                    <a:lnTo>
                      <a:pt x="153" y="37"/>
                    </a:lnTo>
                    <a:lnTo>
                      <a:pt x="154" y="37"/>
                    </a:lnTo>
                    <a:lnTo>
                      <a:pt x="155" y="37"/>
                    </a:lnTo>
                    <a:lnTo>
                      <a:pt x="155" y="38"/>
                    </a:lnTo>
                    <a:lnTo>
                      <a:pt x="156" y="38"/>
                    </a:lnTo>
                    <a:lnTo>
                      <a:pt x="157" y="38"/>
                    </a:lnTo>
                    <a:lnTo>
                      <a:pt x="158" y="38"/>
                    </a:lnTo>
                    <a:lnTo>
                      <a:pt x="159" y="38"/>
                    </a:lnTo>
                    <a:lnTo>
                      <a:pt x="160" y="38"/>
                    </a:lnTo>
                    <a:lnTo>
                      <a:pt x="161" y="38"/>
                    </a:lnTo>
                    <a:lnTo>
                      <a:pt x="163" y="38"/>
                    </a:lnTo>
                    <a:lnTo>
                      <a:pt x="164" y="38"/>
                    </a:lnTo>
                    <a:lnTo>
                      <a:pt x="165" y="38"/>
                    </a:lnTo>
                    <a:lnTo>
                      <a:pt x="166" y="38"/>
                    </a:lnTo>
                    <a:lnTo>
                      <a:pt x="167" y="38"/>
                    </a:lnTo>
                    <a:lnTo>
                      <a:pt x="167" y="39"/>
                    </a:lnTo>
                    <a:lnTo>
                      <a:pt x="168" y="39"/>
                    </a:lnTo>
                    <a:lnTo>
                      <a:pt x="169" y="39"/>
                    </a:lnTo>
                    <a:lnTo>
                      <a:pt x="170" y="39"/>
                    </a:lnTo>
                    <a:lnTo>
                      <a:pt x="171" y="39"/>
                    </a:lnTo>
                    <a:lnTo>
                      <a:pt x="172" y="39"/>
                    </a:lnTo>
                    <a:lnTo>
                      <a:pt x="173" y="40"/>
                    </a:lnTo>
                    <a:lnTo>
                      <a:pt x="174" y="40"/>
                    </a:lnTo>
                    <a:lnTo>
                      <a:pt x="175" y="40"/>
                    </a:lnTo>
                    <a:lnTo>
                      <a:pt x="176" y="40"/>
                    </a:lnTo>
                    <a:lnTo>
                      <a:pt x="177" y="40"/>
                    </a:lnTo>
                    <a:lnTo>
                      <a:pt x="178" y="40"/>
                    </a:lnTo>
                    <a:lnTo>
                      <a:pt x="179" y="40"/>
                    </a:lnTo>
                    <a:lnTo>
                      <a:pt x="180" y="40"/>
                    </a:lnTo>
                    <a:lnTo>
                      <a:pt x="181" y="40"/>
                    </a:lnTo>
                    <a:lnTo>
                      <a:pt x="182" y="40"/>
                    </a:lnTo>
                    <a:lnTo>
                      <a:pt x="183" y="40"/>
                    </a:lnTo>
                    <a:lnTo>
                      <a:pt x="184" y="40"/>
                    </a:lnTo>
                    <a:lnTo>
                      <a:pt x="185" y="40"/>
                    </a:lnTo>
                    <a:lnTo>
                      <a:pt x="186" y="40"/>
                    </a:lnTo>
                    <a:lnTo>
                      <a:pt x="187" y="40"/>
                    </a:lnTo>
                    <a:lnTo>
                      <a:pt x="188" y="40"/>
                    </a:lnTo>
                    <a:lnTo>
                      <a:pt x="189" y="40"/>
                    </a:lnTo>
                    <a:lnTo>
                      <a:pt x="190" y="40"/>
                    </a:lnTo>
                    <a:lnTo>
                      <a:pt x="191" y="40"/>
                    </a:lnTo>
                    <a:lnTo>
                      <a:pt x="192" y="40"/>
                    </a:lnTo>
                    <a:lnTo>
                      <a:pt x="193" y="40"/>
                    </a:lnTo>
                    <a:lnTo>
                      <a:pt x="194" y="39"/>
                    </a:lnTo>
                    <a:lnTo>
                      <a:pt x="195" y="39"/>
                    </a:lnTo>
                    <a:lnTo>
                      <a:pt x="196" y="39"/>
                    </a:lnTo>
                    <a:lnTo>
                      <a:pt x="197" y="39"/>
                    </a:lnTo>
                    <a:lnTo>
                      <a:pt x="198" y="39"/>
                    </a:lnTo>
                    <a:lnTo>
                      <a:pt x="199" y="39"/>
                    </a:lnTo>
                    <a:lnTo>
                      <a:pt x="199" y="38"/>
                    </a:lnTo>
                    <a:lnTo>
                      <a:pt x="200" y="38"/>
                    </a:lnTo>
                    <a:lnTo>
                      <a:pt x="201" y="38"/>
                    </a:lnTo>
                    <a:lnTo>
                      <a:pt x="202" y="37"/>
                    </a:lnTo>
                    <a:lnTo>
                      <a:pt x="203" y="37"/>
                    </a:lnTo>
                    <a:lnTo>
                      <a:pt x="204" y="37"/>
                    </a:lnTo>
                    <a:lnTo>
                      <a:pt x="205" y="37"/>
                    </a:lnTo>
                    <a:lnTo>
                      <a:pt x="206" y="37"/>
                    </a:lnTo>
                    <a:lnTo>
                      <a:pt x="207" y="37"/>
                    </a:lnTo>
                    <a:lnTo>
                      <a:pt x="208" y="37"/>
                    </a:lnTo>
                    <a:lnTo>
                      <a:pt x="209" y="37"/>
                    </a:lnTo>
                    <a:lnTo>
                      <a:pt x="210" y="37"/>
                    </a:lnTo>
                    <a:lnTo>
                      <a:pt x="211" y="37"/>
                    </a:lnTo>
                    <a:lnTo>
                      <a:pt x="212" y="37"/>
                    </a:lnTo>
                    <a:lnTo>
                      <a:pt x="213" y="37"/>
                    </a:lnTo>
                    <a:lnTo>
                      <a:pt x="214" y="37"/>
                    </a:lnTo>
                    <a:lnTo>
                      <a:pt x="215" y="37"/>
                    </a:lnTo>
                    <a:lnTo>
                      <a:pt x="216" y="37"/>
                    </a:lnTo>
                    <a:lnTo>
                      <a:pt x="217" y="37"/>
                    </a:lnTo>
                    <a:lnTo>
                      <a:pt x="218" y="37"/>
                    </a:lnTo>
                    <a:lnTo>
                      <a:pt x="219" y="37"/>
                    </a:lnTo>
                    <a:lnTo>
                      <a:pt x="220" y="37"/>
                    </a:lnTo>
                    <a:lnTo>
                      <a:pt x="221" y="37"/>
                    </a:lnTo>
                    <a:lnTo>
                      <a:pt x="222" y="37"/>
                    </a:lnTo>
                    <a:lnTo>
                      <a:pt x="223" y="37"/>
                    </a:lnTo>
                    <a:lnTo>
                      <a:pt x="224" y="37"/>
                    </a:lnTo>
                    <a:lnTo>
                      <a:pt x="225" y="37"/>
                    </a:lnTo>
                    <a:lnTo>
                      <a:pt x="226" y="37"/>
                    </a:lnTo>
                    <a:lnTo>
                      <a:pt x="227" y="37"/>
                    </a:lnTo>
                    <a:lnTo>
                      <a:pt x="228" y="37"/>
                    </a:lnTo>
                    <a:lnTo>
                      <a:pt x="228" y="38"/>
                    </a:lnTo>
                    <a:lnTo>
                      <a:pt x="229" y="38"/>
                    </a:lnTo>
                    <a:lnTo>
                      <a:pt x="230" y="38"/>
                    </a:lnTo>
                    <a:lnTo>
                      <a:pt x="231" y="38"/>
                    </a:lnTo>
                    <a:lnTo>
                      <a:pt x="232" y="38"/>
                    </a:lnTo>
                    <a:lnTo>
                      <a:pt x="233" y="38"/>
                    </a:lnTo>
                    <a:lnTo>
                      <a:pt x="234" y="38"/>
                    </a:lnTo>
                    <a:lnTo>
                      <a:pt x="235" y="38"/>
                    </a:lnTo>
                    <a:lnTo>
                      <a:pt x="235" y="39"/>
                    </a:lnTo>
                    <a:lnTo>
                      <a:pt x="236" y="39"/>
                    </a:lnTo>
                    <a:lnTo>
                      <a:pt x="237" y="39"/>
                    </a:lnTo>
                    <a:lnTo>
                      <a:pt x="238" y="39"/>
                    </a:lnTo>
                    <a:lnTo>
                      <a:pt x="239" y="39"/>
                    </a:lnTo>
                    <a:lnTo>
                      <a:pt x="240" y="39"/>
                    </a:lnTo>
                    <a:lnTo>
                      <a:pt x="241" y="39"/>
                    </a:lnTo>
                    <a:lnTo>
                      <a:pt x="242" y="39"/>
                    </a:lnTo>
                    <a:lnTo>
                      <a:pt x="243" y="39"/>
                    </a:lnTo>
                    <a:lnTo>
                      <a:pt x="244" y="40"/>
                    </a:lnTo>
                    <a:lnTo>
                      <a:pt x="245" y="40"/>
                    </a:lnTo>
                    <a:lnTo>
                      <a:pt x="246" y="40"/>
                    </a:lnTo>
                    <a:lnTo>
                      <a:pt x="247" y="40"/>
                    </a:lnTo>
                    <a:lnTo>
                      <a:pt x="248" y="40"/>
                    </a:lnTo>
                    <a:lnTo>
                      <a:pt x="249" y="41"/>
                    </a:lnTo>
                    <a:lnTo>
                      <a:pt x="250" y="41"/>
                    </a:lnTo>
                    <a:lnTo>
                      <a:pt x="251" y="41"/>
                    </a:lnTo>
                    <a:lnTo>
                      <a:pt x="252" y="41"/>
                    </a:lnTo>
                    <a:lnTo>
                      <a:pt x="253" y="41"/>
                    </a:lnTo>
                    <a:lnTo>
                      <a:pt x="254" y="41"/>
                    </a:lnTo>
                    <a:lnTo>
                      <a:pt x="255" y="41"/>
                    </a:lnTo>
                    <a:lnTo>
                      <a:pt x="256" y="41"/>
                    </a:lnTo>
                    <a:lnTo>
                      <a:pt x="257" y="41"/>
                    </a:lnTo>
                    <a:lnTo>
                      <a:pt x="258" y="41"/>
                    </a:lnTo>
                    <a:lnTo>
                      <a:pt x="259" y="41"/>
                    </a:lnTo>
                    <a:lnTo>
                      <a:pt x="260" y="41"/>
                    </a:lnTo>
                    <a:lnTo>
                      <a:pt x="261" y="40"/>
                    </a:lnTo>
                    <a:lnTo>
                      <a:pt x="263" y="40"/>
                    </a:lnTo>
                    <a:lnTo>
                      <a:pt x="264" y="40"/>
                    </a:lnTo>
                    <a:lnTo>
                      <a:pt x="265" y="40"/>
                    </a:lnTo>
                    <a:lnTo>
                      <a:pt x="266" y="39"/>
                    </a:lnTo>
                    <a:lnTo>
                      <a:pt x="267" y="39"/>
                    </a:lnTo>
                    <a:lnTo>
                      <a:pt x="268" y="39"/>
                    </a:lnTo>
                    <a:lnTo>
                      <a:pt x="269" y="38"/>
                    </a:lnTo>
                    <a:lnTo>
                      <a:pt x="270" y="38"/>
                    </a:lnTo>
                    <a:lnTo>
                      <a:pt x="271" y="37"/>
                    </a:lnTo>
                    <a:lnTo>
                      <a:pt x="272" y="37"/>
                    </a:lnTo>
                    <a:lnTo>
                      <a:pt x="273" y="37"/>
                    </a:lnTo>
                    <a:lnTo>
                      <a:pt x="274" y="37"/>
                    </a:lnTo>
                    <a:lnTo>
                      <a:pt x="275" y="37"/>
                    </a:lnTo>
                    <a:lnTo>
                      <a:pt x="276" y="37"/>
                    </a:lnTo>
                    <a:lnTo>
                      <a:pt x="276" y="36"/>
                    </a:lnTo>
                    <a:lnTo>
                      <a:pt x="277" y="36"/>
                    </a:lnTo>
                    <a:lnTo>
                      <a:pt x="278" y="36"/>
                    </a:lnTo>
                    <a:lnTo>
                      <a:pt x="279" y="36"/>
                    </a:lnTo>
                    <a:lnTo>
                      <a:pt x="280" y="36"/>
                    </a:lnTo>
                    <a:lnTo>
                      <a:pt x="281" y="36"/>
                    </a:lnTo>
                    <a:lnTo>
                      <a:pt x="282" y="36"/>
                    </a:lnTo>
                    <a:lnTo>
                      <a:pt x="283" y="36"/>
                    </a:lnTo>
                    <a:lnTo>
                      <a:pt x="284" y="35"/>
                    </a:lnTo>
                    <a:lnTo>
                      <a:pt x="285" y="35"/>
                    </a:lnTo>
                    <a:lnTo>
                      <a:pt x="286" y="35"/>
                    </a:lnTo>
                    <a:lnTo>
                      <a:pt x="287" y="35"/>
                    </a:lnTo>
                    <a:lnTo>
                      <a:pt x="288" y="35"/>
                    </a:lnTo>
                    <a:lnTo>
                      <a:pt x="289" y="35"/>
                    </a:lnTo>
                    <a:lnTo>
                      <a:pt x="290" y="35"/>
                    </a:lnTo>
                    <a:lnTo>
                      <a:pt x="291" y="35"/>
                    </a:lnTo>
                    <a:lnTo>
                      <a:pt x="292" y="35"/>
                    </a:lnTo>
                    <a:lnTo>
                      <a:pt x="293" y="35"/>
                    </a:lnTo>
                    <a:lnTo>
                      <a:pt x="294" y="35"/>
                    </a:lnTo>
                    <a:lnTo>
                      <a:pt x="294" y="36"/>
                    </a:lnTo>
                    <a:lnTo>
                      <a:pt x="296" y="36"/>
                    </a:lnTo>
                    <a:lnTo>
                      <a:pt x="298" y="36"/>
                    </a:lnTo>
                    <a:lnTo>
                      <a:pt x="300" y="36"/>
                    </a:lnTo>
                    <a:lnTo>
                      <a:pt x="302" y="36"/>
                    </a:lnTo>
                    <a:lnTo>
                      <a:pt x="303" y="37"/>
                    </a:lnTo>
                    <a:lnTo>
                      <a:pt x="304" y="37"/>
                    </a:lnTo>
                    <a:lnTo>
                      <a:pt x="306" y="37"/>
                    </a:lnTo>
                    <a:lnTo>
                      <a:pt x="307" y="37"/>
                    </a:lnTo>
                    <a:lnTo>
                      <a:pt x="308" y="37"/>
                    </a:lnTo>
                    <a:lnTo>
                      <a:pt x="309" y="38"/>
                    </a:lnTo>
                    <a:lnTo>
                      <a:pt x="310" y="38"/>
                    </a:lnTo>
                    <a:lnTo>
                      <a:pt x="312" y="39"/>
                    </a:lnTo>
                    <a:lnTo>
                      <a:pt x="313" y="39"/>
                    </a:lnTo>
                    <a:lnTo>
                      <a:pt x="315" y="39"/>
                    </a:lnTo>
                    <a:lnTo>
                      <a:pt x="316" y="39"/>
                    </a:lnTo>
                    <a:lnTo>
                      <a:pt x="317" y="39"/>
                    </a:lnTo>
                    <a:lnTo>
                      <a:pt x="318" y="40"/>
                    </a:lnTo>
                    <a:lnTo>
                      <a:pt x="319" y="40"/>
                    </a:lnTo>
                    <a:lnTo>
                      <a:pt x="320" y="40"/>
                    </a:lnTo>
                    <a:lnTo>
                      <a:pt x="321" y="40"/>
                    </a:lnTo>
                    <a:lnTo>
                      <a:pt x="322" y="40"/>
                    </a:lnTo>
                    <a:lnTo>
                      <a:pt x="323" y="40"/>
                    </a:lnTo>
                    <a:lnTo>
                      <a:pt x="324" y="40"/>
                    </a:lnTo>
                    <a:lnTo>
                      <a:pt x="325" y="40"/>
                    </a:lnTo>
                    <a:lnTo>
                      <a:pt x="326" y="40"/>
                    </a:lnTo>
                    <a:lnTo>
                      <a:pt x="327" y="41"/>
                    </a:lnTo>
                    <a:lnTo>
                      <a:pt x="328" y="41"/>
                    </a:lnTo>
                    <a:lnTo>
                      <a:pt x="329" y="41"/>
                    </a:lnTo>
                    <a:lnTo>
                      <a:pt x="330" y="41"/>
                    </a:lnTo>
                    <a:lnTo>
                      <a:pt x="331" y="41"/>
                    </a:lnTo>
                    <a:lnTo>
                      <a:pt x="332" y="41"/>
                    </a:lnTo>
                    <a:lnTo>
                      <a:pt x="333" y="41"/>
                    </a:lnTo>
                    <a:lnTo>
                      <a:pt x="334" y="41"/>
                    </a:lnTo>
                    <a:lnTo>
                      <a:pt x="335" y="41"/>
                    </a:lnTo>
                    <a:lnTo>
                      <a:pt x="336" y="41"/>
                    </a:lnTo>
                    <a:lnTo>
                      <a:pt x="337" y="41"/>
                    </a:lnTo>
                    <a:lnTo>
                      <a:pt x="338" y="40"/>
                    </a:lnTo>
                    <a:lnTo>
                      <a:pt x="339" y="40"/>
                    </a:lnTo>
                    <a:lnTo>
                      <a:pt x="340" y="40"/>
                    </a:lnTo>
                    <a:lnTo>
                      <a:pt x="341" y="40"/>
                    </a:lnTo>
                    <a:lnTo>
                      <a:pt x="342" y="39"/>
                    </a:lnTo>
                    <a:lnTo>
                      <a:pt x="343" y="39"/>
                    </a:lnTo>
                    <a:lnTo>
                      <a:pt x="344" y="39"/>
                    </a:lnTo>
                    <a:lnTo>
                      <a:pt x="345" y="39"/>
                    </a:lnTo>
                    <a:lnTo>
                      <a:pt x="346" y="39"/>
                    </a:lnTo>
                    <a:lnTo>
                      <a:pt x="347" y="38"/>
                    </a:lnTo>
                    <a:lnTo>
                      <a:pt x="348" y="38"/>
                    </a:lnTo>
                    <a:lnTo>
                      <a:pt x="349" y="38"/>
                    </a:lnTo>
                    <a:lnTo>
                      <a:pt x="349" y="37"/>
                    </a:lnTo>
                    <a:lnTo>
                      <a:pt x="350" y="37"/>
                    </a:lnTo>
                    <a:lnTo>
                      <a:pt x="351" y="37"/>
                    </a:lnTo>
                    <a:lnTo>
                      <a:pt x="352" y="37"/>
                    </a:lnTo>
                    <a:lnTo>
                      <a:pt x="353" y="37"/>
                    </a:lnTo>
                    <a:lnTo>
                      <a:pt x="354" y="37"/>
                    </a:lnTo>
                    <a:lnTo>
                      <a:pt x="355" y="37"/>
                    </a:lnTo>
                    <a:lnTo>
                      <a:pt x="356" y="37"/>
                    </a:lnTo>
                    <a:lnTo>
                      <a:pt x="357" y="37"/>
                    </a:lnTo>
                    <a:lnTo>
                      <a:pt x="358" y="37"/>
                    </a:lnTo>
                    <a:lnTo>
                      <a:pt x="359" y="37"/>
                    </a:lnTo>
                    <a:lnTo>
                      <a:pt x="360" y="37"/>
                    </a:lnTo>
                    <a:lnTo>
                      <a:pt x="361" y="37"/>
                    </a:lnTo>
                    <a:lnTo>
                      <a:pt x="362" y="37"/>
                    </a:lnTo>
                    <a:lnTo>
                      <a:pt x="363" y="37"/>
                    </a:lnTo>
                    <a:lnTo>
                      <a:pt x="364" y="37"/>
                    </a:lnTo>
                    <a:lnTo>
                      <a:pt x="365" y="37"/>
                    </a:lnTo>
                    <a:lnTo>
                      <a:pt x="366" y="37"/>
                    </a:lnTo>
                    <a:lnTo>
                      <a:pt x="367" y="37"/>
                    </a:lnTo>
                    <a:lnTo>
                      <a:pt x="368" y="37"/>
                    </a:lnTo>
                    <a:lnTo>
                      <a:pt x="369" y="37"/>
                    </a:lnTo>
                    <a:lnTo>
                      <a:pt x="370" y="37"/>
                    </a:lnTo>
                    <a:lnTo>
                      <a:pt x="371" y="37"/>
                    </a:lnTo>
                    <a:lnTo>
                      <a:pt x="372" y="37"/>
                    </a:lnTo>
                    <a:lnTo>
                      <a:pt x="373" y="37"/>
                    </a:lnTo>
                    <a:lnTo>
                      <a:pt x="374" y="37"/>
                    </a:lnTo>
                    <a:lnTo>
                      <a:pt x="375" y="37"/>
                    </a:lnTo>
                    <a:lnTo>
                      <a:pt x="376" y="37"/>
                    </a:lnTo>
                    <a:lnTo>
                      <a:pt x="377" y="37"/>
                    </a:lnTo>
                    <a:lnTo>
                      <a:pt x="377" y="38"/>
                    </a:lnTo>
                    <a:lnTo>
                      <a:pt x="378" y="38"/>
                    </a:lnTo>
                    <a:lnTo>
                      <a:pt x="379" y="38"/>
                    </a:lnTo>
                    <a:lnTo>
                      <a:pt x="380" y="38"/>
                    </a:lnTo>
                    <a:lnTo>
                      <a:pt x="381" y="38"/>
                    </a:lnTo>
                    <a:lnTo>
                      <a:pt x="382" y="38"/>
                    </a:lnTo>
                    <a:lnTo>
                      <a:pt x="383" y="38"/>
                    </a:lnTo>
                    <a:lnTo>
                      <a:pt x="384" y="38"/>
                    </a:lnTo>
                    <a:lnTo>
                      <a:pt x="385" y="38"/>
                    </a:lnTo>
                    <a:lnTo>
                      <a:pt x="386" y="38"/>
                    </a:lnTo>
                    <a:lnTo>
                      <a:pt x="387" y="38"/>
                    </a:lnTo>
                    <a:lnTo>
                      <a:pt x="388" y="38"/>
                    </a:lnTo>
                    <a:lnTo>
                      <a:pt x="389" y="38"/>
                    </a:lnTo>
                    <a:lnTo>
                      <a:pt x="390" y="38"/>
                    </a:lnTo>
                    <a:lnTo>
                      <a:pt x="391" y="38"/>
                    </a:lnTo>
                    <a:lnTo>
                      <a:pt x="392" y="39"/>
                    </a:lnTo>
                    <a:lnTo>
                      <a:pt x="393" y="39"/>
                    </a:lnTo>
                    <a:lnTo>
                      <a:pt x="394" y="39"/>
                    </a:lnTo>
                    <a:lnTo>
                      <a:pt x="395" y="39"/>
                    </a:lnTo>
                    <a:lnTo>
                      <a:pt x="396" y="39"/>
                    </a:lnTo>
                    <a:lnTo>
                      <a:pt x="397" y="39"/>
                    </a:lnTo>
                    <a:lnTo>
                      <a:pt x="398" y="39"/>
                    </a:lnTo>
                    <a:lnTo>
                      <a:pt x="399" y="39"/>
                    </a:lnTo>
                    <a:lnTo>
                      <a:pt x="400" y="39"/>
                    </a:lnTo>
                    <a:lnTo>
                      <a:pt x="401" y="39"/>
                    </a:lnTo>
                    <a:lnTo>
                      <a:pt x="402" y="39"/>
                    </a:lnTo>
                    <a:lnTo>
                      <a:pt x="403" y="39"/>
                    </a:lnTo>
                    <a:lnTo>
                      <a:pt x="403" y="38"/>
                    </a:lnTo>
                    <a:lnTo>
                      <a:pt x="404" y="38"/>
                    </a:lnTo>
                    <a:lnTo>
                      <a:pt x="405" y="37"/>
                    </a:lnTo>
                    <a:lnTo>
                      <a:pt x="406" y="37"/>
                    </a:lnTo>
                    <a:lnTo>
                      <a:pt x="406" y="36"/>
                    </a:lnTo>
                    <a:lnTo>
                      <a:pt x="407" y="36"/>
                    </a:lnTo>
                    <a:lnTo>
                      <a:pt x="407" y="35"/>
                    </a:lnTo>
                    <a:lnTo>
                      <a:pt x="408" y="35"/>
                    </a:lnTo>
                    <a:lnTo>
                      <a:pt x="408" y="34"/>
                    </a:lnTo>
                    <a:lnTo>
                      <a:pt x="408" y="33"/>
                    </a:lnTo>
                    <a:lnTo>
                      <a:pt x="409" y="33"/>
                    </a:lnTo>
                    <a:lnTo>
                      <a:pt x="409" y="32"/>
                    </a:lnTo>
                    <a:lnTo>
                      <a:pt x="410" y="32"/>
                    </a:lnTo>
                    <a:lnTo>
                      <a:pt x="410" y="31"/>
                    </a:lnTo>
                    <a:lnTo>
                      <a:pt x="411" y="30"/>
                    </a:lnTo>
                    <a:lnTo>
                      <a:pt x="412" y="30"/>
                    </a:lnTo>
                    <a:lnTo>
                      <a:pt x="412" y="29"/>
                    </a:lnTo>
                    <a:lnTo>
                      <a:pt x="413" y="29"/>
                    </a:lnTo>
                    <a:lnTo>
                      <a:pt x="413" y="28"/>
                    </a:lnTo>
                    <a:lnTo>
                      <a:pt x="413" y="27"/>
                    </a:lnTo>
                    <a:lnTo>
                      <a:pt x="414" y="27"/>
                    </a:lnTo>
                    <a:lnTo>
                      <a:pt x="414" y="26"/>
                    </a:lnTo>
                    <a:lnTo>
                      <a:pt x="415" y="26"/>
                    </a:lnTo>
                    <a:lnTo>
                      <a:pt x="415" y="25"/>
                    </a:lnTo>
                    <a:lnTo>
                      <a:pt x="415" y="24"/>
                    </a:lnTo>
                    <a:lnTo>
                      <a:pt x="415" y="23"/>
                    </a:lnTo>
                    <a:lnTo>
                      <a:pt x="415" y="22"/>
                    </a:lnTo>
                    <a:lnTo>
                      <a:pt x="416" y="22"/>
                    </a:lnTo>
                    <a:lnTo>
                      <a:pt x="416" y="21"/>
                    </a:lnTo>
                    <a:lnTo>
                      <a:pt x="417" y="21"/>
                    </a:lnTo>
                    <a:lnTo>
                      <a:pt x="418" y="21"/>
                    </a:lnTo>
                    <a:lnTo>
                      <a:pt x="419" y="21"/>
                    </a:lnTo>
                    <a:lnTo>
                      <a:pt x="420" y="21"/>
                    </a:lnTo>
                    <a:lnTo>
                      <a:pt x="421" y="21"/>
                    </a:lnTo>
                    <a:lnTo>
                      <a:pt x="421" y="20"/>
                    </a:lnTo>
                    <a:lnTo>
                      <a:pt x="422" y="20"/>
                    </a:lnTo>
                    <a:lnTo>
                      <a:pt x="423" y="20"/>
                    </a:lnTo>
                    <a:lnTo>
                      <a:pt x="423" y="19"/>
                    </a:lnTo>
                    <a:lnTo>
                      <a:pt x="424" y="19"/>
                    </a:lnTo>
                    <a:lnTo>
                      <a:pt x="425" y="19"/>
                    </a:lnTo>
                    <a:lnTo>
                      <a:pt x="425" y="18"/>
                    </a:lnTo>
                    <a:lnTo>
                      <a:pt x="426" y="18"/>
                    </a:lnTo>
                    <a:lnTo>
                      <a:pt x="426" y="17"/>
                    </a:lnTo>
                    <a:lnTo>
                      <a:pt x="427" y="17"/>
                    </a:lnTo>
                    <a:lnTo>
                      <a:pt x="427" y="16"/>
                    </a:lnTo>
                    <a:lnTo>
                      <a:pt x="427" y="15"/>
                    </a:lnTo>
                    <a:lnTo>
                      <a:pt x="428" y="15"/>
                    </a:lnTo>
                    <a:lnTo>
                      <a:pt x="428" y="14"/>
                    </a:lnTo>
                    <a:lnTo>
                      <a:pt x="429" y="13"/>
                    </a:lnTo>
                    <a:lnTo>
                      <a:pt x="429" y="12"/>
                    </a:lnTo>
                    <a:lnTo>
                      <a:pt x="429" y="11"/>
                    </a:lnTo>
                    <a:lnTo>
                      <a:pt x="430" y="11"/>
                    </a:lnTo>
                    <a:lnTo>
                      <a:pt x="430" y="10"/>
                    </a:lnTo>
                    <a:lnTo>
                      <a:pt x="431" y="10"/>
                    </a:lnTo>
                    <a:lnTo>
                      <a:pt x="431" y="9"/>
                    </a:lnTo>
                    <a:lnTo>
                      <a:pt x="432" y="9"/>
                    </a:lnTo>
                    <a:lnTo>
                      <a:pt x="433" y="9"/>
                    </a:lnTo>
                    <a:lnTo>
                      <a:pt x="433" y="8"/>
                    </a:lnTo>
                    <a:lnTo>
                      <a:pt x="433" y="7"/>
                    </a:lnTo>
                    <a:lnTo>
                      <a:pt x="433" y="6"/>
                    </a:lnTo>
                    <a:lnTo>
                      <a:pt x="434" y="6"/>
                    </a:lnTo>
                    <a:lnTo>
                      <a:pt x="434" y="5"/>
                    </a:lnTo>
                    <a:lnTo>
                      <a:pt x="435" y="5"/>
                    </a:lnTo>
                    <a:lnTo>
                      <a:pt x="436" y="5"/>
                    </a:lnTo>
                    <a:lnTo>
                      <a:pt x="437" y="5"/>
                    </a:lnTo>
                    <a:lnTo>
                      <a:pt x="437" y="4"/>
                    </a:lnTo>
                    <a:lnTo>
                      <a:pt x="437" y="3"/>
                    </a:lnTo>
                    <a:lnTo>
                      <a:pt x="437" y="2"/>
                    </a:lnTo>
                    <a:lnTo>
                      <a:pt x="437" y="1"/>
                    </a:lnTo>
                    <a:lnTo>
                      <a:pt x="436" y="1"/>
                    </a:lnTo>
                    <a:lnTo>
                      <a:pt x="435" y="1"/>
                    </a:lnTo>
                    <a:lnTo>
                      <a:pt x="435" y="0"/>
                    </a:lnTo>
                    <a:lnTo>
                      <a:pt x="434" y="0"/>
                    </a:lnTo>
                    <a:lnTo>
                      <a:pt x="433" y="0"/>
                    </a:lnTo>
                    <a:lnTo>
                      <a:pt x="432" y="0"/>
                    </a:lnTo>
                    <a:lnTo>
                      <a:pt x="432" y="1"/>
                    </a:lnTo>
                    <a:lnTo>
                      <a:pt x="431" y="1"/>
                    </a:lnTo>
                    <a:lnTo>
                      <a:pt x="430" y="1"/>
                    </a:lnTo>
                    <a:lnTo>
                      <a:pt x="429" y="1"/>
                    </a:lnTo>
                    <a:lnTo>
                      <a:pt x="429" y="2"/>
                    </a:lnTo>
                    <a:lnTo>
                      <a:pt x="428" y="2"/>
                    </a:lnTo>
                    <a:lnTo>
                      <a:pt x="427" y="3"/>
                    </a:lnTo>
                    <a:lnTo>
                      <a:pt x="427" y="4"/>
                    </a:lnTo>
                    <a:lnTo>
                      <a:pt x="426" y="4"/>
                    </a:lnTo>
                    <a:lnTo>
                      <a:pt x="426" y="5"/>
                    </a:lnTo>
                    <a:lnTo>
                      <a:pt x="425" y="5"/>
                    </a:lnTo>
                    <a:lnTo>
                      <a:pt x="424" y="5"/>
                    </a:lnTo>
                    <a:lnTo>
                      <a:pt x="424" y="6"/>
                    </a:lnTo>
                    <a:lnTo>
                      <a:pt x="424" y="7"/>
                    </a:lnTo>
                    <a:lnTo>
                      <a:pt x="425" y="7"/>
                    </a:lnTo>
                    <a:lnTo>
                      <a:pt x="425" y="8"/>
                    </a:lnTo>
                    <a:lnTo>
                      <a:pt x="425" y="9"/>
                    </a:lnTo>
                    <a:lnTo>
                      <a:pt x="424" y="9"/>
                    </a:lnTo>
                    <a:lnTo>
                      <a:pt x="424" y="10"/>
                    </a:lnTo>
                    <a:lnTo>
                      <a:pt x="424" y="11"/>
                    </a:lnTo>
                    <a:lnTo>
                      <a:pt x="423" y="11"/>
                    </a:lnTo>
                    <a:lnTo>
                      <a:pt x="423" y="12"/>
                    </a:lnTo>
                    <a:lnTo>
                      <a:pt x="422" y="12"/>
                    </a:lnTo>
                    <a:lnTo>
                      <a:pt x="422" y="13"/>
                    </a:lnTo>
                    <a:lnTo>
                      <a:pt x="421" y="13"/>
                    </a:lnTo>
                    <a:lnTo>
                      <a:pt x="420" y="13"/>
                    </a:lnTo>
                    <a:lnTo>
                      <a:pt x="419" y="13"/>
                    </a:lnTo>
                    <a:lnTo>
                      <a:pt x="418" y="13"/>
                    </a:lnTo>
                    <a:lnTo>
                      <a:pt x="418" y="14"/>
                    </a:lnTo>
                    <a:lnTo>
                      <a:pt x="417" y="14"/>
                    </a:lnTo>
                    <a:lnTo>
                      <a:pt x="416" y="14"/>
                    </a:lnTo>
                    <a:lnTo>
                      <a:pt x="416" y="15"/>
                    </a:lnTo>
                    <a:lnTo>
                      <a:pt x="415" y="15"/>
                    </a:lnTo>
                    <a:lnTo>
                      <a:pt x="414" y="15"/>
                    </a:lnTo>
                    <a:lnTo>
                      <a:pt x="413" y="16"/>
                    </a:lnTo>
                    <a:lnTo>
                      <a:pt x="413" y="17"/>
                    </a:lnTo>
                    <a:lnTo>
                      <a:pt x="412" y="17"/>
                    </a:lnTo>
                    <a:lnTo>
                      <a:pt x="412" y="18"/>
                    </a:lnTo>
                    <a:lnTo>
                      <a:pt x="411" y="18"/>
                    </a:lnTo>
                    <a:lnTo>
                      <a:pt x="410" y="18"/>
                    </a:lnTo>
                    <a:lnTo>
                      <a:pt x="410" y="19"/>
                    </a:lnTo>
                    <a:lnTo>
                      <a:pt x="409" y="19"/>
                    </a:lnTo>
                    <a:lnTo>
                      <a:pt x="408" y="19"/>
                    </a:lnTo>
                    <a:lnTo>
                      <a:pt x="408" y="20"/>
                    </a:lnTo>
                    <a:lnTo>
                      <a:pt x="407" y="21"/>
                    </a:lnTo>
                    <a:lnTo>
                      <a:pt x="406" y="21"/>
                    </a:lnTo>
                    <a:lnTo>
                      <a:pt x="406" y="22"/>
                    </a:lnTo>
                    <a:lnTo>
                      <a:pt x="405" y="22"/>
                    </a:lnTo>
                    <a:lnTo>
                      <a:pt x="405" y="23"/>
                    </a:lnTo>
                    <a:lnTo>
                      <a:pt x="404" y="23"/>
                    </a:lnTo>
                    <a:lnTo>
                      <a:pt x="403" y="23"/>
                    </a:lnTo>
                    <a:lnTo>
                      <a:pt x="403" y="24"/>
                    </a:lnTo>
                    <a:lnTo>
                      <a:pt x="402" y="24"/>
                    </a:lnTo>
                    <a:lnTo>
                      <a:pt x="402" y="25"/>
                    </a:lnTo>
                    <a:lnTo>
                      <a:pt x="401" y="25"/>
                    </a:lnTo>
                    <a:lnTo>
                      <a:pt x="401" y="26"/>
                    </a:lnTo>
                    <a:lnTo>
                      <a:pt x="400" y="26"/>
                    </a:lnTo>
                    <a:lnTo>
                      <a:pt x="399" y="27"/>
                    </a:lnTo>
                    <a:lnTo>
                      <a:pt x="398" y="27"/>
                    </a:lnTo>
                    <a:lnTo>
                      <a:pt x="397" y="27"/>
                    </a:lnTo>
                    <a:lnTo>
                      <a:pt x="396" y="28"/>
                    </a:lnTo>
                    <a:lnTo>
                      <a:pt x="395" y="28"/>
                    </a:lnTo>
                    <a:lnTo>
                      <a:pt x="394" y="28"/>
                    </a:lnTo>
                    <a:lnTo>
                      <a:pt x="394" y="29"/>
                    </a:lnTo>
                    <a:lnTo>
                      <a:pt x="393" y="29"/>
                    </a:lnTo>
                    <a:lnTo>
                      <a:pt x="392" y="29"/>
                    </a:lnTo>
                    <a:lnTo>
                      <a:pt x="391" y="29"/>
                    </a:lnTo>
                    <a:lnTo>
                      <a:pt x="390" y="29"/>
                    </a:lnTo>
                    <a:lnTo>
                      <a:pt x="390" y="30"/>
                    </a:lnTo>
                    <a:lnTo>
                      <a:pt x="389" y="30"/>
                    </a:lnTo>
                    <a:lnTo>
                      <a:pt x="388" y="30"/>
                    </a:lnTo>
                    <a:lnTo>
                      <a:pt x="388" y="31"/>
                    </a:lnTo>
                    <a:lnTo>
                      <a:pt x="387" y="31"/>
                    </a:lnTo>
                    <a:lnTo>
                      <a:pt x="386" y="31"/>
                    </a:lnTo>
                    <a:lnTo>
                      <a:pt x="385" y="31"/>
                    </a:lnTo>
                    <a:lnTo>
                      <a:pt x="384" y="31"/>
                    </a:lnTo>
                    <a:lnTo>
                      <a:pt x="383" y="31"/>
                    </a:lnTo>
                    <a:lnTo>
                      <a:pt x="382" y="31"/>
                    </a:lnTo>
                    <a:lnTo>
                      <a:pt x="381" y="32"/>
                    </a:lnTo>
                    <a:lnTo>
                      <a:pt x="380" y="32"/>
                    </a:lnTo>
                    <a:lnTo>
                      <a:pt x="379" y="32"/>
                    </a:lnTo>
                    <a:lnTo>
                      <a:pt x="378" y="32"/>
                    </a:lnTo>
                    <a:lnTo>
                      <a:pt x="377" y="32"/>
                    </a:lnTo>
                    <a:lnTo>
                      <a:pt x="376" y="32"/>
                    </a:lnTo>
                    <a:lnTo>
                      <a:pt x="375" y="32"/>
                    </a:lnTo>
                    <a:lnTo>
                      <a:pt x="375" y="33"/>
                    </a:lnTo>
                    <a:lnTo>
                      <a:pt x="374" y="33"/>
                    </a:lnTo>
                    <a:lnTo>
                      <a:pt x="373" y="33"/>
                    </a:lnTo>
                    <a:lnTo>
                      <a:pt x="372" y="33"/>
                    </a:lnTo>
                    <a:lnTo>
                      <a:pt x="371" y="33"/>
                    </a:lnTo>
                    <a:lnTo>
                      <a:pt x="370" y="33"/>
                    </a:lnTo>
                    <a:lnTo>
                      <a:pt x="369" y="33"/>
                    </a:lnTo>
                    <a:lnTo>
                      <a:pt x="368" y="33"/>
                    </a:lnTo>
                    <a:lnTo>
                      <a:pt x="367" y="33"/>
                    </a:lnTo>
                    <a:lnTo>
                      <a:pt x="366" y="33"/>
                    </a:lnTo>
                    <a:lnTo>
                      <a:pt x="365" y="33"/>
                    </a:lnTo>
                    <a:lnTo>
                      <a:pt x="364" y="33"/>
                    </a:lnTo>
                    <a:lnTo>
                      <a:pt x="363" y="33"/>
                    </a:lnTo>
                    <a:lnTo>
                      <a:pt x="362" y="33"/>
                    </a:lnTo>
                    <a:lnTo>
                      <a:pt x="361" y="33"/>
                    </a:lnTo>
                    <a:lnTo>
                      <a:pt x="360" y="33"/>
                    </a:lnTo>
                    <a:lnTo>
                      <a:pt x="359" y="33"/>
                    </a:lnTo>
                    <a:lnTo>
                      <a:pt x="358" y="33"/>
                    </a:lnTo>
                    <a:lnTo>
                      <a:pt x="357" y="33"/>
                    </a:lnTo>
                    <a:lnTo>
                      <a:pt x="356" y="33"/>
                    </a:lnTo>
                    <a:lnTo>
                      <a:pt x="355" y="33"/>
                    </a:lnTo>
                    <a:lnTo>
                      <a:pt x="354" y="33"/>
                    </a:lnTo>
                    <a:lnTo>
                      <a:pt x="353" y="33"/>
                    </a:lnTo>
                    <a:lnTo>
                      <a:pt x="352" y="33"/>
                    </a:lnTo>
                    <a:lnTo>
                      <a:pt x="351" y="33"/>
                    </a:lnTo>
                    <a:lnTo>
                      <a:pt x="351" y="32"/>
                    </a:lnTo>
                    <a:lnTo>
                      <a:pt x="350" y="32"/>
                    </a:lnTo>
                    <a:lnTo>
                      <a:pt x="349" y="32"/>
                    </a:lnTo>
                    <a:lnTo>
                      <a:pt x="348" y="32"/>
                    </a:lnTo>
                    <a:lnTo>
                      <a:pt x="347" y="32"/>
                    </a:lnTo>
                    <a:lnTo>
                      <a:pt x="346" y="32"/>
                    </a:lnTo>
                    <a:lnTo>
                      <a:pt x="346" y="33"/>
                    </a:lnTo>
                    <a:lnTo>
                      <a:pt x="345" y="32"/>
                    </a:lnTo>
                    <a:lnTo>
                      <a:pt x="344" y="32"/>
                    </a:lnTo>
                    <a:lnTo>
                      <a:pt x="343" y="32"/>
                    </a:lnTo>
                    <a:lnTo>
                      <a:pt x="342" y="32"/>
                    </a:lnTo>
                    <a:lnTo>
                      <a:pt x="341" y="32"/>
                    </a:lnTo>
                    <a:lnTo>
                      <a:pt x="340" y="32"/>
                    </a:lnTo>
                    <a:lnTo>
                      <a:pt x="339" y="32"/>
                    </a:lnTo>
                    <a:lnTo>
                      <a:pt x="338" y="32"/>
                    </a:lnTo>
                    <a:lnTo>
                      <a:pt x="337" y="32"/>
                    </a:lnTo>
                    <a:lnTo>
                      <a:pt x="337" y="33"/>
                    </a:lnTo>
                    <a:lnTo>
                      <a:pt x="336" y="33"/>
                    </a:lnTo>
                    <a:lnTo>
                      <a:pt x="335" y="33"/>
                    </a:lnTo>
                    <a:lnTo>
                      <a:pt x="334" y="33"/>
                    </a:lnTo>
                    <a:lnTo>
                      <a:pt x="333" y="33"/>
                    </a:lnTo>
                    <a:lnTo>
                      <a:pt x="332" y="33"/>
                    </a:lnTo>
                    <a:lnTo>
                      <a:pt x="331" y="33"/>
                    </a:lnTo>
                    <a:lnTo>
                      <a:pt x="330" y="33"/>
                    </a:lnTo>
                    <a:lnTo>
                      <a:pt x="329" y="33"/>
                    </a:lnTo>
                    <a:lnTo>
                      <a:pt x="328" y="33"/>
                    </a:lnTo>
                    <a:lnTo>
                      <a:pt x="327" y="33"/>
                    </a:lnTo>
                    <a:lnTo>
                      <a:pt x="326" y="33"/>
                    </a:lnTo>
                    <a:lnTo>
                      <a:pt x="325" y="33"/>
                    </a:lnTo>
                    <a:lnTo>
                      <a:pt x="324" y="33"/>
                    </a:lnTo>
                    <a:lnTo>
                      <a:pt x="323" y="33"/>
                    </a:lnTo>
                    <a:lnTo>
                      <a:pt x="322" y="33"/>
                    </a:lnTo>
                    <a:lnTo>
                      <a:pt x="321" y="33"/>
                    </a:lnTo>
                    <a:lnTo>
                      <a:pt x="320" y="34"/>
                    </a:lnTo>
                    <a:lnTo>
                      <a:pt x="319" y="34"/>
                    </a:lnTo>
                    <a:lnTo>
                      <a:pt x="318" y="34"/>
                    </a:lnTo>
                    <a:lnTo>
                      <a:pt x="317" y="34"/>
                    </a:lnTo>
                    <a:lnTo>
                      <a:pt x="316" y="34"/>
                    </a:lnTo>
                    <a:lnTo>
                      <a:pt x="316" y="33"/>
                    </a:lnTo>
                    <a:lnTo>
                      <a:pt x="315" y="33"/>
                    </a:lnTo>
                    <a:lnTo>
                      <a:pt x="314" y="33"/>
                    </a:lnTo>
                    <a:lnTo>
                      <a:pt x="313" y="33"/>
                    </a:lnTo>
                    <a:lnTo>
                      <a:pt x="312" y="33"/>
                    </a:lnTo>
                    <a:lnTo>
                      <a:pt x="311" y="33"/>
                    </a:lnTo>
                    <a:lnTo>
                      <a:pt x="310" y="33"/>
                    </a:lnTo>
                    <a:lnTo>
                      <a:pt x="309" y="33"/>
                    </a:lnTo>
                    <a:lnTo>
                      <a:pt x="308" y="33"/>
                    </a:lnTo>
                    <a:lnTo>
                      <a:pt x="307" y="33"/>
                    </a:lnTo>
                    <a:lnTo>
                      <a:pt x="306" y="33"/>
                    </a:lnTo>
                    <a:lnTo>
                      <a:pt x="305" y="33"/>
                    </a:lnTo>
                    <a:lnTo>
                      <a:pt x="304" y="33"/>
                    </a:lnTo>
                    <a:lnTo>
                      <a:pt x="303" y="33"/>
                    </a:lnTo>
                    <a:lnTo>
                      <a:pt x="302" y="33"/>
                    </a:lnTo>
                    <a:lnTo>
                      <a:pt x="301" y="33"/>
                    </a:lnTo>
                    <a:lnTo>
                      <a:pt x="300" y="33"/>
                    </a:lnTo>
                    <a:lnTo>
                      <a:pt x="298" y="33"/>
                    </a:lnTo>
                    <a:lnTo>
                      <a:pt x="297" y="33"/>
                    </a:lnTo>
                    <a:lnTo>
                      <a:pt x="296" y="33"/>
                    </a:lnTo>
                    <a:lnTo>
                      <a:pt x="295" y="33"/>
                    </a:lnTo>
                    <a:lnTo>
                      <a:pt x="294" y="33"/>
                    </a:lnTo>
                    <a:lnTo>
                      <a:pt x="293" y="33"/>
                    </a:lnTo>
                    <a:lnTo>
                      <a:pt x="292" y="33"/>
                    </a:lnTo>
                    <a:lnTo>
                      <a:pt x="291" y="33"/>
                    </a:lnTo>
                    <a:lnTo>
                      <a:pt x="290" y="33"/>
                    </a:lnTo>
                    <a:lnTo>
                      <a:pt x="289" y="33"/>
                    </a:lnTo>
                    <a:lnTo>
                      <a:pt x="288" y="33"/>
                    </a:lnTo>
                    <a:lnTo>
                      <a:pt x="287" y="33"/>
                    </a:lnTo>
                    <a:lnTo>
                      <a:pt x="286" y="33"/>
                    </a:lnTo>
                    <a:lnTo>
                      <a:pt x="285" y="33"/>
                    </a:lnTo>
                    <a:lnTo>
                      <a:pt x="284" y="33"/>
                    </a:lnTo>
                    <a:lnTo>
                      <a:pt x="283" y="32"/>
                    </a:lnTo>
                    <a:lnTo>
                      <a:pt x="282" y="32"/>
                    </a:lnTo>
                    <a:lnTo>
                      <a:pt x="281" y="32"/>
                    </a:lnTo>
                    <a:lnTo>
                      <a:pt x="280" y="32"/>
                    </a:lnTo>
                    <a:lnTo>
                      <a:pt x="279" y="32"/>
                    </a:lnTo>
                    <a:lnTo>
                      <a:pt x="278" y="31"/>
                    </a:lnTo>
                    <a:lnTo>
                      <a:pt x="277" y="31"/>
                    </a:lnTo>
                    <a:lnTo>
                      <a:pt x="276" y="31"/>
                    </a:lnTo>
                    <a:lnTo>
                      <a:pt x="275" y="31"/>
                    </a:lnTo>
                    <a:lnTo>
                      <a:pt x="274" y="31"/>
                    </a:lnTo>
                    <a:lnTo>
                      <a:pt x="273" y="31"/>
                    </a:lnTo>
                    <a:lnTo>
                      <a:pt x="272" y="31"/>
                    </a:lnTo>
                    <a:lnTo>
                      <a:pt x="271" y="31"/>
                    </a:lnTo>
                    <a:lnTo>
                      <a:pt x="270" y="31"/>
                    </a:lnTo>
                    <a:lnTo>
                      <a:pt x="269" y="32"/>
                    </a:lnTo>
                    <a:lnTo>
                      <a:pt x="268" y="32"/>
                    </a:lnTo>
                    <a:lnTo>
                      <a:pt x="268" y="33"/>
                    </a:lnTo>
                    <a:lnTo>
                      <a:pt x="267" y="33"/>
                    </a:lnTo>
                    <a:lnTo>
                      <a:pt x="266" y="33"/>
                    </a:lnTo>
                    <a:lnTo>
                      <a:pt x="265" y="33"/>
                    </a:lnTo>
                    <a:lnTo>
                      <a:pt x="264" y="33"/>
                    </a:lnTo>
                    <a:lnTo>
                      <a:pt x="263" y="33"/>
                    </a:lnTo>
                    <a:lnTo>
                      <a:pt x="262" y="33"/>
                    </a:lnTo>
                    <a:lnTo>
                      <a:pt x="261" y="33"/>
                    </a:lnTo>
                    <a:lnTo>
                      <a:pt x="260" y="33"/>
                    </a:lnTo>
                    <a:lnTo>
                      <a:pt x="259" y="33"/>
                    </a:lnTo>
                    <a:lnTo>
                      <a:pt x="258" y="33"/>
                    </a:lnTo>
                    <a:lnTo>
                      <a:pt x="257" y="33"/>
                    </a:lnTo>
                    <a:lnTo>
                      <a:pt x="256" y="33"/>
                    </a:lnTo>
                    <a:lnTo>
                      <a:pt x="255" y="33"/>
                    </a:lnTo>
                    <a:lnTo>
                      <a:pt x="254" y="33"/>
                    </a:lnTo>
                    <a:lnTo>
                      <a:pt x="253" y="33"/>
                    </a:lnTo>
                    <a:lnTo>
                      <a:pt x="252" y="33"/>
                    </a:lnTo>
                    <a:lnTo>
                      <a:pt x="251" y="33"/>
                    </a:lnTo>
                    <a:lnTo>
                      <a:pt x="250" y="33"/>
                    </a:lnTo>
                    <a:lnTo>
                      <a:pt x="249" y="33"/>
                    </a:lnTo>
                    <a:lnTo>
                      <a:pt x="248" y="33"/>
                    </a:lnTo>
                    <a:lnTo>
                      <a:pt x="247" y="33"/>
                    </a:lnTo>
                    <a:lnTo>
                      <a:pt x="246" y="33"/>
                    </a:lnTo>
                    <a:lnTo>
                      <a:pt x="244" y="33"/>
                    </a:lnTo>
                    <a:lnTo>
                      <a:pt x="243" y="33"/>
                    </a:lnTo>
                    <a:lnTo>
                      <a:pt x="242" y="33"/>
                    </a:lnTo>
                    <a:lnTo>
                      <a:pt x="241" y="33"/>
                    </a:lnTo>
                    <a:lnTo>
                      <a:pt x="240" y="33"/>
                    </a:lnTo>
                    <a:lnTo>
                      <a:pt x="239" y="33"/>
                    </a:lnTo>
                    <a:lnTo>
                      <a:pt x="238" y="33"/>
                    </a:lnTo>
                    <a:lnTo>
                      <a:pt x="237" y="33"/>
                    </a:lnTo>
                    <a:lnTo>
                      <a:pt x="236" y="33"/>
                    </a:lnTo>
                    <a:lnTo>
                      <a:pt x="235" y="33"/>
                    </a:lnTo>
                    <a:lnTo>
                      <a:pt x="234" y="33"/>
                    </a:lnTo>
                    <a:lnTo>
                      <a:pt x="233" y="33"/>
                    </a:lnTo>
                    <a:lnTo>
                      <a:pt x="232" y="33"/>
                    </a:lnTo>
                    <a:lnTo>
                      <a:pt x="231" y="32"/>
                    </a:lnTo>
                    <a:lnTo>
                      <a:pt x="230" y="32"/>
                    </a:lnTo>
                    <a:lnTo>
                      <a:pt x="229" y="32"/>
                    </a:lnTo>
                    <a:lnTo>
                      <a:pt x="228" y="32"/>
                    </a:lnTo>
                    <a:lnTo>
                      <a:pt x="227" y="32"/>
                    </a:lnTo>
                    <a:lnTo>
                      <a:pt x="227" y="31"/>
                    </a:lnTo>
                    <a:lnTo>
                      <a:pt x="226" y="31"/>
                    </a:lnTo>
                    <a:lnTo>
                      <a:pt x="225" y="31"/>
                    </a:lnTo>
                    <a:lnTo>
                      <a:pt x="224" y="31"/>
                    </a:lnTo>
                    <a:lnTo>
                      <a:pt x="223" y="31"/>
                    </a:lnTo>
                    <a:lnTo>
                      <a:pt x="222" y="31"/>
                    </a:lnTo>
                    <a:lnTo>
                      <a:pt x="221" y="31"/>
                    </a:lnTo>
                    <a:lnTo>
                      <a:pt x="220" y="31"/>
                    </a:lnTo>
                    <a:lnTo>
                      <a:pt x="219" y="31"/>
                    </a:lnTo>
                    <a:lnTo>
                      <a:pt x="218" y="31"/>
                    </a:lnTo>
                    <a:lnTo>
                      <a:pt x="217" y="31"/>
                    </a:lnTo>
                    <a:lnTo>
                      <a:pt x="216" y="31"/>
                    </a:lnTo>
                    <a:lnTo>
                      <a:pt x="215" y="31"/>
                    </a:lnTo>
                    <a:lnTo>
                      <a:pt x="214" y="31"/>
                    </a:lnTo>
                    <a:lnTo>
                      <a:pt x="213" y="31"/>
                    </a:lnTo>
                    <a:lnTo>
                      <a:pt x="212" y="31"/>
                    </a:lnTo>
                    <a:lnTo>
                      <a:pt x="211" y="31"/>
                    </a:lnTo>
                    <a:lnTo>
                      <a:pt x="210" y="31"/>
                    </a:lnTo>
                    <a:lnTo>
                      <a:pt x="209" y="31"/>
                    </a:lnTo>
                    <a:lnTo>
                      <a:pt x="208" y="31"/>
                    </a:lnTo>
                    <a:lnTo>
                      <a:pt x="207" y="31"/>
                    </a:lnTo>
                    <a:lnTo>
                      <a:pt x="206" y="31"/>
                    </a:lnTo>
                    <a:lnTo>
                      <a:pt x="205" y="31"/>
                    </a:lnTo>
                    <a:lnTo>
                      <a:pt x="204" y="31"/>
                    </a:lnTo>
                    <a:lnTo>
                      <a:pt x="203" y="31"/>
                    </a:lnTo>
                    <a:lnTo>
                      <a:pt x="202" y="31"/>
                    </a:lnTo>
                    <a:lnTo>
                      <a:pt x="201" y="31"/>
                    </a:lnTo>
                    <a:lnTo>
                      <a:pt x="200" y="31"/>
                    </a:lnTo>
                    <a:lnTo>
                      <a:pt x="199" y="31"/>
                    </a:lnTo>
                    <a:lnTo>
                      <a:pt x="198" y="31"/>
                    </a:lnTo>
                    <a:lnTo>
                      <a:pt x="196" y="31"/>
                    </a:lnTo>
                    <a:lnTo>
                      <a:pt x="195" y="31"/>
                    </a:lnTo>
                    <a:lnTo>
                      <a:pt x="194" y="31"/>
                    </a:lnTo>
                    <a:lnTo>
                      <a:pt x="193" y="31"/>
                    </a:lnTo>
                    <a:lnTo>
                      <a:pt x="192" y="31"/>
                    </a:lnTo>
                    <a:lnTo>
                      <a:pt x="191" y="31"/>
                    </a:lnTo>
                    <a:lnTo>
                      <a:pt x="190" y="31"/>
                    </a:lnTo>
                    <a:lnTo>
                      <a:pt x="189" y="31"/>
                    </a:lnTo>
                    <a:lnTo>
                      <a:pt x="188" y="32"/>
                    </a:lnTo>
                    <a:lnTo>
                      <a:pt x="187" y="32"/>
                    </a:lnTo>
                    <a:lnTo>
                      <a:pt x="186" y="32"/>
                    </a:lnTo>
                    <a:lnTo>
                      <a:pt x="185" y="32"/>
                    </a:lnTo>
                    <a:lnTo>
                      <a:pt x="184" y="32"/>
                    </a:lnTo>
                    <a:lnTo>
                      <a:pt x="184" y="33"/>
                    </a:lnTo>
                    <a:lnTo>
                      <a:pt x="182" y="33"/>
                    </a:lnTo>
                    <a:lnTo>
                      <a:pt x="181" y="33"/>
                    </a:lnTo>
                    <a:lnTo>
                      <a:pt x="180" y="33"/>
                    </a:lnTo>
                    <a:lnTo>
                      <a:pt x="179" y="33"/>
                    </a:lnTo>
                    <a:lnTo>
                      <a:pt x="178" y="33"/>
                    </a:lnTo>
                    <a:lnTo>
                      <a:pt x="177" y="33"/>
                    </a:lnTo>
                    <a:lnTo>
                      <a:pt x="176" y="33"/>
                    </a:lnTo>
                    <a:lnTo>
                      <a:pt x="175" y="33"/>
                    </a:lnTo>
                    <a:lnTo>
                      <a:pt x="174" y="33"/>
                    </a:lnTo>
                    <a:lnTo>
                      <a:pt x="174" y="34"/>
                    </a:lnTo>
                    <a:lnTo>
                      <a:pt x="173" y="34"/>
                    </a:lnTo>
                    <a:lnTo>
                      <a:pt x="172" y="34"/>
                    </a:lnTo>
                    <a:lnTo>
                      <a:pt x="171" y="34"/>
                    </a:lnTo>
                    <a:lnTo>
                      <a:pt x="170" y="34"/>
                    </a:lnTo>
                    <a:lnTo>
                      <a:pt x="170" y="35"/>
                    </a:lnTo>
                    <a:lnTo>
                      <a:pt x="169" y="35"/>
                    </a:lnTo>
                    <a:lnTo>
                      <a:pt x="168" y="35"/>
                    </a:lnTo>
                    <a:lnTo>
                      <a:pt x="167" y="35"/>
                    </a:lnTo>
                    <a:lnTo>
                      <a:pt x="166" y="35"/>
                    </a:lnTo>
                    <a:lnTo>
                      <a:pt x="165" y="35"/>
                    </a:lnTo>
                    <a:lnTo>
                      <a:pt x="164" y="35"/>
                    </a:lnTo>
                    <a:lnTo>
                      <a:pt x="163" y="35"/>
                    </a:lnTo>
                    <a:lnTo>
                      <a:pt x="162" y="35"/>
                    </a:lnTo>
                    <a:lnTo>
                      <a:pt x="160" y="35"/>
                    </a:lnTo>
                    <a:lnTo>
                      <a:pt x="159" y="35"/>
                    </a:lnTo>
                    <a:lnTo>
                      <a:pt x="158" y="35"/>
                    </a:lnTo>
                    <a:lnTo>
                      <a:pt x="157" y="35"/>
                    </a:lnTo>
                    <a:lnTo>
                      <a:pt x="155" y="35"/>
                    </a:lnTo>
                    <a:lnTo>
                      <a:pt x="154" y="35"/>
                    </a:lnTo>
                    <a:lnTo>
                      <a:pt x="153" y="34"/>
                    </a:lnTo>
                    <a:lnTo>
                      <a:pt x="152" y="34"/>
                    </a:lnTo>
                    <a:lnTo>
                      <a:pt x="151" y="34"/>
                    </a:lnTo>
                    <a:lnTo>
                      <a:pt x="150" y="34"/>
                    </a:lnTo>
                    <a:lnTo>
                      <a:pt x="149" y="34"/>
                    </a:lnTo>
                    <a:lnTo>
                      <a:pt x="148" y="34"/>
                    </a:lnTo>
                    <a:lnTo>
                      <a:pt x="147" y="34"/>
                    </a:lnTo>
                    <a:lnTo>
                      <a:pt x="145" y="34"/>
                    </a:lnTo>
                    <a:lnTo>
                      <a:pt x="144" y="34"/>
                    </a:lnTo>
                    <a:lnTo>
                      <a:pt x="143" y="34"/>
                    </a:lnTo>
                    <a:lnTo>
                      <a:pt x="142" y="34"/>
                    </a:lnTo>
                    <a:lnTo>
                      <a:pt x="141" y="34"/>
                    </a:lnTo>
                    <a:lnTo>
                      <a:pt x="140" y="34"/>
                    </a:lnTo>
                    <a:lnTo>
                      <a:pt x="139" y="34"/>
                    </a:lnTo>
                    <a:lnTo>
                      <a:pt x="138" y="34"/>
                    </a:lnTo>
                    <a:lnTo>
                      <a:pt x="137" y="34"/>
                    </a:lnTo>
                    <a:lnTo>
                      <a:pt x="136" y="34"/>
                    </a:lnTo>
                    <a:lnTo>
                      <a:pt x="135" y="34"/>
                    </a:lnTo>
                    <a:lnTo>
                      <a:pt x="134" y="34"/>
                    </a:lnTo>
                    <a:lnTo>
                      <a:pt x="133" y="34"/>
                    </a:lnTo>
                    <a:lnTo>
                      <a:pt x="132" y="34"/>
                    </a:lnTo>
                    <a:lnTo>
                      <a:pt x="131" y="33"/>
                    </a:lnTo>
                    <a:lnTo>
                      <a:pt x="130" y="33"/>
                    </a:lnTo>
                    <a:lnTo>
                      <a:pt x="129" y="33"/>
                    </a:lnTo>
                    <a:lnTo>
                      <a:pt x="128" y="33"/>
                    </a:lnTo>
                    <a:lnTo>
                      <a:pt x="127" y="33"/>
                    </a:lnTo>
                    <a:lnTo>
                      <a:pt x="126" y="33"/>
                    </a:lnTo>
                    <a:lnTo>
                      <a:pt x="125" y="33"/>
                    </a:lnTo>
                    <a:lnTo>
                      <a:pt x="124" y="33"/>
                    </a:lnTo>
                    <a:lnTo>
                      <a:pt x="123" y="33"/>
                    </a:lnTo>
                    <a:lnTo>
                      <a:pt x="122" y="33"/>
                    </a:lnTo>
                    <a:lnTo>
                      <a:pt x="121" y="33"/>
                    </a:lnTo>
                    <a:lnTo>
                      <a:pt x="120" y="33"/>
                    </a:lnTo>
                    <a:lnTo>
                      <a:pt x="119" y="33"/>
                    </a:lnTo>
                    <a:lnTo>
                      <a:pt x="118" y="33"/>
                    </a:lnTo>
                    <a:lnTo>
                      <a:pt x="117" y="33"/>
                    </a:lnTo>
                    <a:lnTo>
                      <a:pt x="116" y="33"/>
                    </a:lnTo>
                    <a:lnTo>
                      <a:pt x="115" y="33"/>
                    </a:lnTo>
                    <a:lnTo>
                      <a:pt x="114" y="33"/>
                    </a:lnTo>
                    <a:lnTo>
                      <a:pt x="113" y="33"/>
                    </a:lnTo>
                    <a:lnTo>
                      <a:pt x="112" y="33"/>
                    </a:lnTo>
                    <a:lnTo>
                      <a:pt x="111" y="33"/>
                    </a:lnTo>
                    <a:lnTo>
                      <a:pt x="110" y="33"/>
                    </a:lnTo>
                    <a:lnTo>
                      <a:pt x="109" y="33"/>
                    </a:lnTo>
                    <a:lnTo>
                      <a:pt x="108" y="33"/>
                    </a:lnTo>
                    <a:lnTo>
                      <a:pt x="107" y="33"/>
                    </a:lnTo>
                    <a:lnTo>
                      <a:pt x="106" y="33"/>
                    </a:lnTo>
                    <a:lnTo>
                      <a:pt x="105" y="33"/>
                    </a:lnTo>
                    <a:lnTo>
                      <a:pt x="104" y="32"/>
                    </a:lnTo>
                    <a:lnTo>
                      <a:pt x="103" y="32"/>
                    </a:lnTo>
                    <a:lnTo>
                      <a:pt x="102" y="32"/>
                    </a:lnTo>
                    <a:lnTo>
                      <a:pt x="101" y="32"/>
                    </a:lnTo>
                    <a:lnTo>
                      <a:pt x="100" y="31"/>
                    </a:lnTo>
                    <a:lnTo>
                      <a:pt x="98" y="31"/>
                    </a:lnTo>
                    <a:lnTo>
                      <a:pt x="96" y="31"/>
                    </a:lnTo>
                    <a:lnTo>
                      <a:pt x="95" y="31"/>
                    </a:lnTo>
                    <a:lnTo>
                      <a:pt x="94" y="31"/>
                    </a:lnTo>
                    <a:lnTo>
                      <a:pt x="93" y="31"/>
                    </a:lnTo>
                    <a:lnTo>
                      <a:pt x="92" y="31"/>
                    </a:lnTo>
                    <a:lnTo>
                      <a:pt x="91" y="31"/>
                    </a:lnTo>
                    <a:lnTo>
                      <a:pt x="90" y="31"/>
                    </a:lnTo>
                    <a:lnTo>
                      <a:pt x="89" y="31"/>
                    </a:lnTo>
                    <a:lnTo>
                      <a:pt x="88" y="31"/>
                    </a:lnTo>
                    <a:lnTo>
                      <a:pt x="87" y="31"/>
                    </a:lnTo>
                    <a:lnTo>
                      <a:pt x="86" y="31"/>
                    </a:lnTo>
                    <a:lnTo>
                      <a:pt x="84" y="31"/>
                    </a:lnTo>
                    <a:lnTo>
                      <a:pt x="83" y="31"/>
                    </a:lnTo>
                    <a:lnTo>
                      <a:pt x="82" y="31"/>
                    </a:lnTo>
                    <a:lnTo>
                      <a:pt x="81" y="31"/>
                    </a:lnTo>
                    <a:lnTo>
                      <a:pt x="80" y="32"/>
                    </a:lnTo>
                    <a:lnTo>
                      <a:pt x="79" y="32"/>
                    </a:lnTo>
                    <a:lnTo>
                      <a:pt x="78" y="32"/>
                    </a:lnTo>
                    <a:lnTo>
                      <a:pt x="77" y="32"/>
                    </a:lnTo>
                    <a:lnTo>
                      <a:pt x="76" y="32"/>
                    </a:lnTo>
                    <a:lnTo>
                      <a:pt x="75" y="32"/>
                    </a:lnTo>
                    <a:lnTo>
                      <a:pt x="74" y="32"/>
                    </a:lnTo>
                    <a:lnTo>
                      <a:pt x="74" y="33"/>
                    </a:lnTo>
                    <a:lnTo>
                      <a:pt x="73" y="33"/>
                    </a:lnTo>
                    <a:lnTo>
                      <a:pt x="72" y="33"/>
                    </a:lnTo>
                    <a:lnTo>
                      <a:pt x="71" y="33"/>
                    </a:lnTo>
                    <a:lnTo>
                      <a:pt x="70" y="33"/>
                    </a:lnTo>
                    <a:lnTo>
                      <a:pt x="69" y="33"/>
                    </a:lnTo>
                    <a:lnTo>
                      <a:pt x="68" y="33"/>
                    </a:lnTo>
                    <a:lnTo>
                      <a:pt x="67" y="33"/>
                    </a:lnTo>
                    <a:lnTo>
                      <a:pt x="66" y="33"/>
                    </a:lnTo>
                    <a:lnTo>
                      <a:pt x="65" y="33"/>
                    </a:lnTo>
                    <a:lnTo>
                      <a:pt x="65" y="34"/>
                    </a:lnTo>
                    <a:lnTo>
                      <a:pt x="64" y="34"/>
                    </a:lnTo>
                    <a:lnTo>
                      <a:pt x="63" y="34"/>
                    </a:lnTo>
                    <a:lnTo>
                      <a:pt x="62" y="34"/>
                    </a:lnTo>
                    <a:lnTo>
                      <a:pt x="61" y="34"/>
                    </a:lnTo>
                    <a:lnTo>
                      <a:pt x="60" y="34"/>
                    </a:lnTo>
                    <a:lnTo>
                      <a:pt x="59" y="34"/>
                    </a:lnTo>
                    <a:lnTo>
                      <a:pt x="58" y="34"/>
                    </a:lnTo>
                    <a:lnTo>
                      <a:pt x="57" y="34"/>
                    </a:lnTo>
                    <a:lnTo>
                      <a:pt x="56" y="34"/>
                    </a:lnTo>
                    <a:lnTo>
                      <a:pt x="55" y="34"/>
                    </a:lnTo>
                    <a:lnTo>
                      <a:pt x="54" y="34"/>
                    </a:lnTo>
                    <a:lnTo>
                      <a:pt x="53" y="34"/>
                    </a:lnTo>
                    <a:lnTo>
                      <a:pt x="52" y="34"/>
                    </a:lnTo>
                    <a:lnTo>
                      <a:pt x="51" y="34"/>
                    </a:lnTo>
                    <a:lnTo>
                      <a:pt x="50" y="34"/>
                    </a:lnTo>
                    <a:lnTo>
                      <a:pt x="49" y="34"/>
                    </a:lnTo>
                    <a:lnTo>
                      <a:pt x="47" y="33"/>
                    </a:lnTo>
                    <a:lnTo>
                      <a:pt x="45" y="33"/>
                    </a:lnTo>
                    <a:lnTo>
                      <a:pt x="44" y="33"/>
                    </a:lnTo>
                    <a:lnTo>
                      <a:pt x="43" y="33"/>
                    </a:lnTo>
                    <a:lnTo>
                      <a:pt x="42" y="33"/>
                    </a:lnTo>
                    <a:lnTo>
                      <a:pt x="41" y="33"/>
                    </a:lnTo>
                    <a:lnTo>
                      <a:pt x="40" y="33"/>
                    </a:lnTo>
                    <a:lnTo>
                      <a:pt x="39" y="33"/>
                    </a:lnTo>
                    <a:lnTo>
                      <a:pt x="38" y="33"/>
                    </a:lnTo>
                    <a:lnTo>
                      <a:pt x="37" y="33"/>
                    </a:lnTo>
                    <a:lnTo>
                      <a:pt x="36" y="33"/>
                    </a:lnTo>
                    <a:lnTo>
                      <a:pt x="35" y="33"/>
                    </a:lnTo>
                    <a:lnTo>
                      <a:pt x="34" y="32"/>
                    </a:lnTo>
                    <a:lnTo>
                      <a:pt x="33" y="32"/>
                    </a:lnTo>
                    <a:lnTo>
                      <a:pt x="32" y="32"/>
                    </a:lnTo>
                    <a:lnTo>
                      <a:pt x="31" y="31"/>
                    </a:lnTo>
                    <a:lnTo>
                      <a:pt x="30" y="31"/>
                    </a:lnTo>
                    <a:lnTo>
                      <a:pt x="29" y="31"/>
                    </a:lnTo>
                    <a:lnTo>
                      <a:pt x="28" y="31"/>
                    </a:lnTo>
                    <a:lnTo>
                      <a:pt x="27" y="31"/>
                    </a:lnTo>
                    <a:lnTo>
                      <a:pt x="26" y="31"/>
                    </a:lnTo>
                    <a:lnTo>
                      <a:pt x="25" y="31"/>
                    </a:lnTo>
                    <a:lnTo>
                      <a:pt x="24" y="31"/>
                    </a:lnTo>
                    <a:lnTo>
                      <a:pt x="23" y="31"/>
                    </a:lnTo>
                    <a:lnTo>
                      <a:pt x="22" y="31"/>
                    </a:lnTo>
                    <a:lnTo>
                      <a:pt x="21" y="31"/>
                    </a:lnTo>
                    <a:lnTo>
                      <a:pt x="20" y="31"/>
                    </a:lnTo>
                    <a:lnTo>
                      <a:pt x="19" y="31"/>
                    </a:lnTo>
                    <a:lnTo>
                      <a:pt x="18" y="31"/>
                    </a:lnTo>
                    <a:lnTo>
                      <a:pt x="17" y="31"/>
                    </a:lnTo>
                    <a:lnTo>
                      <a:pt x="16" y="31"/>
                    </a:lnTo>
                    <a:lnTo>
                      <a:pt x="15" y="31"/>
                    </a:lnTo>
                    <a:lnTo>
                      <a:pt x="14" y="31"/>
                    </a:lnTo>
                    <a:lnTo>
                      <a:pt x="13" y="31"/>
                    </a:lnTo>
                    <a:lnTo>
                      <a:pt x="12" y="31"/>
                    </a:lnTo>
                    <a:lnTo>
                      <a:pt x="11" y="31"/>
                    </a:lnTo>
                    <a:lnTo>
                      <a:pt x="10" y="31"/>
                    </a:lnTo>
                    <a:lnTo>
                      <a:pt x="9" y="31"/>
                    </a:lnTo>
                    <a:lnTo>
                      <a:pt x="8" y="31"/>
                    </a:lnTo>
                    <a:lnTo>
                      <a:pt x="7" y="31"/>
                    </a:lnTo>
                    <a:lnTo>
                      <a:pt x="6" y="31"/>
                    </a:lnTo>
                    <a:lnTo>
                      <a:pt x="5" y="31"/>
                    </a:lnTo>
                    <a:lnTo>
                      <a:pt x="4" y="31"/>
                    </a:lnTo>
                    <a:lnTo>
                      <a:pt x="3" y="31"/>
                    </a:lnTo>
                    <a:lnTo>
                      <a:pt x="2" y="31"/>
                    </a:lnTo>
                    <a:lnTo>
                      <a:pt x="1" y="31"/>
                    </a:lnTo>
                    <a:lnTo>
                      <a:pt x="1" y="32"/>
                    </a:lnTo>
                    <a:lnTo>
                      <a:pt x="0" y="32"/>
                    </a:lnTo>
                    <a:lnTo>
                      <a:pt x="0" y="33"/>
                    </a:lnTo>
                    <a:lnTo>
                      <a:pt x="1" y="33"/>
                    </a:lnTo>
                  </a:path>
                </a:pathLst>
              </a:custGeom>
              <a:pattFill prst="pct20">
                <a:fgClr>
                  <a:srgbClr val="000000"/>
                </a:fgClr>
                <a:bgClr>
                  <a:srgbClr val="AAAAAA"/>
                </a:bgClr>
              </a:pattFill>
              <a:ln w="12700" cap="rnd">
                <a:solidFill>
                  <a:srgbClr val="AAAAAA"/>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grpSp>
            <p:nvGrpSpPr>
              <p:cNvPr id="341" name="Group 217"/>
              <p:cNvGrpSpPr>
                <a:grpSpLocks/>
              </p:cNvGrpSpPr>
              <p:nvPr/>
            </p:nvGrpSpPr>
            <p:grpSpPr bwMode="auto">
              <a:xfrm>
                <a:off x="3847" y="3569"/>
                <a:ext cx="430" cy="215"/>
                <a:chOff x="5134" y="3104"/>
                <a:chExt cx="430" cy="215"/>
              </a:xfrm>
            </p:grpSpPr>
            <p:grpSp>
              <p:nvGrpSpPr>
                <p:cNvPr id="368" name="Group 218"/>
                <p:cNvGrpSpPr>
                  <a:grpSpLocks/>
                </p:cNvGrpSpPr>
                <p:nvPr/>
              </p:nvGrpSpPr>
              <p:grpSpPr bwMode="auto">
                <a:xfrm>
                  <a:off x="5134" y="3104"/>
                  <a:ext cx="430" cy="215"/>
                  <a:chOff x="3940" y="3472"/>
                  <a:chExt cx="430" cy="215"/>
                </a:xfrm>
              </p:grpSpPr>
              <p:sp>
                <p:nvSpPr>
                  <p:cNvPr id="376" name="Freeform 219" descr="20%"/>
                  <p:cNvSpPr>
                    <a:spLocks/>
                  </p:cNvSpPr>
                  <p:nvPr/>
                </p:nvSpPr>
                <p:spPr bwMode="auto">
                  <a:xfrm>
                    <a:off x="3940" y="3472"/>
                    <a:ext cx="430" cy="215"/>
                  </a:xfrm>
                  <a:custGeom>
                    <a:avLst/>
                    <a:gdLst>
                      <a:gd name="T0" fmla="*/ 386 w 430"/>
                      <a:gd name="T1" fmla="*/ 214 h 215"/>
                      <a:gd name="T2" fmla="*/ 0 w 430"/>
                      <a:gd name="T3" fmla="*/ 214 h 215"/>
                      <a:gd name="T4" fmla="*/ 0 w 430"/>
                      <a:gd name="T5" fmla="*/ 33 h 215"/>
                      <a:gd name="T6" fmla="*/ 43 w 430"/>
                      <a:gd name="T7" fmla="*/ 0 h 215"/>
                      <a:gd name="T8" fmla="*/ 429 w 430"/>
                      <a:gd name="T9" fmla="*/ 0 h 215"/>
                      <a:gd name="T10" fmla="*/ 429 w 430"/>
                      <a:gd name="T11" fmla="*/ 181 h 215"/>
                      <a:gd name="T12" fmla="*/ 386 w 430"/>
                      <a:gd name="T13" fmla="*/ 214 h 215"/>
                      <a:gd name="T14" fmla="*/ 0 60000 65536"/>
                      <a:gd name="T15" fmla="*/ 0 60000 65536"/>
                      <a:gd name="T16" fmla="*/ 0 60000 65536"/>
                      <a:gd name="T17" fmla="*/ 0 60000 65536"/>
                      <a:gd name="T18" fmla="*/ 0 60000 65536"/>
                      <a:gd name="T19" fmla="*/ 0 60000 65536"/>
                      <a:gd name="T20" fmla="*/ 0 60000 65536"/>
                      <a:gd name="T21" fmla="*/ 0 w 430"/>
                      <a:gd name="T22" fmla="*/ 0 h 215"/>
                      <a:gd name="T23" fmla="*/ 430 w 430"/>
                      <a:gd name="T24" fmla="*/ 215 h 2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0" h="215">
                        <a:moveTo>
                          <a:pt x="386" y="214"/>
                        </a:moveTo>
                        <a:lnTo>
                          <a:pt x="0" y="214"/>
                        </a:lnTo>
                        <a:lnTo>
                          <a:pt x="0" y="33"/>
                        </a:lnTo>
                        <a:lnTo>
                          <a:pt x="43" y="0"/>
                        </a:lnTo>
                        <a:lnTo>
                          <a:pt x="429" y="0"/>
                        </a:lnTo>
                        <a:lnTo>
                          <a:pt x="429" y="181"/>
                        </a:lnTo>
                        <a:lnTo>
                          <a:pt x="386" y="214"/>
                        </a:lnTo>
                      </a:path>
                    </a:pathLst>
                  </a:custGeom>
                  <a:pattFill prst="pct20">
                    <a:fgClr>
                      <a:srgbClr val="000000"/>
                    </a:fgClr>
                    <a:bgClr>
                      <a:srgbClr val="FFBF7F"/>
                    </a:bgClr>
                  </a:pattFill>
                  <a:ln w="12700" cap="rnd">
                    <a:no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377" name="Freeform 220"/>
                  <p:cNvSpPr>
                    <a:spLocks/>
                  </p:cNvSpPr>
                  <p:nvPr/>
                </p:nvSpPr>
                <p:spPr bwMode="auto">
                  <a:xfrm>
                    <a:off x="3940" y="3472"/>
                    <a:ext cx="430" cy="215"/>
                  </a:xfrm>
                  <a:custGeom>
                    <a:avLst/>
                    <a:gdLst>
                      <a:gd name="T0" fmla="*/ 429 w 430"/>
                      <a:gd name="T1" fmla="*/ 0 h 215"/>
                      <a:gd name="T2" fmla="*/ 386 w 430"/>
                      <a:gd name="T3" fmla="*/ 33 h 215"/>
                      <a:gd name="T4" fmla="*/ 386 w 430"/>
                      <a:gd name="T5" fmla="*/ 214 h 215"/>
                      <a:gd name="T6" fmla="*/ 429 w 430"/>
                      <a:gd name="T7" fmla="*/ 181 h 215"/>
                      <a:gd name="T8" fmla="*/ 429 w 430"/>
                      <a:gd name="T9" fmla="*/ 0 h 215"/>
                      <a:gd name="T10" fmla="*/ 43 w 430"/>
                      <a:gd name="T11" fmla="*/ 0 h 215"/>
                      <a:gd name="T12" fmla="*/ 0 w 430"/>
                      <a:gd name="T13" fmla="*/ 33 h 215"/>
                      <a:gd name="T14" fmla="*/ 386 w 430"/>
                      <a:gd name="T15" fmla="*/ 33 h 215"/>
                      <a:gd name="T16" fmla="*/ 429 w 430"/>
                      <a:gd name="T17" fmla="*/ 0 h 2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0"/>
                      <a:gd name="T28" fmla="*/ 0 h 215"/>
                      <a:gd name="T29" fmla="*/ 430 w 430"/>
                      <a:gd name="T30" fmla="*/ 215 h 2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0" h="215">
                        <a:moveTo>
                          <a:pt x="429" y="0"/>
                        </a:moveTo>
                        <a:lnTo>
                          <a:pt x="386" y="33"/>
                        </a:lnTo>
                        <a:lnTo>
                          <a:pt x="386" y="214"/>
                        </a:lnTo>
                        <a:lnTo>
                          <a:pt x="429" y="181"/>
                        </a:lnTo>
                        <a:lnTo>
                          <a:pt x="429" y="0"/>
                        </a:lnTo>
                        <a:lnTo>
                          <a:pt x="43" y="0"/>
                        </a:lnTo>
                        <a:lnTo>
                          <a:pt x="0" y="33"/>
                        </a:lnTo>
                        <a:lnTo>
                          <a:pt x="386" y="33"/>
                        </a:lnTo>
                        <a:lnTo>
                          <a:pt x="429" y="0"/>
                        </a:lnTo>
                      </a:path>
                    </a:pathLst>
                  </a:custGeom>
                  <a:solidFill>
                    <a:srgbClr val="7F5F3F"/>
                  </a:solidFill>
                  <a:ln w="12700" cap="rnd">
                    <a:solidFill>
                      <a:srgbClr val="2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378" name="Freeform 221"/>
                  <p:cNvSpPr>
                    <a:spLocks/>
                  </p:cNvSpPr>
                  <p:nvPr/>
                </p:nvSpPr>
                <p:spPr bwMode="auto">
                  <a:xfrm>
                    <a:off x="3940" y="3505"/>
                    <a:ext cx="387" cy="182"/>
                  </a:xfrm>
                  <a:custGeom>
                    <a:avLst/>
                    <a:gdLst>
                      <a:gd name="T0" fmla="*/ 386 w 387"/>
                      <a:gd name="T1" fmla="*/ 181 h 182"/>
                      <a:gd name="T2" fmla="*/ 0 w 387"/>
                      <a:gd name="T3" fmla="*/ 181 h 182"/>
                      <a:gd name="T4" fmla="*/ 0 w 387"/>
                      <a:gd name="T5" fmla="*/ 0 h 182"/>
                      <a:gd name="T6" fmla="*/ 386 w 387"/>
                      <a:gd name="T7" fmla="*/ 0 h 182"/>
                      <a:gd name="T8" fmla="*/ 386 w 387"/>
                      <a:gd name="T9" fmla="*/ 181 h 182"/>
                      <a:gd name="T10" fmla="*/ 0 60000 65536"/>
                      <a:gd name="T11" fmla="*/ 0 60000 65536"/>
                      <a:gd name="T12" fmla="*/ 0 60000 65536"/>
                      <a:gd name="T13" fmla="*/ 0 60000 65536"/>
                      <a:gd name="T14" fmla="*/ 0 60000 65536"/>
                      <a:gd name="T15" fmla="*/ 0 w 387"/>
                      <a:gd name="T16" fmla="*/ 0 h 182"/>
                      <a:gd name="T17" fmla="*/ 387 w 387"/>
                      <a:gd name="T18" fmla="*/ 182 h 182"/>
                    </a:gdLst>
                    <a:ahLst/>
                    <a:cxnLst>
                      <a:cxn ang="T10">
                        <a:pos x="T0" y="T1"/>
                      </a:cxn>
                      <a:cxn ang="T11">
                        <a:pos x="T2" y="T3"/>
                      </a:cxn>
                      <a:cxn ang="T12">
                        <a:pos x="T4" y="T5"/>
                      </a:cxn>
                      <a:cxn ang="T13">
                        <a:pos x="T6" y="T7"/>
                      </a:cxn>
                      <a:cxn ang="T14">
                        <a:pos x="T8" y="T9"/>
                      </a:cxn>
                    </a:cxnLst>
                    <a:rect l="T15" t="T16" r="T17" b="T18"/>
                    <a:pathLst>
                      <a:path w="387" h="182">
                        <a:moveTo>
                          <a:pt x="386" y="181"/>
                        </a:moveTo>
                        <a:lnTo>
                          <a:pt x="0" y="181"/>
                        </a:lnTo>
                        <a:lnTo>
                          <a:pt x="0" y="0"/>
                        </a:lnTo>
                        <a:lnTo>
                          <a:pt x="386" y="0"/>
                        </a:lnTo>
                        <a:lnTo>
                          <a:pt x="386" y="181"/>
                        </a:lnTo>
                      </a:path>
                    </a:pathLst>
                  </a:custGeom>
                  <a:noFill/>
                  <a:ln w="12700" cap="rnd">
                    <a:solidFill>
                      <a:srgbClr val="2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grpSp>
            <p:grpSp>
              <p:nvGrpSpPr>
                <p:cNvPr id="369" name="Group 222"/>
                <p:cNvGrpSpPr>
                  <a:grpSpLocks/>
                </p:cNvGrpSpPr>
                <p:nvPr/>
              </p:nvGrpSpPr>
              <p:grpSpPr bwMode="auto">
                <a:xfrm>
                  <a:off x="5177" y="3191"/>
                  <a:ext cx="299" cy="69"/>
                  <a:chOff x="3983" y="3559"/>
                  <a:chExt cx="299" cy="69"/>
                </a:xfrm>
              </p:grpSpPr>
              <p:sp>
                <p:nvSpPr>
                  <p:cNvPr id="370" name="Oval 223" descr="20%"/>
                  <p:cNvSpPr>
                    <a:spLocks noChangeArrowheads="1"/>
                  </p:cNvSpPr>
                  <p:nvPr/>
                </p:nvSpPr>
                <p:spPr bwMode="auto">
                  <a:xfrm>
                    <a:off x="4206" y="3559"/>
                    <a:ext cx="76" cy="63"/>
                  </a:xfrm>
                  <a:prstGeom prst="ellipse">
                    <a:avLst/>
                  </a:prstGeom>
                  <a:pattFill prst="pct20">
                    <a:fgClr>
                      <a:srgbClr val="000000"/>
                    </a:fgClr>
                    <a:bgClr>
                      <a:srgbClr val="000000"/>
                    </a:bgClr>
                  </a:pattFill>
                  <a:ln w="12700">
                    <a:solidFill>
                      <a:srgbClr val="400000"/>
                    </a:solidFill>
                    <a:round/>
                    <a:headEnd/>
                    <a:tailEnd/>
                  </a:ln>
                </p:spPr>
                <p:txBody>
                  <a:bodyPr wrap="none" anchor="ct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371" name="Freeform 224" descr="20%"/>
                  <p:cNvSpPr>
                    <a:spLocks/>
                  </p:cNvSpPr>
                  <p:nvPr/>
                </p:nvSpPr>
                <p:spPr bwMode="auto">
                  <a:xfrm>
                    <a:off x="4201" y="3561"/>
                    <a:ext cx="66" cy="67"/>
                  </a:xfrm>
                  <a:custGeom>
                    <a:avLst/>
                    <a:gdLst>
                      <a:gd name="T0" fmla="*/ 59 w 66"/>
                      <a:gd name="T1" fmla="*/ 57 h 67"/>
                      <a:gd name="T2" fmla="*/ 55 w 66"/>
                      <a:gd name="T3" fmla="*/ 55 h 67"/>
                      <a:gd name="T4" fmla="*/ 51 w 66"/>
                      <a:gd name="T5" fmla="*/ 52 h 67"/>
                      <a:gd name="T6" fmla="*/ 46 w 66"/>
                      <a:gd name="T7" fmla="*/ 49 h 67"/>
                      <a:gd name="T8" fmla="*/ 42 w 66"/>
                      <a:gd name="T9" fmla="*/ 46 h 67"/>
                      <a:gd name="T10" fmla="*/ 38 w 66"/>
                      <a:gd name="T11" fmla="*/ 43 h 67"/>
                      <a:gd name="T12" fmla="*/ 34 w 66"/>
                      <a:gd name="T13" fmla="*/ 39 h 67"/>
                      <a:gd name="T14" fmla="*/ 32 w 66"/>
                      <a:gd name="T15" fmla="*/ 36 h 67"/>
                      <a:gd name="T16" fmla="*/ 29 w 66"/>
                      <a:gd name="T17" fmla="*/ 31 h 67"/>
                      <a:gd name="T18" fmla="*/ 26 w 66"/>
                      <a:gd name="T19" fmla="*/ 27 h 67"/>
                      <a:gd name="T20" fmla="*/ 24 w 66"/>
                      <a:gd name="T21" fmla="*/ 23 h 67"/>
                      <a:gd name="T22" fmla="*/ 22 w 66"/>
                      <a:gd name="T23" fmla="*/ 19 h 67"/>
                      <a:gd name="T24" fmla="*/ 20 w 66"/>
                      <a:gd name="T25" fmla="*/ 14 h 67"/>
                      <a:gd name="T26" fmla="*/ 19 w 66"/>
                      <a:gd name="T27" fmla="*/ 10 h 67"/>
                      <a:gd name="T28" fmla="*/ 18 w 66"/>
                      <a:gd name="T29" fmla="*/ 5 h 67"/>
                      <a:gd name="T30" fmla="*/ 18 w 66"/>
                      <a:gd name="T31" fmla="*/ 0 h 67"/>
                      <a:gd name="T32" fmla="*/ 15 w 66"/>
                      <a:gd name="T33" fmla="*/ 2 h 67"/>
                      <a:gd name="T34" fmla="*/ 13 w 66"/>
                      <a:gd name="T35" fmla="*/ 4 h 67"/>
                      <a:gd name="T36" fmla="*/ 11 w 66"/>
                      <a:gd name="T37" fmla="*/ 5 h 67"/>
                      <a:gd name="T38" fmla="*/ 10 w 66"/>
                      <a:gd name="T39" fmla="*/ 6 h 67"/>
                      <a:gd name="T40" fmla="*/ 8 w 66"/>
                      <a:gd name="T41" fmla="*/ 8 h 67"/>
                      <a:gd name="T42" fmla="*/ 7 w 66"/>
                      <a:gd name="T43" fmla="*/ 10 h 67"/>
                      <a:gd name="T44" fmla="*/ 5 w 66"/>
                      <a:gd name="T45" fmla="*/ 12 h 67"/>
                      <a:gd name="T46" fmla="*/ 4 w 66"/>
                      <a:gd name="T47" fmla="*/ 14 h 67"/>
                      <a:gd name="T48" fmla="*/ 2 w 66"/>
                      <a:gd name="T49" fmla="*/ 16 h 67"/>
                      <a:gd name="T50" fmla="*/ 1 w 66"/>
                      <a:gd name="T51" fmla="*/ 20 h 67"/>
                      <a:gd name="T52" fmla="*/ 0 w 66"/>
                      <a:gd name="T53" fmla="*/ 24 h 67"/>
                      <a:gd name="T54" fmla="*/ 0 w 66"/>
                      <a:gd name="T55" fmla="*/ 26 h 67"/>
                      <a:gd name="T56" fmla="*/ 0 w 66"/>
                      <a:gd name="T57" fmla="*/ 28 h 67"/>
                      <a:gd name="T58" fmla="*/ 0 w 66"/>
                      <a:gd name="T59" fmla="*/ 34 h 67"/>
                      <a:gd name="T60" fmla="*/ 0 w 66"/>
                      <a:gd name="T61" fmla="*/ 37 h 67"/>
                      <a:gd name="T62" fmla="*/ 2 w 66"/>
                      <a:gd name="T63" fmla="*/ 41 h 67"/>
                      <a:gd name="T64" fmla="*/ 3 w 66"/>
                      <a:gd name="T65" fmla="*/ 44 h 67"/>
                      <a:gd name="T66" fmla="*/ 5 w 66"/>
                      <a:gd name="T67" fmla="*/ 47 h 67"/>
                      <a:gd name="T68" fmla="*/ 7 w 66"/>
                      <a:gd name="T69" fmla="*/ 50 h 67"/>
                      <a:gd name="T70" fmla="*/ 10 w 66"/>
                      <a:gd name="T71" fmla="*/ 53 h 67"/>
                      <a:gd name="T72" fmla="*/ 12 w 66"/>
                      <a:gd name="T73" fmla="*/ 55 h 67"/>
                      <a:gd name="T74" fmla="*/ 15 w 66"/>
                      <a:gd name="T75" fmla="*/ 57 h 67"/>
                      <a:gd name="T76" fmla="*/ 18 w 66"/>
                      <a:gd name="T77" fmla="*/ 59 h 67"/>
                      <a:gd name="T78" fmla="*/ 22 w 66"/>
                      <a:gd name="T79" fmla="*/ 61 h 67"/>
                      <a:gd name="T80" fmla="*/ 26 w 66"/>
                      <a:gd name="T81" fmla="*/ 63 h 67"/>
                      <a:gd name="T82" fmla="*/ 30 w 66"/>
                      <a:gd name="T83" fmla="*/ 64 h 67"/>
                      <a:gd name="T84" fmla="*/ 34 w 66"/>
                      <a:gd name="T85" fmla="*/ 65 h 67"/>
                      <a:gd name="T86" fmla="*/ 38 w 66"/>
                      <a:gd name="T87" fmla="*/ 65 h 67"/>
                      <a:gd name="T88" fmla="*/ 43 w 66"/>
                      <a:gd name="T89" fmla="*/ 66 h 67"/>
                      <a:gd name="T90" fmla="*/ 45 w 66"/>
                      <a:gd name="T91" fmla="*/ 65 h 67"/>
                      <a:gd name="T92" fmla="*/ 47 w 66"/>
                      <a:gd name="T93" fmla="*/ 65 h 67"/>
                      <a:gd name="T94" fmla="*/ 49 w 66"/>
                      <a:gd name="T95" fmla="*/ 65 h 67"/>
                      <a:gd name="T96" fmla="*/ 51 w 66"/>
                      <a:gd name="T97" fmla="*/ 65 h 67"/>
                      <a:gd name="T98" fmla="*/ 53 w 66"/>
                      <a:gd name="T99" fmla="*/ 65 h 67"/>
                      <a:gd name="T100" fmla="*/ 54 w 66"/>
                      <a:gd name="T101" fmla="*/ 64 h 67"/>
                      <a:gd name="T102" fmla="*/ 56 w 66"/>
                      <a:gd name="T103" fmla="*/ 63 h 67"/>
                      <a:gd name="T104" fmla="*/ 58 w 66"/>
                      <a:gd name="T105" fmla="*/ 63 h 67"/>
                      <a:gd name="T106" fmla="*/ 59 w 66"/>
                      <a:gd name="T107" fmla="*/ 62 h 67"/>
                      <a:gd name="T108" fmla="*/ 61 w 66"/>
                      <a:gd name="T109" fmla="*/ 61 h 67"/>
                      <a:gd name="T110" fmla="*/ 63 w 66"/>
                      <a:gd name="T111" fmla="*/ 61 h 67"/>
                      <a:gd name="T112" fmla="*/ 64 w 66"/>
                      <a:gd name="T113" fmla="*/ 60 h 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
                      <a:gd name="T172" fmla="*/ 0 h 67"/>
                      <a:gd name="T173" fmla="*/ 66 w 66"/>
                      <a:gd name="T174" fmla="*/ 67 h 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 h="67">
                        <a:moveTo>
                          <a:pt x="65" y="59"/>
                        </a:moveTo>
                        <a:lnTo>
                          <a:pt x="59" y="57"/>
                        </a:lnTo>
                        <a:lnTo>
                          <a:pt x="57" y="56"/>
                        </a:lnTo>
                        <a:lnTo>
                          <a:pt x="55" y="55"/>
                        </a:lnTo>
                        <a:lnTo>
                          <a:pt x="53" y="53"/>
                        </a:lnTo>
                        <a:lnTo>
                          <a:pt x="51" y="52"/>
                        </a:lnTo>
                        <a:lnTo>
                          <a:pt x="48" y="51"/>
                        </a:lnTo>
                        <a:lnTo>
                          <a:pt x="46" y="49"/>
                        </a:lnTo>
                        <a:lnTo>
                          <a:pt x="44" y="48"/>
                        </a:lnTo>
                        <a:lnTo>
                          <a:pt x="42" y="46"/>
                        </a:lnTo>
                        <a:lnTo>
                          <a:pt x="40" y="45"/>
                        </a:lnTo>
                        <a:lnTo>
                          <a:pt x="38" y="43"/>
                        </a:lnTo>
                        <a:lnTo>
                          <a:pt x="36" y="41"/>
                        </a:lnTo>
                        <a:lnTo>
                          <a:pt x="34" y="39"/>
                        </a:lnTo>
                        <a:lnTo>
                          <a:pt x="33" y="38"/>
                        </a:lnTo>
                        <a:lnTo>
                          <a:pt x="32" y="36"/>
                        </a:lnTo>
                        <a:lnTo>
                          <a:pt x="31" y="34"/>
                        </a:lnTo>
                        <a:lnTo>
                          <a:pt x="29" y="31"/>
                        </a:lnTo>
                        <a:lnTo>
                          <a:pt x="27" y="29"/>
                        </a:lnTo>
                        <a:lnTo>
                          <a:pt x="26" y="27"/>
                        </a:lnTo>
                        <a:lnTo>
                          <a:pt x="25" y="25"/>
                        </a:lnTo>
                        <a:lnTo>
                          <a:pt x="24" y="23"/>
                        </a:lnTo>
                        <a:lnTo>
                          <a:pt x="23" y="21"/>
                        </a:lnTo>
                        <a:lnTo>
                          <a:pt x="22" y="19"/>
                        </a:lnTo>
                        <a:lnTo>
                          <a:pt x="21" y="16"/>
                        </a:lnTo>
                        <a:lnTo>
                          <a:pt x="20" y="14"/>
                        </a:lnTo>
                        <a:lnTo>
                          <a:pt x="20" y="12"/>
                        </a:lnTo>
                        <a:lnTo>
                          <a:pt x="19" y="10"/>
                        </a:lnTo>
                        <a:lnTo>
                          <a:pt x="19" y="7"/>
                        </a:lnTo>
                        <a:lnTo>
                          <a:pt x="18" y="5"/>
                        </a:lnTo>
                        <a:lnTo>
                          <a:pt x="18" y="2"/>
                        </a:lnTo>
                        <a:lnTo>
                          <a:pt x="18" y="0"/>
                        </a:lnTo>
                        <a:lnTo>
                          <a:pt x="16" y="2"/>
                        </a:lnTo>
                        <a:lnTo>
                          <a:pt x="15" y="2"/>
                        </a:lnTo>
                        <a:lnTo>
                          <a:pt x="14" y="3"/>
                        </a:lnTo>
                        <a:lnTo>
                          <a:pt x="13" y="4"/>
                        </a:lnTo>
                        <a:lnTo>
                          <a:pt x="12" y="4"/>
                        </a:lnTo>
                        <a:lnTo>
                          <a:pt x="11" y="5"/>
                        </a:lnTo>
                        <a:lnTo>
                          <a:pt x="11" y="6"/>
                        </a:lnTo>
                        <a:lnTo>
                          <a:pt x="10" y="6"/>
                        </a:lnTo>
                        <a:lnTo>
                          <a:pt x="9" y="7"/>
                        </a:lnTo>
                        <a:lnTo>
                          <a:pt x="8" y="8"/>
                        </a:lnTo>
                        <a:lnTo>
                          <a:pt x="8" y="9"/>
                        </a:lnTo>
                        <a:lnTo>
                          <a:pt x="7" y="10"/>
                        </a:lnTo>
                        <a:lnTo>
                          <a:pt x="6" y="11"/>
                        </a:lnTo>
                        <a:lnTo>
                          <a:pt x="5" y="12"/>
                        </a:lnTo>
                        <a:lnTo>
                          <a:pt x="5" y="13"/>
                        </a:lnTo>
                        <a:lnTo>
                          <a:pt x="4" y="14"/>
                        </a:lnTo>
                        <a:lnTo>
                          <a:pt x="3" y="16"/>
                        </a:lnTo>
                        <a:lnTo>
                          <a:pt x="2" y="16"/>
                        </a:lnTo>
                        <a:lnTo>
                          <a:pt x="2" y="18"/>
                        </a:lnTo>
                        <a:lnTo>
                          <a:pt x="1" y="20"/>
                        </a:lnTo>
                        <a:lnTo>
                          <a:pt x="0" y="22"/>
                        </a:lnTo>
                        <a:lnTo>
                          <a:pt x="0" y="24"/>
                        </a:lnTo>
                        <a:lnTo>
                          <a:pt x="0" y="25"/>
                        </a:lnTo>
                        <a:lnTo>
                          <a:pt x="0" y="26"/>
                        </a:lnTo>
                        <a:lnTo>
                          <a:pt x="0" y="27"/>
                        </a:lnTo>
                        <a:lnTo>
                          <a:pt x="0" y="28"/>
                        </a:lnTo>
                        <a:lnTo>
                          <a:pt x="0" y="29"/>
                        </a:lnTo>
                        <a:lnTo>
                          <a:pt x="0" y="34"/>
                        </a:lnTo>
                        <a:lnTo>
                          <a:pt x="0" y="35"/>
                        </a:lnTo>
                        <a:lnTo>
                          <a:pt x="0" y="37"/>
                        </a:lnTo>
                        <a:lnTo>
                          <a:pt x="1" y="39"/>
                        </a:lnTo>
                        <a:lnTo>
                          <a:pt x="2" y="41"/>
                        </a:lnTo>
                        <a:lnTo>
                          <a:pt x="2" y="42"/>
                        </a:lnTo>
                        <a:lnTo>
                          <a:pt x="3" y="44"/>
                        </a:lnTo>
                        <a:lnTo>
                          <a:pt x="4" y="45"/>
                        </a:lnTo>
                        <a:lnTo>
                          <a:pt x="5" y="47"/>
                        </a:lnTo>
                        <a:lnTo>
                          <a:pt x="6" y="49"/>
                        </a:lnTo>
                        <a:lnTo>
                          <a:pt x="7" y="50"/>
                        </a:lnTo>
                        <a:lnTo>
                          <a:pt x="8" y="51"/>
                        </a:lnTo>
                        <a:lnTo>
                          <a:pt x="10" y="53"/>
                        </a:lnTo>
                        <a:lnTo>
                          <a:pt x="11" y="54"/>
                        </a:lnTo>
                        <a:lnTo>
                          <a:pt x="12" y="55"/>
                        </a:lnTo>
                        <a:lnTo>
                          <a:pt x="13" y="57"/>
                        </a:lnTo>
                        <a:lnTo>
                          <a:pt x="15" y="57"/>
                        </a:lnTo>
                        <a:lnTo>
                          <a:pt x="17" y="59"/>
                        </a:lnTo>
                        <a:lnTo>
                          <a:pt x="18" y="59"/>
                        </a:lnTo>
                        <a:lnTo>
                          <a:pt x="20" y="61"/>
                        </a:lnTo>
                        <a:lnTo>
                          <a:pt x="22" y="61"/>
                        </a:lnTo>
                        <a:lnTo>
                          <a:pt x="24" y="62"/>
                        </a:lnTo>
                        <a:lnTo>
                          <a:pt x="26" y="63"/>
                        </a:lnTo>
                        <a:lnTo>
                          <a:pt x="28" y="63"/>
                        </a:lnTo>
                        <a:lnTo>
                          <a:pt x="30" y="64"/>
                        </a:lnTo>
                        <a:lnTo>
                          <a:pt x="32" y="65"/>
                        </a:lnTo>
                        <a:lnTo>
                          <a:pt x="34" y="65"/>
                        </a:lnTo>
                        <a:lnTo>
                          <a:pt x="36" y="65"/>
                        </a:lnTo>
                        <a:lnTo>
                          <a:pt x="38" y="65"/>
                        </a:lnTo>
                        <a:lnTo>
                          <a:pt x="40" y="65"/>
                        </a:lnTo>
                        <a:lnTo>
                          <a:pt x="43" y="66"/>
                        </a:lnTo>
                        <a:lnTo>
                          <a:pt x="44" y="65"/>
                        </a:lnTo>
                        <a:lnTo>
                          <a:pt x="45" y="65"/>
                        </a:lnTo>
                        <a:lnTo>
                          <a:pt x="46" y="65"/>
                        </a:lnTo>
                        <a:lnTo>
                          <a:pt x="47" y="65"/>
                        </a:lnTo>
                        <a:lnTo>
                          <a:pt x="48" y="65"/>
                        </a:lnTo>
                        <a:lnTo>
                          <a:pt x="49" y="65"/>
                        </a:lnTo>
                        <a:lnTo>
                          <a:pt x="50" y="65"/>
                        </a:lnTo>
                        <a:lnTo>
                          <a:pt x="51" y="65"/>
                        </a:lnTo>
                        <a:lnTo>
                          <a:pt x="52" y="65"/>
                        </a:lnTo>
                        <a:lnTo>
                          <a:pt x="53" y="65"/>
                        </a:lnTo>
                        <a:lnTo>
                          <a:pt x="54" y="64"/>
                        </a:lnTo>
                        <a:lnTo>
                          <a:pt x="55" y="64"/>
                        </a:lnTo>
                        <a:lnTo>
                          <a:pt x="56" y="63"/>
                        </a:lnTo>
                        <a:lnTo>
                          <a:pt x="57" y="63"/>
                        </a:lnTo>
                        <a:lnTo>
                          <a:pt x="58" y="63"/>
                        </a:lnTo>
                        <a:lnTo>
                          <a:pt x="59" y="63"/>
                        </a:lnTo>
                        <a:lnTo>
                          <a:pt x="59" y="62"/>
                        </a:lnTo>
                        <a:lnTo>
                          <a:pt x="60" y="62"/>
                        </a:lnTo>
                        <a:lnTo>
                          <a:pt x="61" y="61"/>
                        </a:lnTo>
                        <a:lnTo>
                          <a:pt x="62" y="61"/>
                        </a:lnTo>
                        <a:lnTo>
                          <a:pt x="63" y="61"/>
                        </a:lnTo>
                        <a:lnTo>
                          <a:pt x="63" y="60"/>
                        </a:lnTo>
                        <a:lnTo>
                          <a:pt x="64" y="60"/>
                        </a:lnTo>
                        <a:lnTo>
                          <a:pt x="65" y="59"/>
                        </a:lnTo>
                      </a:path>
                    </a:pathLst>
                  </a:custGeom>
                  <a:pattFill prst="pct20">
                    <a:fgClr>
                      <a:srgbClr val="000000"/>
                    </a:fgClr>
                    <a:bgClr>
                      <a:srgbClr val="C05D00"/>
                    </a:bgClr>
                  </a:pattFill>
                  <a:ln w="12700" cap="rnd">
                    <a:solidFill>
                      <a:srgbClr val="4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372" name="Oval 225" descr="20%"/>
                  <p:cNvSpPr>
                    <a:spLocks noChangeArrowheads="1"/>
                  </p:cNvSpPr>
                  <p:nvPr/>
                </p:nvSpPr>
                <p:spPr bwMode="auto">
                  <a:xfrm>
                    <a:off x="4098" y="3559"/>
                    <a:ext cx="76" cy="63"/>
                  </a:xfrm>
                  <a:prstGeom prst="ellipse">
                    <a:avLst/>
                  </a:prstGeom>
                  <a:pattFill prst="pct20">
                    <a:fgClr>
                      <a:srgbClr val="000000"/>
                    </a:fgClr>
                    <a:bgClr>
                      <a:srgbClr val="000000"/>
                    </a:bgClr>
                  </a:pattFill>
                  <a:ln w="12700">
                    <a:solidFill>
                      <a:srgbClr val="400000"/>
                    </a:solidFill>
                    <a:round/>
                    <a:headEnd/>
                    <a:tailEnd/>
                  </a:ln>
                </p:spPr>
                <p:txBody>
                  <a:bodyPr wrap="none" anchor="ct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373" name="Freeform 226" descr="20%"/>
                  <p:cNvSpPr>
                    <a:spLocks/>
                  </p:cNvSpPr>
                  <p:nvPr/>
                </p:nvSpPr>
                <p:spPr bwMode="auto">
                  <a:xfrm>
                    <a:off x="4092" y="3561"/>
                    <a:ext cx="68" cy="67"/>
                  </a:xfrm>
                  <a:custGeom>
                    <a:avLst/>
                    <a:gdLst>
                      <a:gd name="T0" fmla="*/ 62 w 68"/>
                      <a:gd name="T1" fmla="*/ 57 h 67"/>
                      <a:gd name="T2" fmla="*/ 57 w 68"/>
                      <a:gd name="T3" fmla="*/ 55 h 67"/>
                      <a:gd name="T4" fmla="*/ 52 w 68"/>
                      <a:gd name="T5" fmla="*/ 52 h 67"/>
                      <a:gd name="T6" fmla="*/ 48 w 68"/>
                      <a:gd name="T7" fmla="*/ 49 h 67"/>
                      <a:gd name="T8" fmla="*/ 44 w 68"/>
                      <a:gd name="T9" fmla="*/ 46 h 67"/>
                      <a:gd name="T10" fmla="*/ 40 w 68"/>
                      <a:gd name="T11" fmla="*/ 43 h 67"/>
                      <a:gd name="T12" fmla="*/ 36 w 68"/>
                      <a:gd name="T13" fmla="*/ 39 h 67"/>
                      <a:gd name="T14" fmla="*/ 34 w 68"/>
                      <a:gd name="T15" fmla="*/ 36 h 67"/>
                      <a:gd name="T16" fmla="*/ 31 w 68"/>
                      <a:gd name="T17" fmla="*/ 31 h 67"/>
                      <a:gd name="T18" fmla="*/ 28 w 68"/>
                      <a:gd name="T19" fmla="*/ 27 h 67"/>
                      <a:gd name="T20" fmla="*/ 25 w 68"/>
                      <a:gd name="T21" fmla="*/ 23 h 67"/>
                      <a:gd name="T22" fmla="*/ 23 w 68"/>
                      <a:gd name="T23" fmla="*/ 19 h 67"/>
                      <a:gd name="T24" fmla="*/ 22 w 68"/>
                      <a:gd name="T25" fmla="*/ 14 h 67"/>
                      <a:gd name="T26" fmla="*/ 21 w 68"/>
                      <a:gd name="T27" fmla="*/ 10 h 67"/>
                      <a:gd name="T28" fmla="*/ 20 w 68"/>
                      <a:gd name="T29" fmla="*/ 5 h 67"/>
                      <a:gd name="T30" fmla="*/ 20 w 68"/>
                      <a:gd name="T31" fmla="*/ 0 h 67"/>
                      <a:gd name="T32" fmla="*/ 16 w 68"/>
                      <a:gd name="T33" fmla="*/ 2 h 67"/>
                      <a:gd name="T34" fmla="*/ 14 w 68"/>
                      <a:gd name="T35" fmla="*/ 4 h 67"/>
                      <a:gd name="T36" fmla="*/ 12 w 68"/>
                      <a:gd name="T37" fmla="*/ 5 h 67"/>
                      <a:gd name="T38" fmla="*/ 10 w 68"/>
                      <a:gd name="T39" fmla="*/ 7 h 67"/>
                      <a:gd name="T40" fmla="*/ 8 w 68"/>
                      <a:gd name="T41" fmla="*/ 9 h 67"/>
                      <a:gd name="T42" fmla="*/ 7 w 68"/>
                      <a:gd name="T43" fmla="*/ 11 h 67"/>
                      <a:gd name="T44" fmla="*/ 5 w 68"/>
                      <a:gd name="T45" fmla="*/ 13 h 67"/>
                      <a:gd name="T46" fmla="*/ 4 w 68"/>
                      <a:gd name="T47" fmla="*/ 14 h 67"/>
                      <a:gd name="T48" fmla="*/ 3 w 68"/>
                      <a:gd name="T49" fmla="*/ 18 h 67"/>
                      <a:gd name="T50" fmla="*/ 2 w 68"/>
                      <a:gd name="T51" fmla="*/ 20 h 67"/>
                      <a:gd name="T52" fmla="*/ 1 w 68"/>
                      <a:gd name="T53" fmla="*/ 22 h 67"/>
                      <a:gd name="T54" fmla="*/ 0 w 68"/>
                      <a:gd name="T55" fmla="*/ 25 h 67"/>
                      <a:gd name="T56" fmla="*/ 0 w 68"/>
                      <a:gd name="T57" fmla="*/ 27 h 67"/>
                      <a:gd name="T58" fmla="*/ 0 w 68"/>
                      <a:gd name="T59" fmla="*/ 29 h 67"/>
                      <a:gd name="T60" fmla="*/ 1 w 68"/>
                      <a:gd name="T61" fmla="*/ 35 h 67"/>
                      <a:gd name="T62" fmla="*/ 1 w 68"/>
                      <a:gd name="T63" fmla="*/ 39 h 67"/>
                      <a:gd name="T64" fmla="*/ 3 w 68"/>
                      <a:gd name="T65" fmla="*/ 42 h 67"/>
                      <a:gd name="T66" fmla="*/ 4 w 68"/>
                      <a:gd name="T67" fmla="*/ 45 h 67"/>
                      <a:gd name="T68" fmla="*/ 7 w 68"/>
                      <a:gd name="T69" fmla="*/ 49 h 67"/>
                      <a:gd name="T70" fmla="*/ 9 w 68"/>
                      <a:gd name="T71" fmla="*/ 51 h 67"/>
                      <a:gd name="T72" fmla="*/ 12 w 68"/>
                      <a:gd name="T73" fmla="*/ 54 h 67"/>
                      <a:gd name="T74" fmla="*/ 15 w 68"/>
                      <a:gd name="T75" fmla="*/ 57 h 67"/>
                      <a:gd name="T76" fmla="*/ 18 w 68"/>
                      <a:gd name="T77" fmla="*/ 59 h 67"/>
                      <a:gd name="T78" fmla="*/ 22 w 68"/>
                      <a:gd name="T79" fmla="*/ 61 h 67"/>
                      <a:gd name="T80" fmla="*/ 25 w 68"/>
                      <a:gd name="T81" fmla="*/ 62 h 67"/>
                      <a:gd name="T82" fmla="*/ 29 w 68"/>
                      <a:gd name="T83" fmla="*/ 63 h 67"/>
                      <a:gd name="T84" fmla="*/ 34 w 68"/>
                      <a:gd name="T85" fmla="*/ 65 h 67"/>
                      <a:gd name="T86" fmla="*/ 37 w 68"/>
                      <a:gd name="T87" fmla="*/ 65 h 67"/>
                      <a:gd name="T88" fmla="*/ 42 w 68"/>
                      <a:gd name="T89" fmla="*/ 65 h 67"/>
                      <a:gd name="T90" fmla="*/ 46 w 68"/>
                      <a:gd name="T91" fmla="*/ 65 h 67"/>
                      <a:gd name="T92" fmla="*/ 48 w 68"/>
                      <a:gd name="T93" fmla="*/ 65 h 67"/>
                      <a:gd name="T94" fmla="*/ 50 w 68"/>
                      <a:gd name="T95" fmla="*/ 65 h 67"/>
                      <a:gd name="T96" fmla="*/ 52 w 68"/>
                      <a:gd name="T97" fmla="*/ 65 h 67"/>
                      <a:gd name="T98" fmla="*/ 54 w 68"/>
                      <a:gd name="T99" fmla="*/ 65 h 67"/>
                      <a:gd name="T100" fmla="*/ 56 w 68"/>
                      <a:gd name="T101" fmla="*/ 64 h 67"/>
                      <a:gd name="T102" fmla="*/ 58 w 68"/>
                      <a:gd name="T103" fmla="*/ 64 h 67"/>
                      <a:gd name="T104" fmla="*/ 59 w 68"/>
                      <a:gd name="T105" fmla="*/ 63 h 67"/>
                      <a:gd name="T106" fmla="*/ 61 w 68"/>
                      <a:gd name="T107" fmla="*/ 63 h 67"/>
                      <a:gd name="T108" fmla="*/ 63 w 68"/>
                      <a:gd name="T109" fmla="*/ 61 h 67"/>
                      <a:gd name="T110" fmla="*/ 65 w 68"/>
                      <a:gd name="T111" fmla="*/ 61 h 67"/>
                      <a:gd name="T112" fmla="*/ 67 w 68"/>
                      <a:gd name="T113" fmla="*/ 59 h 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8"/>
                      <a:gd name="T172" fmla="*/ 0 h 67"/>
                      <a:gd name="T173" fmla="*/ 68 w 68"/>
                      <a:gd name="T174" fmla="*/ 67 h 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8" h="67">
                        <a:moveTo>
                          <a:pt x="67" y="59"/>
                        </a:moveTo>
                        <a:lnTo>
                          <a:pt x="62" y="57"/>
                        </a:lnTo>
                        <a:lnTo>
                          <a:pt x="59" y="56"/>
                        </a:lnTo>
                        <a:lnTo>
                          <a:pt x="57" y="55"/>
                        </a:lnTo>
                        <a:lnTo>
                          <a:pt x="54" y="53"/>
                        </a:lnTo>
                        <a:lnTo>
                          <a:pt x="52" y="52"/>
                        </a:lnTo>
                        <a:lnTo>
                          <a:pt x="50" y="51"/>
                        </a:lnTo>
                        <a:lnTo>
                          <a:pt x="48" y="49"/>
                        </a:lnTo>
                        <a:lnTo>
                          <a:pt x="46" y="48"/>
                        </a:lnTo>
                        <a:lnTo>
                          <a:pt x="44" y="46"/>
                        </a:lnTo>
                        <a:lnTo>
                          <a:pt x="42" y="45"/>
                        </a:lnTo>
                        <a:lnTo>
                          <a:pt x="40" y="43"/>
                        </a:lnTo>
                        <a:lnTo>
                          <a:pt x="38" y="41"/>
                        </a:lnTo>
                        <a:lnTo>
                          <a:pt x="36" y="39"/>
                        </a:lnTo>
                        <a:lnTo>
                          <a:pt x="34" y="38"/>
                        </a:lnTo>
                        <a:lnTo>
                          <a:pt x="34" y="36"/>
                        </a:lnTo>
                        <a:lnTo>
                          <a:pt x="32" y="34"/>
                        </a:lnTo>
                        <a:lnTo>
                          <a:pt x="31" y="31"/>
                        </a:lnTo>
                        <a:lnTo>
                          <a:pt x="29" y="29"/>
                        </a:lnTo>
                        <a:lnTo>
                          <a:pt x="28" y="27"/>
                        </a:lnTo>
                        <a:lnTo>
                          <a:pt x="27" y="25"/>
                        </a:lnTo>
                        <a:lnTo>
                          <a:pt x="25" y="23"/>
                        </a:lnTo>
                        <a:lnTo>
                          <a:pt x="25" y="21"/>
                        </a:lnTo>
                        <a:lnTo>
                          <a:pt x="23" y="19"/>
                        </a:lnTo>
                        <a:lnTo>
                          <a:pt x="23" y="16"/>
                        </a:lnTo>
                        <a:lnTo>
                          <a:pt x="22" y="14"/>
                        </a:lnTo>
                        <a:lnTo>
                          <a:pt x="21" y="12"/>
                        </a:lnTo>
                        <a:lnTo>
                          <a:pt x="21" y="10"/>
                        </a:lnTo>
                        <a:lnTo>
                          <a:pt x="20" y="7"/>
                        </a:lnTo>
                        <a:lnTo>
                          <a:pt x="20" y="5"/>
                        </a:lnTo>
                        <a:lnTo>
                          <a:pt x="20" y="2"/>
                        </a:lnTo>
                        <a:lnTo>
                          <a:pt x="20" y="0"/>
                        </a:lnTo>
                        <a:lnTo>
                          <a:pt x="17" y="2"/>
                        </a:lnTo>
                        <a:lnTo>
                          <a:pt x="16" y="2"/>
                        </a:lnTo>
                        <a:lnTo>
                          <a:pt x="15" y="3"/>
                        </a:lnTo>
                        <a:lnTo>
                          <a:pt x="14" y="4"/>
                        </a:lnTo>
                        <a:lnTo>
                          <a:pt x="13" y="4"/>
                        </a:lnTo>
                        <a:lnTo>
                          <a:pt x="12" y="5"/>
                        </a:lnTo>
                        <a:lnTo>
                          <a:pt x="11" y="6"/>
                        </a:lnTo>
                        <a:lnTo>
                          <a:pt x="10" y="7"/>
                        </a:lnTo>
                        <a:lnTo>
                          <a:pt x="9" y="8"/>
                        </a:lnTo>
                        <a:lnTo>
                          <a:pt x="8" y="9"/>
                        </a:lnTo>
                        <a:lnTo>
                          <a:pt x="7" y="10"/>
                        </a:lnTo>
                        <a:lnTo>
                          <a:pt x="7" y="11"/>
                        </a:lnTo>
                        <a:lnTo>
                          <a:pt x="6" y="12"/>
                        </a:lnTo>
                        <a:lnTo>
                          <a:pt x="5" y="13"/>
                        </a:lnTo>
                        <a:lnTo>
                          <a:pt x="5" y="14"/>
                        </a:lnTo>
                        <a:lnTo>
                          <a:pt x="4" y="14"/>
                        </a:lnTo>
                        <a:lnTo>
                          <a:pt x="3" y="16"/>
                        </a:lnTo>
                        <a:lnTo>
                          <a:pt x="3" y="18"/>
                        </a:lnTo>
                        <a:lnTo>
                          <a:pt x="2" y="18"/>
                        </a:lnTo>
                        <a:lnTo>
                          <a:pt x="2" y="20"/>
                        </a:lnTo>
                        <a:lnTo>
                          <a:pt x="1" y="20"/>
                        </a:lnTo>
                        <a:lnTo>
                          <a:pt x="1" y="22"/>
                        </a:lnTo>
                        <a:lnTo>
                          <a:pt x="1" y="24"/>
                        </a:lnTo>
                        <a:lnTo>
                          <a:pt x="0" y="25"/>
                        </a:lnTo>
                        <a:lnTo>
                          <a:pt x="0" y="26"/>
                        </a:lnTo>
                        <a:lnTo>
                          <a:pt x="0" y="27"/>
                        </a:lnTo>
                        <a:lnTo>
                          <a:pt x="0" y="28"/>
                        </a:lnTo>
                        <a:lnTo>
                          <a:pt x="0" y="29"/>
                        </a:lnTo>
                        <a:lnTo>
                          <a:pt x="0" y="34"/>
                        </a:lnTo>
                        <a:lnTo>
                          <a:pt x="1" y="35"/>
                        </a:lnTo>
                        <a:lnTo>
                          <a:pt x="1" y="37"/>
                        </a:lnTo>
                        <a:lnTo>
                          <a:pt x="1" y="39"/>
                        </a:lnTo>
                        <a:lnTo>
                          <a:pt x="2" y="41"/>
                        </a:lnTo>
                        <a:lnTo>
                          <a:pt x="3" y="42"/>
                        </a:lnTo>
                        <a:lnTo>
                          <a:pt x="3" y="44"/>
                        </a:lnTo>
                        <a:lnTo>
                          <a:pt x="4" y="45"/>
                        </a:lnTo>
                        <a:lnTo>
                          <a:pt x="5" y="47"/>
                        </a:lnTo>
                        <a:lnTo>
                          <a:pt x="7" y="49"/>
                        </a:lnTo>
                        <a:lnTo>
                          <a:pt x="8" y="50"/>
                        </a:lnTo>
                        <a:lnTo>
                          <a:pt x="9" y="51"/>
                        </a:lnTo>
                        <a:lnTo>
                          <a:pt x="10" y="53"/>
                        </a:lnTo>
                        <a:lnTo>
                          <a:pt x="12" y="54"/>
                        </a:lnTo>
                        <a:lnTo>
                          <a:pt x="13" y="55"/>
                        </a:lnTo>
                        <a:lnTo>
                          <a:pt x="15" y="57"/>
                        </a:lnTo>
                        <a:lnTo>
                          <a:pt x="16" y="57"/>
                        </a:lnTo>
                        <a:lnTo>
                          <a:pt x="18" y="59"/>
                        </a:lnTo>
                        <a:lnTo>
                          <a:pt x="20" y="59"/>
                        </a:lnTo>
                        <a:lnTo>
                          <a:pt x="22" y="61"/>
                        </a:lnTo>
                        <a:lnTo>
                          <a:pt x="23" y="61"/>
                        </a:lnTo>
                        <a:lnTo>
                          <a:pt x="25" y="62"/>
                        </a:lnTo>
                        <a:lnTo>
                          <a:pt x="27" y="63"/>
                        </a:lnTo>
                        <a:lnTo>
                          <a:pt x="29" y="63"/>
                        </a:lnTo>
                        <a:lnTo>
                          <a:pt x="32" y="64"/>
                        </a:lnTo>
                        <a:lnTo>
                          <a:pt x="34" y="65"/>
                        </a:lnTo>
                        <a:lnTo>
                          <a:pt x="35" y="65"/>
                        </a:lnTo>
                        <a:lnTo>
                          <a:pt x="37" y="65"/>
                        </a:lnTo>
                        <a:lnTo>
                          <a:pt x="40" y="65"/>
                        </a:lnTo>
                        <a:lnTo>
                          <a:pt x="42" y="65"/>
                        </a:lnTo>
                        <a:lnTo>
                          <a:pt x="44" y="66"/>
                        </a:lnTo>
                        <a:lnTo>
                          <a:pt x="46" y="65"/>
                        </a:lnTo>
                        <a:lnTo>
                          <a:pt x="47" y="65"/>
                        </a:lnTo>
                        <a:lnTo>
                          <a:pt x="48" y="65"/>
                        </a:lnTo>
                        <a:lnTo>
                          <a:pt x="49" y="65"/>
                        </a:lnTo>
                        <a:lnTo>
                          <a:pt x="50" y="65"/>
                        </a:lnTo>
                        <a:lnTo>
                          <a:pt x="51" y="65"/>
                        </a:lnTo>
                        <a:lnTo>
                          <a:pt x="52" y="65"/>
                        </a:lnTo>
                        <a:lnTo>
                          <a:pt x="53" y="65"/>
                        </a:lnTo>
                        <a:lnTo>
                          <a:pt x="54" y="65"/>
                        </a:lnTo>
                        <a:lnTo>
                          <a:pt x="55" y="65"/>
                        </a:lnTo>
                        <a:lnTo>
                          <a:pt x="56" y="64"/>
                        </a:lnTo>
                        <a:lnTo>
                          <a:pt x="57" y="64"/>
                        </a:lnTo>
                        <a:lnTo>
                          <a:pt x="58" y="64"/>
                        </a:lnTo>
                        <a:lnTo>
                          <a:pt x="58" y="63"/>
                        </a:lnTo>
                        <a:lnTo>
                          <a:pt x="59" y="63"/>
                        </a:lnTo>
                        <a:lnTo>
                          <a:pt x="60" y="63"/>
                        </a:lnTo>
                        <a:lnTo>
                          <a:pt x="61" y="63"/>
                        </a:lnTo>
                        <a:lnTo>
                          <a:pt x="62" y="62"/>
                        </a:lnTo>
                        <a:lnTo>
                          <a:pt x="63" y="61"/>
                        </a:lnTo>
                        <a:lnTo>
                          <a:pt x="64" y="61"/>
                        </a:lnTo>
                        <a:lnTo>
                          <a:pt x="65" y="61"/>
                        </a:lnTo>
                        <a:lnTo>
                          <a:pt x="66" y="60"/>
                        </a:lnTo>
                        <a:lnTo>
                          <a:pt x="67" y="59"/>
                        </a:lnTo>
                      </a:path>
                    </a:pathLst>
                  </a:custGeom>
                  <a:pattFill prst="pct20">
                    <a:fgClr>
                      <a:srgbClr val="000000"/>
                    </a:fgClr>
                    <a:bgClr>
                      <a:srgbClr val="C05D00"/>
                    </a:bgClr>
                  </a:pattFill>
                  <a:ln w="12700" cap="rnd">
                    <a:solidFill>
                      <a:srgbClr val="4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374" name="Oval 227" descr="20%"/>
                  <p:cNvSpPr>
                    <a:spLocks noChangeArrowheads="1"/>
                  </p:cNvSpPr>
                  <p:nvPr/>
                </p:nvSpPr>
                <p:spPr bwMode="auto">
                  <a:xfrm>
                    <a:off x="3989" y="3559"/>
                    <a:ext cx="75" cy="63"/>
                  </a:xfrm>
                  <a:prstGeom prst="ellipse">
                    <a:avLst/>
                  </a:prstGeom>
                  <a:pattFill prst="pct20">
                    <a:fgClr>
                      <a:srgbClr val="000000"/>
                    </a:fgClr>
                    <a:bgClr>
                      <a:srgbClr val="000000"/>
                    </a:bgClr>
                  </a:pattFill>
                  <a:ln w="12700">
                    <a:solidFill>
                      <a:srgbClr val="400000"/>
                    </a:solidFill>
                    <a:round/>
                    <a:headEnd/>
                    <a:tailEnd/>
                  </a:ln>
                </p:spPr>
                <p:txBody>
                  <a:bodyPr wrap="none" anchor="ct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375" name="Freeform 228" descr="20%"/>
                  <p:cNvSpPr>
                    <a:spLocks/>
                  </p:cNvSpPr>
                  <p:nvPr/>
                </p:nvSpPr>
                <p:spPr bwMode="auto">
                  <a:xfrm>
                    <a:off x="3983" y="3561"/>
                    <a:ext cx="69" cy="67"/>
                  </a:xfrm>
                  <a:custGeom>
                    <a:avLst/>
                    <a:gdLst>
                      <a:gd name="T0" fmla="*/ 63 w 69"/>
                      <a:gd name="T1" fmla="*/ 57 h 67"/>
                      <a:gd name="T2" fmla="*/ 57 w 69"/>
                      <a:gd name="T3" fmla="*/ 55 h 67"/>
                      <a:gd name="T4" fmla="*/ 53 w 69"/>
                      <a:gd name="T5" fmla="*/ 52 h 67"/>
                      <a:gd name="T6" fmla="*/ 48 w 69"/>
                      <a:gd name="T7" fmla="*/ 49 h 67"/>
                      <a:gd name="T8" fmla="*/ 44 w 69"/>
                      <a:gd name="T9" fmla="*/ 46 h 67"/>
                      <a:gd name="T10" fmla="*/ 40 w 69"/>
                      <a:gd name="T11" fmla="*/ 43 h 67"/>
                      <a:gd name="T12" fmla="*/ 37 w 69"/>
                      <a:gd name="T13" fmla="*/ 39 h 67"/>
                      <a:gd name="T14" fmla="*/ 33 w 69"/>
                      <a:gd name="T15" fmla="*/ 36 h 67"/>
                      <a:gd name="T16" fmla="*/ 30 w 69"/>
                      <a:gd name="T17" fmla="*/ 31 h 67"/>
                      <a:gd name="T18" fmla="*/ 27 w 69"/>
                      <a:gd name="T19" fmla="*/ 27 h 67"/>
                      <a:gd name="T20" fmla="*/ 25 w 69"/>
                      <a:gd name="T21" fmla="*/ 23 h 67"/>
                      <a:gd name="T22" fmla="*/ 23 w 69"/>
                      <a:gd name="T23" fmla="*/ 19 h 67"/>
                      <a:gd name="T24" fmla="*/ 21 w 69"/>
                      <a:gd name="T25" fmla="*/ 14 h 67"/>
                      <a:gd name="T26" fmla="*/ 20 w 69"/>
                      <a:gd name="T27" fmla="*/ 10 h 67"/>
                      <a:gd name="T28" fmla="*/ 19 w 69"/>
                      <a:gd name="T29" fmla="*/ 5 h 67"/>
                      <a:gd name="T30" fmla="*/ 19 w 69"/>
                      <a:gd name="T31" fmla="*/ 0 h 67"/>
                      <a:gd name="T32" fmla="*/ 16 w 69"/>
                      <a:gd name="T33" fmla="*/ 2 h 67"/>
                      <a:gd name="T34" fmla="*/ 14 w 69"/>
                      <a:gd name="T35" fmla="*/ 4 h 67"/>
                      <a:gd name="T36" fmla="*/ 12 w 69"/>
                      <a:gd name="T37" fmla="*/ 5 h 67"/>
                      <a:gd name="T38" fmla="*/ 10 w 69"/>
                      <a:gd name="T39" fmla="*/ 6 h 67"/>
                      <a:gd name="T40" fmla="*/ 8 w 69"/>
                      <a:gd name="T41" fmla="*/ 8 h 67"/>
                      <a:gd name="T42" fmla="*/ 7 w 69"/>
                      <a:gd name="T43" fmla="*/ 10 h 67"/>
                      <a:gd name="T44" fmla="*/ 5 w 69"/>
                      <a:gd name="T45" fmla="*/ 12 h 67"/>
                      <a:gd name="T46" fmla="*/ 4 w 69"/>
                      <a:gd name="T47" fmla="*/ 14 h 67"/>
                      <a:gd name="T48" fmla="*/ 2 w 69"/>
                      <a:gd name="T49" fmla="*/ 18 h 67"/>
                      <a:gd name="T50" fmla="*/ 1 w 69"/>
                      <a:gd name="T51" fmla="*/ 22 h 67"/>
                      <a:gd name="T52" fmla="*/ 0 w 69"/>
                      <a:gd name="T53" fmla="*/ 24 h 67"/>
                      <a:gd name="T54" fmla="*/ 0 w 69"/>
                      <a:gd name="T55" fmla="*/ 26 h 67"/>
                      <a:gd name="T56" fmla="*/ 0 w 69"/>
                      <a:gd name="T57" fmla="*/ 28 h 67"/>
                      <a:gd name="T58" fmla="*/ 0 w 69"/>
                      <a:gd name="T59" fmla="*/ 34 h 67"/>
                      <a:gd name="T60" fmla="*/ 1 w 69"/>
                      <a:gd name="T61" fmla="*/ 37 h 67"/>
                      <a:gd name="T62" fmla="*/ 2 w 69"/>
                      <a:gd name="T63" fmla="*/ 41 h 67"/>
                      <a:gd name="T64" fmla="*/ 3 w 69"/>
                      <a:gd name="T65" fmla="*/ 44 h 67"/>
                      <a:gd name="T66" fmla="*/ 5 w 69"/>
                      <a:gd name="T67" fmla="*/ 47 h 67"/>
                      <a:gd name="T68" fmla="*/ 7 w 69"/>
                      <a:gd name="T69" fmla="*/ 50 h 67"/>
                      <a:gd name="T70" fmla="*/ 10 w 69"/>
                      <a:gd name="T71" fmla="*/ 53 h 67"/>
                      <a:gd name="T72" fmla="*/ 13 w 69"/>
                      <a:gd name="T73" fmla="*/ 55 h 67"/>
                      <a:gd name="T74" fmla="*/ 16 w 69"/>
                      <a:gd name="T75" fmla="*/ 57 h 67"/>
                      <a:gd name="T76" fmla="*/ 19 w 69"/>
                      <a:gd name="T77" fmla="*/ 59 h 67"/>
                      <a:gd name="T78" fmla="*/ 23 w 69"/>
                      <a:gd name="T79" fmla="*/ 61 h 67"/>
                      <a:gd name="T80" fmla="*/ 27 w 69"/>
                      <a:gd name="T81" fmla="*/ 63 h 67"/>
                      <a:gd name="T82" fmla="*/ 31 w 69"/>
                      <a:gd name="T83" fmla="*/ 64 h 67"/>
                      <a:gd name="T84" fmla="*/ 36 w 69"/>
                      <a:gd name="T85" fmla="*/ 65 h 67"/>
                      <a:gd name="T86" fmla="*/ 40 w 69"/>
                      <a:gd name="T87" fmla="*/ 65 h 67"/>
                      <a:gd name="T88" fmla="*/ 45 w 69"/>
                      <a:gd name="T89" fmla="*/ 66 h 67"/>
                      <a:gd name="T90" fmla="*/ 47 w 69"/>
                      <a:gd name="T91" fmla="*/ 65 h 67"/>
                      <a:gd name="T92" fmla="*/ 49 w 69"/>
                      <a:gd name="T93" fmla="*/ 65 h 67"/>
                      <a:gd name="T94" fmla="*/ 51 w 69"/>
                      <a:gd name="T95" fmla="*/ 65 h 67"/>
                      <a:gd name="T96" fmla="*/ 53 w 69"/>
                      <a:gd name="T97" fmla="*/ 65 h 67"/>
                      <a:gd name="T98" fmla="*/ 55 w 69"/>
                      <a:gd name="T99" fmla="*/ 65 h 67"/>
                      <a:gd name="T100" fmla="*/ 57 w 69"/>
                      <a:gd name="T101" fmla="*/ 64 h 67"/>
                      <a:gd name="T102" fmla="*/ 59 w 69"/>
                      <a:gd name="T103" fmla="*/ 63 h 67"/>
                      <a:gd name="T104" fmla="*/ 61 w 69"/>
                      <a:gd name="T105" fmla="*/ 63 h 67"/>
                      <a:gd name="T106" fmla="*/ 63 w 69"/>
                      <a:gd name="T107" fmla="*/ 62 h 67"/>
                      <a:gd name="T108" fmla="*/ 65 w 69"/>
                      <a:gd name="T109" fmla="*/ 61 h 67"/>
                      <a:gd name="T110" fmla="*/ 66 w 69"/>
                      <a:gd name="T111" fmla="*/ 60 h 67"/>
                      <a:gd name="T112" fmla="*/ 68 w 69"/>
                      <a:gd name="T113" fmla="*/ 59 h 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9"/>
                      <a:gd name="T172" fmla="*/ 0 h 67"/>
                      <a:gd name="T173" fmla="*/ 69 w 69"/>
                      <a:gd name="T174" fmla="*/ 67 h 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9" h="67">
                        <a:moveTo>
                          <a:pt x="68" y="59"/>
                        </a:moveTo>
                        <a:lnTo>
                          <a:pt x="63" y="57"/>
                        </a:lnTo>
                        <a:lnTo>
                          <a:pt x="60" y="56"/>
                        </a:lnTo>
                        <a:lnTo>
                          <a:pt x="57" y="55"/>
                        </a:lnTo>
                        <a:lnTo>
                          <a:pt x="55" y="53"/>
                        </a:lnTo>
                        <a:lnTo>
                          <a:pt x="53" y="52"/>
                        </a:lnTo>
                        <a:lnTo>
                          <a:pt x="51" y="51"/>
                        </a:lnTo>
                        <a:lnTo>
                          <a:pt x="48" y="49"/>
                        </a:lnTo>
                        <a:lnTo>
                          <a:pt x="46" y="48"/>
                        </a:lnTo>
                        <a:lnTo>
                          <a:pt x="44" y="46"/>
                        </a:lnTo>
                        <a:lnTo>
                          <a:pt x="42" y="45"/>
                        </a:lnTo>
                        <a:lnTo>
                          <a:pt x="40" y="43"/>
                        </a:lnTo>
                        <a:lnTo>
                          <a:pt x="38" y="41"/>
                        </a:lnTo>
                        <a:lnTo>
                          <a:pt x="37" y="39"/>
                        </a:lnTo>
                        <a:lnTo>
                          <a:pt x="35" y="38"/>
                        </a:lnTo>
                        <a:lnTo>
                          <a:pt x="33" y="36"/>
                        </a:lnTo>
                        <a:lnTo>
                          <a:pt x="31" y="34"/>
                        </a:lnTo>
                        <a:lnTo>
                          <a:pt x="30" y="31"/>
                        </a:lnTo>
                        <a:lnTo>
                          <a:pt x="29" y="29"/>
                        </a:lnTo>
                        <a:lnTo>
                          <a:pt x="27" y="27"/>
                        </a:lnTo>
                        <a:lnTo>
                          <a:pt x="26" y="25"/>
                        </a:lnTo>
                        <a:lnTo>
                          <a:pt x="25" y="23"/>
                        </a:lnTo>
                        <a:lnTo>
                          <a:pt x="24" y="21"/>
                        </a:lnTo>
                        <a:lnTo>
                          <a:pt x="23" y="19"/>
                        </a:lnTo>
                        <a:lnTo>
                          <a:pt x="22" y="16"/>
                        </a:lnTo>
                        <a:lnTo>
                          <a:pt x="21" y="14"/>
                        </a:lnTo>
                        <a:lnTo>
                          <a:pt x="21" y="12"/>
                        </a:lnTo>
                        <a:lnTo>
                          <a:pt x="20" y="10"/>
                        </a:lnTo>
                        <a:lnTo>
                          <a:pt x="19" y="7"/>
                        </a:lnTo>
                        <a:lnTo>
                          <a:pt x="19" y="5"/>
                        </a:lnTo>
                        <a:lnTo>
                          <a:pt x="19" y="2"/>
                        </a:lnTo>
                        <a:lnTo>
                          <a:pt x="19" y="0"/>
                        </a:lnTo>
                        <a:lnTo>
                          <a:pt x="17" y="2"/>
                        </a:lnTo>
                        <a:lnTo>
                          <a:pt x="16" y="2"/>
                        </a:lnTo>
                        <a:lnTo>
                          <a:pt x="15" y="3"/>
                        </a:lnTo>
                        <a:lnTo>
                          <a:pt x="14" y="4"/>
                        </a:lnTo>
                        <a:lnTo>
                          <a:pt x="13" y="4"/>
                        </a:lnTo>
                        <a:lnTo>
                          <a:pt x="12" y="5"/>
                        </a:lnTo>
                        <a:lnTo>
                          <a:pt x="11" y="6"/>
                        </a:lnTo>
                        <a:lnTo>
                          <a:pt x="10" y="6"/>
                        </a:lnTo>
                        <a:lnTo>
                          <a:pt x="9" y="7"/>
                        </a:lnTo>
                        <a:lnTo>
                          <a:pt x="8" y="8"/>
                        </a:lnTo>
                        <a:lnTo>
                          <a:pt x="8" y="9"/>
                        </a:lnTo>
                        <a:lnTo>
                          <a:pt x="7" y="10"/>
                        </a:lnTo>
                        <a:lnTo>
                          <a:pt x="6" y="11"/>
                        </a:lnTo>
                        <a:lnTo>
                          <a:pt x="5" y="12"/>
                        </a:lnTo>
                        <a:lnTo>
                          <a:pt x="5" y="13"/>
                        </a:lnTo>
                        <a:lnTo>
                          <a:pt x="4" y="14"/>
                        </a:lnTo>
                        <a:lnTo>
                          <a:pt x="3" y="16"/>
                        </a:lnTo>
                        <a:lnTo>
                          <a:pt x="2" y="18"/>
                        </a:lnTo>
                        <a:lnTo>
                          <a:pt x="1" y="20"/>
                        </a:lnTo>
                        <a:lnTo>
                          <a:pt x="1" y="22"/>
                        </a:lnTo>
                        <a:lnTo>
                          <a:pt x="0" y="22"/>
                        </a:lnTo>
                        <a:lnTo>
                          <a:pt x="0" y="24"/>
                        </a:lnTo>
                        <a:lnTo>
                          <a:pt x="0" y="25"/>
                        </a:lnTo>
                        <a:lnTo>
                          <a:pt x="0" y="26"/>
                        </a:lnTo>
                        <a:lnTo>
                          <a:pt x="0" y="27"/>
                        </a:lnTo>
                        <a:lnTo>
                          <a:pt x="0" y="28"/>
                        </a:lnTo>
                        <a:lnTo>
                          <a:pt x="0" y="29"/>
                        </a:lnTo>
                        <a:lnTo>
                          <a:pt x="0" y="34"/>
                        </a:lnTo>
                        <a:lnTo>
                          <a:pt x="0" y="35"/>
                        </a:lnTo>
                        <a:lnTo>
                          <a:pt x="1" y="37"/>
                        </a:lnTo>
                        <a:lnTo>
                          <a:pt x="1" y="39"/>
                        </a:lnTo>
                        <a:lnTo>
                          <a:pt x="2" y="41"/>
                        </a:lnTo>
                        <a:lnTo>
                          <a:pt x="2" y="42"/>
                        </a:lnTo>
                        <a:lnTo>
                          <a:pt x="3" y="44"/>
                        </a:lnTo>
                        <a:lnTo>
                          <a:pt x="4" y="45"/>
                        </a:lnTo>
                        <a:lnTo>
                          <a:pt x="5" y="47"/>
                        </a:lnTo>
                        <a:lnTo>
                          <a:pt x="6" y="49"/>
                        </a:lnTo>
                        <a:lnTo>
                          <a:pt x="7" y="50"/>
                        </a:lnTo>
                        <a:lnTo>
                          <a:pt x="9" y="51"/>
                        </a:lnTo>
                        <a:lnTo>
                          <a:pt x="10" y="53"/>
                        </a:lnTo>
                        <a:lnTo>
                          <a:pt x="11" y="54"/>
                        </a:lnTo>
                        <a:lnTo>
                          <a:pt x="13" y="55"/>
                        </a:lnTo>
                        <a:lnTo>
                          <a:pt x="15" y="57"/>
                        </a:lnTo>
                        <a:lnTo>
                          <a:pt x="16" y="57"/>
                        </a:lnTo>
                        <a:lnTo>
                          <a:pt x="18" y="59"/>
                        </a:lnTo>
                        <a:lnTo>
                          <a:pt x="19" y="59"/>
                        </a:lnTo>
                        <a:lnTo>
                          <a:pt x="21" y="61"/>
                        </a:lnTo>
                        <a:lnTo>
                          <a:pt x="23" y="61"/>
                        </a:lnTo>
                        <a:lnTo>
                          <a:pt x="25" y="62"/>
                        </a:lnTo>
                        <a:lnTo>
                          <a:pt x="27" y="63"/>
                        </a:lnTo>
                        <a:lnTo>
                          <a:pt x="29" y="63"/>
                        </a:lnTo>
                        <a:lnTo>
                          <a:pt x="31" y="64"/>
                        </a:lnTo>
                        <a:lnTo>
                          <a:pt x="33" y="65"/>
                        </a:lnTo>
                        <a:lnTo>
                          <a:pt x="36" y="65"/>
                        </a:lnTo>
                        <a:lnTo>
                          <a:pt x="38" y="65"/>
                        </a:lnTo>
                        <a:lnTo>
                          <a:pt x="40" y="65"/>
                        </a:lnTo>
                        <a:lnTo>
                          <a:pt x="43" y="65"/>
                        </a:lnTo>
                        <a:lnTo>
                          <a:pt x="45" y="66"/>
                        </a:lnTo>
                        <a:lnTo>
                          <a:pt x="46" y="65"/>
                        </a:lnTo>
                        <a:lnTo>
                          <a:pt x="47" y="65"/>
                        </a:lnTo>
                        <a:lnTo>
                          <a:pt x="48" y="65"/>
                        </a:lnTo>
                        <a:lnTo>
                          <a:pt x="49" y="65"/>
                        </a:lnTo>
                        <a:lnTo>
                          <a:pt x="50" y="65"/>
                        </a:lnTo>
                        <a:lnTo>
                          <a:pt x="51" y="65"/>
                        </a:lnTo>
                        <a:lnTo>
                          <a:pt x="52" y="65"/>
                        </a:lnTo>
                        <a:lnTo>
                          <a:pt x="53" y="65"/>
                        </a:lnTo>
                        <a:lnTo>
                          <a:pt x="54" y="65"/>
                        </a:lnTo>
                        <a:lnTo>
                          <a:pt x="55" y="65"/>
                        </a:lnTo>
                        <a:lnTo>
                          <a:pt x="56" y="64"/>
                        </a:lnTo>
                        <a:lnTo>
                          <a:pt x="57" y="64"/>
                        </a:lnTo>
                        <a:lnTo>
                          <a:pt x="58" y="64"/>
                        </a:lnTo>
                        <a:lnTo>
                          <a:pt x="59" y="63"/>
                        </a:lnTo>
                        <a:lnTo>
                          <a:pt x="60" y="63"/>
                        </a:lnTo>
                        <a:lnTo>
                          <a:pt x="61" y="63"/>
                        </a:lnTo>
                        <a:lnTo>
                          <a:pt x="62" y="63"/>
                        </a:lnTo>
                        <a:lnTo>
                          <a:pt x="63" y="62"/>
                        </a:lnTo>
                        <a:lnTo>
                          <a:pt x="64" y="61"/>
                        </a:lnTo>
                        <a:lnTo>
                          <a:pt x="65" y="61"/>
                        </a:lnTo>
                        <a:lnTo>
                          <a:pt x="66" y="61"/>
                        </a:lnTo>
                        <a:lnTo>
                          <a:pt x="66" y="60"/>
                        </a:lnTo>
                        <a:lnTo>
                          <a:pt x="67" y="60"/>
                        </a:lnTo>
                        <a:lnTo>
                          <a:pt x="68" y="59"/>
                        </a:lnTo>
                      </a:path>
                    </a:pathLst>
                  </a:custGeom>
                  <a:pattFill prst="pct20">
                    <a:fgClr>
                      <a:srgbClr val="000000"/>
                    </a:fgClr>
                    <a:bgClr>
                      <a:srgbClr val="C05D00"/>
                    </a:bgClr>
                  </a:pattFill>
                  <a:ln w="12700" cap="rnd">
                    <a:solidFill>
                      <a:srgbClr val="4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grpSp>
          </p:grpSp>
          <p:sp>
            <p:nvSpPr>
              <p:cNvPr id="342" name="Freeform 229" descr="20%"/>
              <p:cNvSpPr>
                <a:spLocks/>
              </p:cNvSpPr>
              <p:nvPr/>
            </p:nvSpPr>
            <p:spPr bwMode="auto">
              <a:xfrm>
                <a:off x="3845" y="3563"/>
                <a:ext cx="438" cy="43"/>
              </a:xfrm>
              <a:custGeom>
                <a:avLst/>
                <a:gdLst>
                  <a:gd name="T0" fmla="*/ 14 w 438"/>
                  <a:gd name="T1" fmla="*/ 39 h 43"/>
                  <a:gd name="T2" fmla="*/ 28 w 438"/>
                  <a:gd name="T3" fmla="*/ 41 h 43"/>
                  <a:gd name="T4" fmla="*/ 42 w 438"/>
                  <a:gd name="T5" fmla="*/ 39 h 43"/>
                  <a:gd name="T6" fmla="*/ 57 w 438"/>
                  <a:gd name="T7" fmla="*/ 38 h 43"/>
                  <a:gd name="T8" fmla="*/ 72 w 438"/>
                  <a:gd name="T9" fmla="*/ 37 h 43"/>
                  <a:gd name="T10" fmla="*/ 86 w 438"/>
                  <a:gd name="T11" fmla="*/ 38 h 43"/>
                  <a:gd name="T12" fmla="*/ 101 w 438"/>
                  <a:gd name="T13" fmla="*/ 41 h 43"/>
                  <a:gd name="T14" fmla="*/ 117 w 438"/>
                  <a:gd name="T15" fmla="*/ 39 h 43"/>
                  <a:gd name="T16" fmla="*/ 131 w 438"/>
                  <a:gd name="T17" fmla="*/ 37 h 43"/>
                  <a:gd name="T18" fmla="*/ 146 w 438"/>
                  <a:gd name="T19" fmla="*/ 38 h 43"/>
                  <a:gd name="T20" fmla="*/ 161 w 438"/>
                  <a:gd name="T21" fmla="*/ 39 h 43"/>
                  <a:gd name="T22" fmla="*/ 176 w 438"/>
                  <a:gd name="T23" fmla="*/ 41 h 43"/>
                  <a:gd name="T24" fmla="*/ 191 w 438"/>
                  <a:gd name="T25" fmla="*/ 41 h 43"/>
                  <a:gd name="T26" fmla="*/ 206 w 438"/>
                  <a:gd name="T27" fmla="*/ 38 h 43"/>
                  <a:gd name="T28" fmla="*/ 220 w 438"/>
                  <a:gd name="T29" fmla="*/ 38 h 43"/>
                  <a:gd name="T30" fmla="*/ 234 w 438"/>
                  <a:gd name="T31" fmla="*/ 39 h 43"/>
                  <a:gd name="T32" fmla="*/ 248 w 438"/>
                  <a:gd name="T33" fmla="*/ 41 h 43"/>
                  <a:gd name="T34" fmla="*/ 264 w 438"/>
                  <a:gd name="T35" fmla="*/ 41 h 43"/>
                  <a:gd name="T36" fmla="*/ 278 w 438"/>
                  <a:gd name="T37" fmla="*/ 37 h 43"/>
                  <a:gd name="T38" fmla="*/ 293 w 438"/>
                  <a:gd name="T39" fmla="*/ 36 h 43"/>
                  <a:gd name="T40" fmla="*/ 313 w 438"/>
                  <a:gd name="T41" fmla="*/ 39 h 43"/>
                  <a:gd name="T42" fmla="*/ 329 w 438"/>
                  <a:gd name="T43" fmla="*/ 41 h 43"/>
                  <a:gd name="T44" fmla="*/ 344 w 438"/>
                  <a:gd name="T45" fmla="*/ 40 h 43"/>
                  <a:gd name="T46" fmla="*/ 357 w 438"/>
                  <a:gd name="T47" fmla="*/ 38 h 43"/>
                  <a:gd name="T48" fmla="*/ 371 w 438"/>
                  <a:gd name="T49" fmla="*/ 38 h 43"/>
                  <a:gd name="T50" fmla="*/ 385 w 438"/>
                  <a:gd name="T51" fmla="*/ 39 h 43"/>
                  <a:gd name="T52" fmla="*/ 400 w 438"/>
                  <a:gd name="T53" fmla="*/ 40 h 43"/>
                  <a:gd name="T54" fmla="*/ 410 w 438"/>
                  <a:gd name="T55" fmla="*/ 32 h 43"/>
                  <a:gd name="T56" fmla="*/ 415 w 438"/>
                  <a:gd name="T57" fmla="*/ 23 h 43"/>
                  <a:gd name="T58" fmla="*/ 426 w 438"/>
                  <a:gd name="T59" fmla="*/ 17 h 43"/>
                  <a:gd name="T60" fmla="*/ 433 w 438"/>
                  <a:gd name="T61" fmla="*/ 8 h 43"/>
                  <a:gd name="T62" fmla="*/ 434 w 438"/>
                  <a:gd name="T63" fmla="*/ 0 h 43"/>
                  <a:gd name="T64" fmla="*/ 424 w 438"/>
                  <a:gd name="T65" fmla="*/ 5 h 43"/>
                  <a:gd name="T66" fmla="*/ 418 w 438"/>
                  <a:gd name="T67" fmla="*/ 14 h 43"/>
                  <a:gd name="T68" fmla="*/ 407 w 438"/>
                  <a:gd name="T69" fmla="*/ 20 h 43"/>
                  <a:gd name="T70" fmla="*/ 399 w 438"/>
                  <a:gd name="T71" fmla="*/ 28 h 43"/>
                  <a:gd name="T72" fmla="*/ 387 w 438"/>
                  <a:gd name="T73" fmla="*/ 32 h 43"/>
                  <a:gd name="T74" fmla="*/ 373 w 438"/>
                  <a:gd name="T75" fmla="*/ 33 h 43"/>
                  <a:gd name="T76" fmla="*/ 360 w 438"/>
                  <a:gd name="T77" fmla="*/ 34 h 43"/>
                  <a:gd name="T78" fmla="*/ 346 w 438"/>
                  <a:gd name="T79" fmla="*/ 33 h 43"/>
                  <a:gd name="T80" fmla="*/ 332 w 438"/>
                  <a:gd name="T81" fmla="*/ 34 h 43"/>
                  <a:gd name="T82" fmla="*/ 318 w 438"/>
                  <a:gd name="T83" fmla="*/ 35 h 43"/>
                  <a:gd name="T84" fmla="*/ 305 w 438"/>
                  <a:gd name="T85" fmla="*/ 34 h 43"/>
                  <a:gd name="T86" fmla="*/ 289 w 438"/>
                  <a:gd name="T87" fmla="*/ 33 h 43"/>
                  <a:gd name="T88" fmla="*/ 274 w 438"/>
                  <a:gd name="T89" fmla="*/ 32 h 43"/>
                  <a:gd name="T90" fmla="*/ 262 w 438"/>
                  <a:gd name="T91" fmla="*/ 34 h 43"/>
                  <a:gd name="T92" fmla="*/ 247 w 438"/>
                  <a:gd name="T93" fmla="*/ 34 h 43"/>
                  <a:gd name="T94" fmla="*/ 231 w 438"/>
                  <a:gd name="T95" fmla="*/ 33 h 43"/>
                  <a:gd name="T96" fmla="*/ 217 w 438"/>
                  <a:gd name="T97" fmla="*/ 32 h 43"/>
                  <a:gd name="T98" fmla="*/ 203 w 438"/>
                  <a:gd name="T99" fmla="*/ 32 h 43"/>
                  <a:gd name="T100" fmla="*/ 188 w 438"/>
                  <a:gd name="T101" fmla="*/ 33 h 43"/>
                  <a:gd name="T102" fmla="*/ 173 w 438"/>
                  <a:gd name="T103" fmla="*/ 35 h 43"/>
                  <a:gd name="T104" fmla="*/ 158 w 438"/>
                  <a:gd name="T105" fmla="*/ 35 h 43"/>
                  <a:gd name="T106" fmla="*/ 141 w 438"/>
                  <a:gd name="T107" fmla="*/ 35 h 43"/>
                  <a:gd name="T108" fmla="*/ 126 w 438"/>
                  <a:gd name="T109" fmla="*/ 34 h 43"/>
                  <a:gd name="T110" fmla="*/ 112 w 438"/>
                  <a:gd name="T111" fmla="*/ 34 h 43"/>
                  <a:gd name="T112" fmla="*/ 96 w 438"/>
                  <a:gd name="T113" fmla="*/ 32 h 43"/>
                  <a:gd name="T114" fmla="*/ 81 w 438"/>
                  <a:gd name="T115" fmla="*/ 33 h 43"/>
                  <a:gd name="T116" fmla="*/ 68 w 438"/>
                  <a:gd name="T117" fmla="*/ 35 h 43"/>
                  <a:gd name="T118" fmla="*/ 53 w 438"/>
                  <a:gd name="T119" fmla="*/ 35 h 43"/>
                  <a:gd name="T120" fmla="*/ 36 w 438"/>
                  <a:gd name="T121" fmla="*/ 33 h 43"/>
                  <a:gd name="T122" fmla="*/ 22 w 438"/>
                  <a:gd name="T123" fmla="*/ 32 h 43"/>
                  <a:gd name="T124" fmla="*/ 7 w 438"/>
                  <a:gd name="T125" fmla="*/ 33 h 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8"/>
                  <a:gd name="T190" fmla="*/ 0 h 43"/>
                  <a:gd name="T191" fmla="*/ 438 w 438"/>
                  <a:gd name="T192" fmla="*/ 43 h 4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8" h="43">
                    <a:moveTo>
                      <a:pt x="1" y="34"/>
                    </a:moveTo>
                    <a:lnTo>
                      <a:pt x="1" y="35"/>
                    </a:lnTo>
                    <a:lnTo>
                      <a:pt x="2" y="36"/>
                    </a:lnTo>
                    <a:lnTo>
                      <a:pt x="3" y="36"/>
                    </a:lnTo>
                    <a:lnTo>
                      <a:pt x="4" y="37"/>
                    </a:lnTo>
                    <a:lnTo>
                      <a:pt x="5" y="37"/>
                    </a:lnTo>
                    <a:lnTo>
                      <a:pt x="6" y="37"/>
                    </a:lnTo>
                    <a:lnTo>
                      <a:pt x="7" y="37"/>
                    </a:lnTo>
                    <a:lnTo>
                      <a:pt x="8" y="38"/>
                    </a:lnTo>
                    <a:lnTo>
                      <a:pt x="9" y="38"/>
                    </a:lnTo>
                    <a:lnTo>
                      <a:pt x="10" y="38"/>
                    </a:lnTo>
                    <a:lnTo>
                      <a:pt x="11" y="38"/>
                    </a:lnTo>
                    <a:lnTo>
                      <a:pt x="12" y="39"/>
                    </a:lnTo>
                    <a:lnTo>
                      <a:pt x="13" y="39"/>
                    </a:lnTo>
                    <a:lnTo>
                      <a:pt x="14" y="39"/>
                    </a:lnTo>
                    <a:lnTo>
                      <a:pt x="15" y="39"/>
                    </a:lnTo>
                    <a:lnTo>
                      <a:pt x="16" y="39"/>
                    </a:lnTo>
                    <a:lnTo>
                      <a:pt x="17" y="39"/>
                    </a:lnTo>
                    <a:lnTo>
                      <a:pt x="18" y="40"/>
                    </a:lnTo>
                    <a:lnTo>
                      <a:pt x="19" y="40"/>
                    </a:lnTo>
                    <a:lnTo>
                      <a:pt x="20" y="40"/>
                    </a:lnTo>
                    <a:lnTo>
                      <a:pt x="21" y="40"/>
                    </a:lnTo>
                    <a:lnTo>
                      <a:pt x="22" y="40"/>
                    </a:lnTo>
                    <a:lnTo>
                      <a:pt x="23" y="40"/>
                    </a:lnTo>
                    <a:lnTo>
                      <a:pt x="24" y="40"/>
                    </a:lnTo>
                    <a:lnTo>
                      <a:pt x="25" y="40"/>
                    </a:lnTo>
                    <a:lnTo>
                      <a:pt x="26" y="40"/>
                    </a:lnTo>
                    <a:lnTo>
                      <a:pt x="27" y="40"/>
                    </a:lnTo>
                    <a:lnTo>
                      <a:pt x="28" y="41"/>
                    </a:lnTo>
                    <a:lnTo>
                      <a:pt x="29" y="41"/>
                    </a:lnTo>
                    <a:lnTo>
                      <a:pt x="30" y="41"/>
                    </a:lnTo>
                    <a:lnTo>
                      <a:pt x="31" y="41"/>
                    </a:lnTo>
                    <a:lnTo>
                      <a:pt x="32" y="41"/>
                    </a:lnTo>
                    <a:lnTo>
                      <a:pt x="33" y="41"/>
                    </a:lnTo>
                    <a:lnTo>
                      <a:pt x="34" y="41"/>
                    </a:lnTo>
                    <a:lnTo>
                      <a:pt x="35" y="41"/>
                    </a:lnTo>
                    <a:lnTo>
                      <a:pt x="36" y="41"/>
                    </a:lnTo>
                    <a:lnTo>
                      <a:pt x="37" y="41"/>
                    </a:lnTo>
                    <a:lnTo>
                      <a:pt x="38" y="41"/>
                    </a:lnTo>
                    <a:lnTo>
                      <a:pt x="39" y="40"/>
                    </a:lnTo>
                    <a:lnTo>
                      <a:pt x="40" y="40"/>
                    </a:lnTo>
                    <a:lnTo>
                      <a:pt x="41" y="40"/>
                    </a:lnTo>
                    <a:lnTo>
                      <a:pt x="42" y="40"/>
                    </a:lnTo>
                    <a:lnTo>
                      <a:pt x="42" y="39"/>
                    </a:lnTo>
                    <a:lnTo>
                      <a:pt x="43" y="39"/>
                    </a:lnTo>
                    <a:lnTo>
                      <a:pt x="44" y="39"/>
                    </a:lnTo>
                    <a:lnTo>
                      <a:pt x="45" y="39"/>
                    </a:lnTo>
                    <a:lnTo>
                      <a:pt x="46" y="39"/>
                    </a:lnTo>
                    <a:lnTo>
                      <a:pt x="47" y="39"/>
                    </a:lnTo>
                    <a:lnTo>
                      <a:pt x="48" y="39"/>
                    </a:lnTo>
                    <a:lnTo>
                      <a:pt x="49" y="39"/>
                    </a:lnTo>
                    <a:lnTo>
                      <a:pt x="49" y="38"/>
                    </a:lnTo>
                    <a:lnTo>
                      <a:pt x="50" y="38"/>
                    </a:lnTo>
                    <a:lnTo>
                      <a:pt x="51" y="38"/>
                    </a:lnTo>
                    <a:lnTo>
                      <a:pt x="52" y="38"/>
                    </a:lnTo>
                    <a:lnTo>
                      <a:pt x="53" y="38"/>
                    </a:lnTo>
                    <a:lnTo>
                      <a:pt x="54" y="38"/>
                    </a:lnTo>
                    <a:lnTo>
                      <a:pt x="55" y="38"/>
                    </a:lnTo>
                    <a:lnTo>
                      <a:pt x="57" y="38"/>
                    </a:lnTo>
                    <a:lnTo>
                      <a:pt x="58" y="38"/>
                    </a:lnTo>
                    <a:lnTo>
                      <a:pt x="59" y="38"/>
                    </a:lnTo>
                    <a:lnTo>
                      <a:pt x="60" y="38"/>
                    </a:lnTo>
                    <a:lnTo>
                      <a:pt x="61" y="38"/>
                    </a:lnTo>
                    <a:lnTo>
                      <a:pt x="62" y="37"/>
                    </a:lnTo>
                    <a:lnTo>
                      <a:pt x="63" y="37"/>
                    </a:lnTo>
                    <a:lnTo>
                      <a:pt x="64" y="37"/>
                    </a:lnTo>
                    <a:lnTo>
                      <a:pt x="65" y="37"/>
                    </a:lnTo>
                    <a:lnTo>
                      <a:pt x="66" y="37"/>
                    </a:lnTo>
                    <a:lnTo>
                      <a:pt x="67" y="37"/>
                    </a:lnTo>
                    <a:lnTo>
                      <a:pt x="68" y="37"/>
                    </a:lnTo>
                    <a:lnTo>
                      <a:pt x="69" y="37"/>
                    </a:lnTo>
                    <a:lnTo>
                      <a:pt x="70" y="37"/>
                    </a:lnTo>
                    <a:lnTo>
                      <a:pt x="71" y="37"/>
                    </a:lnTo>
                    <a:lnTo>
                      <a:pt x="72" y="37"/>
                    </a:lnTo>
                    <a:lnTo>
                      <a:pt x="73" y="37"/>
                    </a:lnTo>
                    <a:lnTo>
                      <a:pt x="74" y="37"/>
                    </a:lnTo>
                    <a:lnTo>
                      <a:pt x="75" y="37"/>
                    </a:lnTo>
                    <a:lnTo>
                      <a:pt x="76" y="37"/>
                    </a:lnTo>
                    <a:lnTo>
                      <a:pt x="77" y="37"/>
                    </a:lnTo>
                    <a:lnTo>
                      <a:pt x="78" y="37"/>
                    </a:lnTo>
                    <a:lnTo>
                      <a:pt x="79" y="37"/>
                    </a:lnTo>
                    <a:lnTo>
                      <a:pt x="80" y="37"/>
                    </a:lnTo>
                    <a:lnTo>
                      <a:pt x="81" y="37"/>
                    </a:lnTo>
                    <a:lnTo>
                      <a:pt x="82" y="37"/>
                    </a:lnTo>
                    <a:lnTo>
                      <a:pt x="83" y="37"/>
                    </a:lnTo>
                    <a:lnTo>
                      <a:pt x="84" y="37"/>
                    </a:lnTo>
                    <a:lnTo>
                      <a:pt x="85" y="38"/>
                    </a:lnTo>
                    <a:lnTo>
                      <a:pt x="86" y="38"/>
                    </a:lnTo>
                    <a:lnTo>
                      <a:pt x="87" y="38"/>
                    </a:lnTo>
                    <a:lnTo>
                      <a:pt x="88" y="39"/>
                    </a:lnTo>
                    <a:lnTo>
                      <a:pt x="89" y="39"/>
                    </a:lnTo>
                    <a:lnTo>
                      <a:pt x="90" y="39"/>
                    </a:lnTo>
                    <a:lnTo>
                      <a:pt x="91" y="39"/>
                    </a:lnTo>
                    <a:lnTo>
                      <a:pt x="92" y="40"/>
                    </a:lnTo>
                    <a:lnTo>
                      <a:pt x="93" y="40"/>
                    </a:lnTo>
                    <a:lnTo>
                      <a:pt x="94" y="40"/>
                    </a:lnTo>
                    <a:lnTo>
                      <a:pt x="95" y="40"/>
                    </a:lnTo>
                    <a:lnTo>
                      <a:pt x="96" y="40"/>
                    </a:lnTo>
                    <a:lnTo>
                      <a:pt x="97" y="40"/>
                    </a:lnTo>
                    <a:lnTo>
                      <a:pt x="98" y="40"/>
                    </a:lnTo>
                    <a:lnTo>
                      <a:pt x="99" y="41"/>
                    </a:lnTo>
                    <a:lnTo>
                      <a:pt x="100" y="41"/>
                    </a:lnTo>
                    <a:lnTo>
                      <a:pt x="101" y="41"/>
                    </a:lnTo>
                    <a:lnTo>
                      <a:pt x="102" y="41"/>
                    </a:lnTo>
                    <a:lnTo>
                      <a:pt x="103" y="41"/>
                    </a:lnTo>
                    <a:lnTo>
                      <a:pt x="104" y="41"/>
                    </a:lnTo>
                    <a:lnTo>
                      <a:pt x="105" y="40"/>
                    </a:lnTo>
                    <a:lnTo>
                      <a:pt x="107" y="40"/>
                    </a:lnTo>
                    <a:lnTo>
                      <a:pt x="108" y="40"/>
                    </a:lnTo>
                    <a:lnTo>
                      <a:pt x="109" y="40"/>
                    </a:lnTo>
                    <a:lnTo>
                      <a:pt x="110" y="40"/>
                    </a:lnTo>
                    <a:lnTo>
                      <a:pt x="111" y="40"/>
                    </a:lnTo>
                    <a:lnTo>
                      <a:pt x="112" y="40"/>
                    </a:lnTo>
                    <a:lnTo>
                      <a:pt x="113" y="40"/>
                    </a:lnTo>
                    <a:lnTo>
                      <a:pt x="114" y="40"/>
                    </a:lnTo>
                    <a:lnTo>
                      <a:pt x="115" y="39"/>
                    </a:lnTo>
                    <a:lnTo>
                      <a:pt x="116" y="39"/>
                    </a:lnTo>
                    <a:lnTo>
                      <a:pt x="117" y="39"/>
                    </a:lnTo>
                    <a:lnTo>
                      <a:pt x="118" y="39"/>
                    </a:lnTo>
                    <a:lnTo>
                      <a:pt x="120" y="39"/>
                    </a:lnTo>
                    <a:lnTo>
                      <a:pt x="121" y="39"/>
                    </a:lnTo>
                    <a:lnTo>
                      <a:pt x="122" y="39"/>
                    </a:lnTo>
                    <a:lnTo>
                      <a:pt x="123" y="39"/>
                    </a:lnTo>
                    <a:lnTo>
                      <a:pt x="123" y="38"/>
                    </a:lnTo>
                    <a:lnTo>
                      <a:pt x="124" y="38"/>
                    </a:lnTo>
                    <a:lnTo>
                      <a:pt x="125" y="38"/>
                    </a:lnTo>
                    <a:lnTo>
                      <a:pt x="126" y="38"/>
                    </a:lnTo>
                    <a:lnTo>
                      <a:pt x="127" y="38"/>
                    </a:lnTo>
                    <a:lnTo>
                      <a:pt x="128" y="37"/>
                    </a:lnTo>
                    <a:lnTo>
                      <a:pt x="129" y="37"/>
                    </a:lnTo>
                    <a:lnTo>
                      <a:pt x="130" y="37"/>
                    </a:lnTo>
                    <a:lnTo>
                      <a:pt x="131" y="37"/>
                    </a:lnTo>
                    <a:lnTo>
                      <a:pt x="132" y="37"/>
                    </a:lnTo>
                    <a:lnTo>
                      <a:pt x="133" y="37"/>
                    </a:lnTo>
                    <a:lnTo>
                      <a:pt x="134" y="37"/>
                    </a:lnTo>
                    <a:lnTo>
                      <a:pt x="135" y="36"/>
                    </a:lnTo>
                    <a:lnTo>
                      <a:pt x="136" y="36"/>
                    </a:lnTo>
                    <a:lnTo>
                      <a:pt x="137" y="36"/>
                    </a:lnTo>
                    <a:lnTo>
                      <a:pt x="138" y="37"/>
                    </a:lnTo>
                    <a:lnTo>
                      <a:pt x="139" y="37"/>
                    </a:lnTo>
                    <a:lnTo>
                      <a:pt x="140" y="37"/>
                    </a:lnTo>
                    <a:lnTo>
                      <a:pt x="141" y="37"/>
                    </a:lnTo>
                    <a:lnTo>
                      <a:pt x="142" y="37"/>
                    </a:lnTo>
                    <a:lnTo>
                      <a:pt x="143" y="37"/>
                    </a:lnTo>
                    <a:lnTo>
                      <a:pt x="144" y="38"/>
                    </a:lnTo>
                    <a:lnTo>
                      <a:pt x="145" y="38"/>
                    </a:lnTo>
                    <a:lnTo>
                      <a:pt x="146" y="38"/>
                    </a:lnTo>
                    <a:lnTo>
                      <a:pt x="147" y="38"/>
                    </a:lnTo>
                    <a:lnTo>
                      <a:pt x="148" y="38"/>
                    </a:lnTo>
                    <a:lnTo>
                      <a:pt x="150" y="38"/>
                    </a:lnTo>
                    <a:lnTo>
                      <a:pt x="151" y="38"/>
                    </a:lnTo>
                    <a:lnTo>
                      <a:pt x="152" y="38"/>
                    </a:lnTo>
                    <a:lnTo>
                      <a:pt x="153" y="38"/>
                    </a:lnTo>
                    <a:lnTo>
                      <a:pt x="154" y="38"/>
                    </a:lnTo>
                    <a:lnTo>
                      <a:pt x="155" y="38"/>
                    </a:lnTo>
                    <a:lnTo>
                      <a:pt x="155" y="39"/>
                    </a:lnTo>
                    <a:lnTo>
                      <a:pt x="156" y="39"/>
                    </a:lnTo>
                    <a:lnTo>
                      <a:pt x="157" y="39"/>
                    </a:lnTo>
                    <a:lnTo>
                      <a:pt x="158" y="39"/>
                    </a:lnTo>
                    <a:lnTo>
                      <a:pt x="159" y="39"/>
                    </a:lnTo>
                    <a:lnTo>
                      <a:pt x="160" y="39"/>
                    </a:lnTo>
                    <a:lnTo>
                      <a:pt x="161" y="39"/>
                    </a:lnTo>
                    <a:lnTo>
                      <a:pt x="163" y="39"/>
                    </a:lnTo>
                    <a:lnTo>
                      <a:pt x="164" y="39"/>
                    </a:lnTo>
                    <a:lnTo>
                      <a:pt x="165" y="39"/>
                    </a:lnTo>
                    <a:lnTo>
                      <a:pt x="166" y="39"/>
                    </a:lnTo>
                    <a:lnTo>
                      <a:pt x="167" y="39"/>
                    </a:lnTo>
                    <a:lnTo>
                      <a:pt x="168" y="39"/>
                    </a:lnTo>
                    <a:lnTo>
                      <a:pt x="169" y="40"/>
                    </a:lnTo>
                    <a:lnTo>
                      <a:pt x="170" y="40"/>
                    </a:lnTo>
                    <a:lnTo>
                      <a:pt x="171" y="40"/>
                    </a:lnTo>
                    <a:lnTo>
                      <a:pt x="172" y="40"/>
                    </a:lnTo>
                    <a:lnTo>
                      <a:pt x="173" y="41"/>
                    </a:lnTo>
                    <a:lnTo>
                      <a:pt x="174" y="41"/>
                    </a:lnTo>
                    <a:lnTo>
                      <a:pt x="175" y="41"/>
                    </a:lnTo>
                    <a:lnTo>
                      <a:pt x="176" y="41"/>
                    </a:lnTo>
                    <a:lnTo>
                      <a:pt x="177" y="41"/>
                    </a:lnTo>
                    <a:lnTo>
                      <a:pt x="178" y="41"/>
                    </a:lnTo>
                    <a:lnTo>
                      <a:pt x="179" y="41"/>
                    </a:lnTo>
                    <a:lnTo>
                      <a:pt x="180" y="41"/>
                    </a:lnTo>
                    <a:lnTo>
                      <a:pt x="181" y="41"/>
                    </a:lnTo>
                    <a:lnTo>
                      <a:pt x="182" y="41"/>
                    </a:lnTo>
                    <a:lnTo>
                      <a:pt x="183" y="41"/>
                    </a:lnTo>
                    <a:lnTo>
                      <a:pt x="184" y="41"/>
                    </a:lnTo>
                    <a:lnTo>
                      <a:pt x="185" y="41"/>
                    </a:lnTo>
                    <a:lnTo>
                      <a:pt x="186" y="41"/>
                    </a:lnTo>
                    <a:lnTo>
                      <a:pt x="187" y="41"/>
                    </a:lnTo>
                    <a:lnTo>
                      <a:pt x="188" y="41"/>
                    </a:lnTo>
                    <a:lnTo>
                      <a:pt x="189" y="41"/>
                    </a:lnTo>
                    <a:lnTo>
                      <a:pt x="190" y="41"/>
                    </a:lnTo>
                    <a:lnTo>
                      <a:pt x="191" y="41"/>
                    </a:lnTo>
                    <a:lnTo>
                      <a:pt x="192" y="41"/>
                    </a:lnTo>
                    <a:lnTo>
                      <a:pt x="193" y="41"/>
                    </a:lnTo>
                    <a:lnTo>
                      <a:pt x="194" y="40"/>
                    </a:lnTo>
                    <a:lnTo>
                      <a:pt x="195" y="40"/>
                    </a:lnTo>
                    <a:lnTo>
                      <a:pt x="196" y="40"/>
                    </a:lnTo>
                    <a:lnTo>
                      <a:pt x="197" y="40"/>
                    </a:lnTo>
                    <a:lnTo>
                      <a:pt x="198" y="39"/>
                    </a:lnTo>
                    <a:lnTo>
                      <a:pt x="199" y="39"/>
                    </a:lnTo>
                    <a:lnTo>
                      <a:pt x="200" y="39"/>
                    </a:lnTo>
                    <a:lnTo>
                      <a:pt x="201" y="39"/>
                    </a:lnTo>
                    <a:lnTo>
                      <a:pt x="202" y="38"/>
                    </a:lnTo>
                    <a:lnTo>
                      <a:pt x="203" y="38"/>
                    </a:lnTo>
                    <a:lnTo>
                      <a:pt x="204" y="38"/>
                    </a:lnTo>
                    <a:lnTo>
                      <a:pt x="205" y="38"/>
                    </a:lnTo>
                    <a:lnTo>
                      <a:pt x="206" y="38"/>
                    </a:lnTo>
                    <a:lnTo>
                      <a:pt x="207" y="38"/>
                    </a:lnTo>
                    <a:lnTo>
                      <a:pt x="208" y="38"/>
                    </a:lnTo>
                    <a:lnTo>
                      <a:pt x="209" y="38"/>
                    </a:lnTo>
                    <a:lnTo>
                      <a:pt x="210" y="38"/>
                    </a:lnTo>
                    <a:lnTo>
                      <a:pt x="211" y="38"/>
                    </a:lnTo>
                    <a:lnTo>
                      <a:pt x="212" y="38"/>
                    </a:lnTo>
                    <a:lnTo>
                      <a:pt x="213" y="38"/>
                    </a:lnTo>
                    <a:lnTo>
                      <a:pt x="214" y="38"/>
                    </a:lnTo>
                    <a:lnTo>
                      <a:pt x="215" y="38"/>
                    </a:lnTo>
                    <a:lnTo>
                      <a:pt x="216" y="38"/>
                    </a:lnTo>
                    <a:lnTo>
                      <a:pt x="217" y="38"/>
                    </a:lnTo>
                    <a:lnTo>
                      <a:pt x="218" y="38"/>
                    </a:lnTo>
                    <a:lnTo>
                      <a:pt x="219" y="38"/>
                    </a:lnTo>
                    <a:lnTo>
                      <a:pt x="220" y="38"/>
                    </a:lnTo>
                    <a:lnTo>
                      <a:pt x="221" y="38"/>
                    </a:lnTo>
                    <a:lnTo>
                      <a:pt x="222" y="38"/>
                    </a:lnTo>
                    <a:lnTo>
                      <a:pt x="223" y="38"/>
                    </a:lnTo>
                    <a:lnTo>
                      <a:pt x="224" y="38"/>
                    </a:lnTo>
                    <a:lnTo>
                      <a:pt x="225" y="38"/>
                    </a:lnTo>
                    <a:lnTo>
                      <a:pt x="226" y="38"/>
                    </a:lnTo>
                    <a:lnTo>
                      <a:pt x="227" y="38"/>
                    </a:lnTo>
                    <a:lnTo>
                      <a:pt x="228" y="38"/>
                    </a:lnTo>
                    <a:lnTo>
                      <a:pt x="228" y="39"/>
                    </a:lnTo>
                    <a:lnTo>
                      <a:pt x="229" y="39"/>
                    </a:lnTo>
                    <a:lnTo>
                      <a:pt x="230" y="39"/>
                    </a:lnTo>
                    <a:lnTo>
                      <a:pt x="231" y="39"/>
                    </a:lnTo>
                    <a:lnTo>
                      <a:pt x="232" y="39"/>
                    </a:lnTo>
                    <a:lnTo>
                      <a:pt x="233" y="39"/>
                    </a:lnTo>
                    <a:lnTo>
                      <a:pt x="234" y="39"/>
                    </a:lnTo>
                    <a:lnTo>
                      <a:pt x="235" y="39"/>
                    </a:lnTo>
                    <a:lnTo>
                      <a:pt x="236" y="39"/>
                    </a:lnTo>
                    <a:lnTo>
                      <a:pt x="237" y="39"/>
                    </a:lnTo>
                    <a:lnTo>
                      <a:pt x="238" y="39"/>
                    </a:lnTo>
                    <a:lnTo>
                      <a:pt x="239" y="39"/>
                    </a:lnTo>
                    <a:lnTo>
                      <a:pt x="239" y="40"/>
                    </a:lnTo>
                    <a:lnTo>
                      <a:pt x="240" y="40"/>
                    </a:lnTo>
                    <a:lnTo>
                      <a:pt x="241" y="40"/>
                    </a:lnTo>
                    <a:lnTo>
                      <a:pt x="242" y="40"/>
                    </a:lnTo>
                    <a:lnTo>
                      <a:pt x="243" y="40"/>
                    </a:lnTo>
                    <a:lnTo>
                      <a:pt x="244" y="41"/>
                    </a:lnTo>
                    <a:lnTo>
                      <a:pt x="245" y="41"/>
                    </a:lnTo>
                    <a:lnTo>
                      <a:pt x="246" y="41"/>
                    </a:lnTo>
                    <a:lnTo>
                      <a:pt x="247" y="41"/>
                    </a:lnTo>
                    <a:lnTo>
                      <a:pt x="248" y="41"/>
                    </a:lnTo>
                    <a:lnTo>
                      <a:pt x="249" y="41"/>
                    </a:lnTo>
                    <a:lnTo>
                      <a:pt x="250" y="41"/>
                    </a:lnTo>
                    <a:lnTo>
                      <a:pt x="251" y="41"/>
                    </a:lnTo>
                    <a:lnTo>
                      <a:pt x="252" y="41"/>
                    </a:lnTo>
                    <a:lnTo>
                      <a:pt x="253" y="41"/>
                    </a:lnTo>
                    <a:lnTo>
                      <a:pt x="254" y="41"/>
                    </a:lnTo>
                    <a:lnTo>
                      <a:pt x="255" y="42"/>
                    </a:lnTo>
                    <a:lnTo>
                      <a:pt x="256" y="41"/>
                    </a:lnTo>
                    <a:lnTo>
                      <a:pt x="257" y="41"/>
                    </a:lnTo>
                    <a:lnTo>
                      <a:pt x="258" y="41"/>
                    </a:lnTo>
                    <a:lnTo>
                      <a:pt x="259" y="41"/>
                    </a:lnTo>
                    <a:lnTo>
                      <a:pt x="260" y="41"/>
                    </a:lnTo>
                    <a:lnTo>
                      <a:pt x="261" y="41"/>
                    </a:lnTo>
                    <a:lnTo>
                      <a:pt x="263" y="41"/>
                    </a:lnTo>
                    <a:lnTo>
                      <a:pt x="264" y="41"/>
                    </a:lnTo>
                    <a:lnTo>
                      <a:pt x="265" y="41"/>
                    </a:lnTo>
                    <a:lnTo>
                      <a:pt x="266" y="40"/>
                    </a:lnTo>
                    <a:lnTo>
                      <a:pt x="267" y="40"/>
                    </a:lnTo>
                    <a:lnTo>
                      <a:pt x="268" y="39"/>
                    </a:lnTo>
                    <a:lnTo>
                      <a:pt x="269" y="39"/>
                    </a:lnTo>
                    <a:lnTo>
                      <a:pt x="270" y="39"/>
                    </a:lnTo>
                    <a:lnTo>
                      <a:pt x="271" y="38"/>
                    </a:lnTo>
                    <a:lnTo>
                      <a:pt x="272" y="38"/>
                    </a:lnTo>
                    <a:lnTo>
                      <a:pt x="273" y="38"/>
                    </a:lnTo>
                    <a:lnTo>
                      <a:pt x="274" y="37"/>
                    </a:lnTo>
                    <a:lnTo>
                      <a:pt x="275" y="37"/>
                    </a:lnTo>
                    <a:lnTo>
                      <a:pt x="276" y="37"/>
                    </a:lnTo>
                    <a:lnTo>
                      <a:pt x="277" y="37"/>
                    </a:lnTo>
                    <a:lnTo>
                      <a:pt x="278" y="37"/>
                    </a:lnTo>
                    <a:lnTo>
                      <a:pt x="279" y="37"/>
                    </a:lnTo>
                    <a:lnTo>
                      <a:pt x="280" y="37"/>
                    </a:lnTo>
                    <a:lnTo>
                      <a:pt x="281" y="37"/>
                    </a:lnTo>
                    <a:lnTo>
                      <a:pt x="282" y="37"/>
                    </a:lnTo>
                    <a:lnTo>
                      <a:pt x="283" y="37"/>
                    </a:lnTo>
                    <a:lnTo>
                      <a:pt x="284" y="36"/>
                    </a:lnTo>
                    <a:lnTo>
                      <a:pt x="285" y="36"/>
                    </a:lnTo>
                    <a:lnTo>
                      <a:pt x="286" y="36"/>
                    </a:lnTo>
                    <a:lnTo>
                      <a:pt x="287" y="36"/>
                    </a:lnTo>
                    <a:lnTo>
                      <a:pt x="288" y="36"/>
                    </a:lnTo>
                    <a:lnTo>
                      <a:pt x="289" y="36"/>
                    </a:lnTo>
                    <a:lnTo>
                      <a:pt x="290" y="36"/>
                    </a:lnTo>
                    <a:lnTo>
                      <a:pt x="291" y="36"/>
                    </a:lnTo>
                    <a:lnTo>
                      <a:pt x="292" y="36"/>
                    </a:lnTo>
                    <a:lnTo>
                      <a:pt x="293" y="36"/>
                    </a:lnTo>
                    <a:lnTo>
                      <a:pt x="294" y="36"/>
                    </a:lnTo>
                    <a:lnTo>
                      <a:pt x="294" y="37"/>
                    </a:lnTo>
                    <a:lnTo>
                      <a:pt x="296" y="37"/>
                    </a:lnTo>
                    <a:lnTo>
                      <a:pt x="298" y="37"/>
                    </a:lnTo>
                    <a:lnTo>
                      <a:pt x="300" y="37"/>
                    </a:lnTo>
                    <a:lnTo>
                      <a:pt x="302" y="37"/>
                    </a:lnTo>
                    <a:lnTo>
                      <a:pt x="303" y="37"/>
                    </a:lnTo>
                    <a:lnTo>
                      <a:pt x="304" y="37"/>
                    </a:lnTo>
                    <a:lnTo>
                      <a:pt x="306" y="38"/>
                    </a:lnTo>
                    <a:lnTo>
                      <a:pt x="307" y="38"/>
                    </a:lnTo>
                    <a:lnTo>
                      <a:pt x="308" y="38"/>
                    </a:lnTo>
                    <a:lnTo>
                      <a:pt x="309" y="39"/>
                    </a:lnTo>
                    <a:lnTo>
                      <a:pt x="310" y="39"/>
                    </a:lnTo>
                    <a:lnTo>
                      <a:pt x="312" y="39"/>
                    </a:lnTo>
                    <a:lnTo>
                      <a:pt x="313" y="39"/>
                    </a:lnTo>
                    <a:lnTo>
                      <a:pt x="315" y="40"/>
                    </a:lnTo>
                    <a:lnTo>
                      <a:pt x="316" y="40"/>
                    </a:lnTo>
                    <a:lnTo>
                      <a:pt x="317" y="40"/>
                    </a:lnTo>
                    <a:lnTo>
                      <a:pt x="318" y="41"/>
                    </a:lnTo>
                    <a:lnTo>
                      <a:pt x="319" y="41"/>
                    </a:lnTo>
                    <a:lnTo>
                      <a:pt x="320" y="41"/>
                    </a:lnTo>
                    <a:lnTo>
                      <a:pt x="321" y="41"/>
                    </a:lnTo>
                    <a:lnTo>
                      <a:pt x="322" y="41"/>
                    </a:lnTo>
                    <a:lnTo>
                      <a:pt x="323" y="41"/>
                    </a:lnTo>
                    <a:lnTo>
                      <a:pt x="324" y="41"/>
                    </a:lnTo>
                    <a:lnTo>
                      <a:pt x="325" y="41"/>
                    </a:lnTo>
                    <a:lnTo>
                      <a:pt x="326" y="41"/>
                    </a:lnTo>
                    <a:lnTo>
                      <a:pt x="327" y="41"/>
                    </a:lnTo>
                    <a:lnTo>
                      <a:pt x="328" y="41"/>
                    </a:lnTo>
                    <a:lnTo>
                      <a:pt x="329" y="41"/>
                    </a:lnTo>
                    <a:lnTo>
                      <a:pt x="330" y="41"/>
                    </a:lnTo>
                    <a:lnTo>
                      <a:pt x="331" y="41"/>
                    </a:lnTo>
                    <a:lnTo>
                      <a:pt x="332" y="41"/>
                    </a:lnTo>
                    <a:lnTo>
                      <a:pt x="333" y="41"/>
                    </a:lnTo>
                    <a:lnTo>
                      <a:pt x="334" y="41"/>
                    </a:lnTo>
                    <a:lnTo>
                      <a:pt x="335" y="41"/>
                    </a:lnTo>
                    <a:lnTo>
                      <a:pt x="336" y="41"/>
                    </a:lnTo>
                    <a:lnTo>
                      <a:pt x="337" y="41"/>
                    </a:lnTo>
                    <a:lnTo>
                      <a:pt x="338" y="41"/>
                    </a:lnTo>
                    <a:lnTo>
                      <a:pt x="339" y="41"/>
                    </a:lnTo>
                    <a:lnTo>
                      <a:pt x="340" y="41"/>
                    </a:lnTo>
                    <a:lnTo>
                      <a:pt x="341" y="41"/>
                    </a:lnTo>
                    <a:lnTo>
                      <a:pt x="342" y="40"/>
                    </a:lnTo>
                    <a:lnTo>
                      <a:pt x="343" y="40"/>
                    </a:lnTo>
                    <a:lnTo>
                      <a:pt x="344" y="40"/>
                    </a:lnTo>
                    <a:lnTo>
                      <a:pt x="345" y="40"/>
                    </a:lnTo>
                    <a:lnTo>
                      <a:pt x="345" y="39"/>
                    </a:lnTo>
                    <a:lnTo>
                      <a:pt x="346" y="39"/>
                    </a:lnTo>
                    <a:lnTo>
                      <a:pt x="347" y="39"/>
                    </a:lnTo>
                    <a:lnTo>
                      <a:pt x="348" y="39"/>
                    </a:lnTo>
                    <a:lnTo>
                      <a:pt x="349" y="39"/>
                    </a:lnTo>
                    <a:lnTo>
                      <a:pt x="349" y="38"/>
                    </a:lnTo>
                    <a:lnTo>
                      <a:pt x="350" y="38"/>
                    </a:lnTo>
                    <a:lnTo>
                      <a:pt x="351" y="38"/>
                    </a:lnTo>
                    <a:lnTo>
                      <a:pt x="352" y="38"/>
                    </a:lnTo>
                    <a:lnTo>
                      <a:pt x="353" y="38"/>
                    </a:lnTo>
                    <a:lnTo>
                      <a:pt x="354" y="38"/>
                    </a:lnTo>
                    <a:lnTo>
                      <a:pt x="355" y="38"/>
                    </a:lnTo>
                    <a:lnTo>
                      <a:pt x="356" y="38"/>
                    </a:lnTo>
                    <a:lnTo>
                      <a:pt x="357" y="38"/>
                    </a:lnTo>
                    <a:lnTo>
                      <a:pt x="358" y="38"/>
                    </a:lnTo>
                    <a:lnTo>
                      <a:pt x="359" y="38"/>
                    </a:lnTo>
                    <a:lnTo>
                      <a:pt x="360" y="38"/>
                    </a:lnTo>
                    <a:lnTo>
                      <a:pt x="361" y="38"/>
                    </a:lnTo>
                    <a:lnTo>
                      <a:pt x="362" y="38"/>
                    </a:lnTo>
                    <a:lnTo>
                      <a:pt x="363" y="38"/>
                    </a:lnTo>
                    <a:lnTo>
                      <a:pt x="364" y="38"/>
                    </a:lnTo>
                    <a:lnTo>
                      <a:pt x="365" y="38"/>
                    </a:lnTo>
                    <a:lnTo>
                      <a:pt x="366" y="38"/>
                    </a:lnTo>
                    <a:lnTo>
                      <a:pt x="367" y="38"/>
                    </a:lnTo>
                    <a:lnTo>
                      <a:pt x="368" y="38"/>
                    </a:lnTo>
                    <a:lnTo>
                      <a:pt x="369" y="38"/>
                    </a:lnTo>
                    <a:lnTo>
                      <a:pt x="370" y="38"/>
                    </a:lnTo>
                    <a:lnTo>
                      <a:pt x="371" y="38"/>
                    </a:lnTo>
                    <a:lnTo>
                      <a:pt x="372" y="38"/>
                    </a:lnTo>
                    <a:lnTo>
                      <a:pt x="373" y="38"/>
                    </a:lnTo>
                    <a:lnTo>
                      <a:pt x="374" y="38"/>
                    </a:lnTo>
                    <a:lnTo>
                      <a:pt x="375" y="38"/>
                    </a:lnTo>
                    <a:lnTo>
                      <a:pt x="376" y="38"/>
                    </a:lnTo>
                    <a:lnTo>
                      <a:pt x="377" y="38"/>
                    </a:lnTo>
                    <a:lnTo>
                      <a:pt x="377" y="39"/>
                    </a:lnTo>
                    <a:lnTo>
                      <a:pt x="378" y="39"/>
                    </a:lnTo>
                    <a:lnTo>
                      <a:pt x="379" y="39"/>
                    </a:lnTo>
                    <a:lnTo>
                      <a:pt x="380" y="39"/>
                    </a:lnTo>
                    <a:lnTo>
                      <a:pt x="381" y="39"/>
                    </a:lnTo>
                    <a:lnTo>
                      <a:pt x="382" y="39"/>
                    </a:lnTo>
                    <a:lnTo>
                      <a:pt x="383" y="39"/>
                    </a:lnTo>
                    <a:lnTo>
                      <a:pt x="384" y="39"/>
                    </a:lnTo>
                    <a:lnTo>
                      <a:pt x="385" y="39"/>
                    </a:lnTo>
                    <a:lnTo>
                      <a:pt x="386" y="39"/>
                    </a:lnTo>
                    <a:lnTo>
                      <a:pt x="387" y="39"/>
                    </a:lnTo>
                    <a:lnTo>
                      <a:pt x="388" y="39"/>
                    </a:lnTo>
                    <a:lnTo>
                      <a:pt x="389" y="39"/>
                    </a:lnTo>
                    <a:lnTo>
                      <a:pt x="390" y="39"/>
                    </a:lnTo>
                    <a:lnTo>
                      <a:pt x="391" y="39"/>
                    </a:lnTo>
                    <a:lnTo>
                      <a:pt x="392" y="39"/>
                    </a:lnTo>
                    <a:lnTo>
                      <a:pt x="393" y="39"/>
                    </a:lnTo>
                    <a:lnTo>
                      <a:pt x="394" y="39"/>
                    </a:lnTo>
                    <a:lnTo>
                      <a:pt x="395" y="39"/>
                    </a:lnTo>
                    <a:lnTo>
                      <a:pt x="396" y="40"/>
                    </a:lnTo>
                    <a:lnTo>
                      <a:pt x="397" y="40"/>
                    </a:lnTo>
                    <a:lnTo>
                      <a:pt x="398" y="40"/>
                    </a:lnTo>
                    <a:lnTo>
                      <a:pt x="399" y="40"/>
                    </a:lnTo>
                    <a:lnTo>
                      <a:pt x="400" y="40"/>
                    </a:lnTo>
                    <a:lnTo>
                      <a:pt x="401" y="40"/>
                    </a:lnTo>
                    <a:lnTo>
                      <a:pt x="402" y="40"/>
                    </a:lnTo>
                    <a:lnTo>
                      <a:pt x="402" y="39"/>
                    </a:lnTo>
                    <a:lnTo>
                      <a:pt x="403" y="39"/>
                    </a:lnTo>
                    <a:lnTo>
                      <a:pt x="404" y="39"/>
                    </a:lnTo>
                    <a:lnTo>
                      <a:pt x="405" y="38"/>
                    </a:lnTo>
                    <a:lnTo>
                      <a:pt x="406" y="38"/>
                    </a:lnTo>
                    <a:lnTo>
                      <a:pt x="406" y="37"/>
                    </a:lnTo>
                    <a:lnTo>
                      <a:pt x="407" y="37"/>
                    </a:lnTo>
                    <a:lnTo>
                      <a:pt x="407" y="36"/>
                    </a:lnTo>
                    <a:lnTo>
                      <a:pt x="408" y="35"/>
                    </a:lnTo>
                    <a:lnTo>
                      <a:pt x="409" y="34"/>
                    </a:lnTo>
                    <a:lnTo>
                      <a:pt x="409" y="33"/>
                    </a:lnTo>
                    <a:lnTo>
                      <a:pt x="410" y="33"/>
                    </a:lnTo>
                    <a:lnTo>
                      <a:pt x="410" y="32"/>
                    </a:lnTo>
                    <a:lnTo>
                      <a:pt x="410" y="31"/>
                    </a:lnTo>
                    <a:lnTo>
                      <a:pt x="411" y="31"/>
                    </a:lnTo>
                    <a:lnTo>
                      <a:pt x="412" y="31"/>
                    </a:lnTo>
                    <a:lnTo>
                      <a:pt x="412" y="30"/>
                    </a:lnTo>
                    <a:lnTo>
                      <a:pt x="412" y="29"/>
                    </a:lnTo>
                    <a:lnTo>
                      <a:pt x="413" y="29"/>
                    </a:lnTo>
                    <a:lnTo>
                      <a:pt x="413" y="28"/>
                    </a:lnTo>
                    <a:lnTo>
                      <a:pt x="414" y="28"/>
                    </a:lnTo>
                    <a:lnTo>
                      <a:pt x="414" y="27"/>
                    </a:lnTo>
                    <a:lnTo>
                      <a:pt x="415" y="27"/>
                    </a:lnTo>
                    <a:lnTo>
                      <a:pt x="415" y="26"/>
                    </a:lnTo>
                    <a:lnTo>
                      <a:pt x="415" y="25"/>
                    </a:lnTo>
                    <a:lnTo>
                      <a:pt x="415" y="24"/>
                    </a:lnTo>
                    <a:lnTo>
                      <a:pt x="415" y="23"/>
                    </a:lnTo>
                    <a:lnTo>
                      <a:pt x="416" y="23"/>
                    </a:lnTo>
                    <a:lnTo>
                      <a:pt x="416" y="22"/>
                    </a:lnTo>
                    <a:lnTo>
                      <a:pt x="417" y="22"/>
                    </a:lnTo>
                    <a:lnTo>
                      <a:pt x="418" y="22"/>
                    </a:lnTo>
                    <a:lnTo>
                      <a:pt x="419" y="22"/>
                    </a:lnTo>
                    <a:lnTo>
                      <a:pt x="420" y="22"/>
                    </a:lnTo>
                    <a:lnTo>
                      <a:pt x="421" y="20"/>
                    </a:lnTo>
                    <a:lnTo>
                      <a:pt x="422" y="20"/>
                    </a:lnTo>
                    <a:lnTo>
                      <a:pt x="423" y="20"/>
                    </a:lnTo>
                    <a:lnTo>
                      <a:pt x="423" y="19"/>
                    </a:lnTo>
                    <a:lnTo>
                      <a:pt x="424" y="19"/>
                    </a:lnTo>
                    <a:lnTo>
                      <a:pt x="424" y="18"/>
                    </a:lnTo>
                    <a:lnTo>
                      <a:pt x="425" y="18"/>
                    </a:lnTo>
                    <a:lnTo>
                      <a:pt x="426" y="18"/>
                    </a:lnTo>
                    <a:lnTo>
                      <a:pt x="426" y="17"/>
                    </a:lnTo>
                    <a:lnTo>
                      <a:pt x="426" y="16"/>
                    </a:lnTo>
                    <a:lnTo>
                      <a:pt x="427" y="16"/>
                    </a:lnTo>
                    <a:lnTo>
                      <a:pt x="427" y="15"/>
                    </a:lnTo>
                    <a:lnTo>
                      <a:pt x="428" y="15"/>
                    </a:lnTo>
                    <a:lnTo>
                      <a:pt x="428" y="14"/>
                    </a:lnTo>
                    <a:lnTo>
                      <a:pt x="429" y="13"/>
                    </a:lnTo>
                    <a:lnTo>
                      <a:pt x="429" y="12"/>
                    </a:lnTo>
                    <a:lnTo>
                      <a:pt x="429" y="11"/>
                    </a:lnTo>
                    <a:lnTo>
                      <a:pt x="429" y="10"/>
                    </a:lnTo>
                    <a:lnTo>
                      <a:pt x="430" y="10"/>
                    </a:lnTo>
                    <a:lnTo>
                      <a:pt x="431" y="10"/>
                    </a:lnTo>
                    <a:lnTo>
                      <a:pt x="432" y="10"/>
                    </a:lnTo>
                    <a:lnTo>
                      <a:pt x="432" y="9"/>
                    </a:lnTo>
                    <a:lnTo>
                      <a:pt x="433" y="9"/>
                    </a:lnTo>
                    <a:lnTo>
                      <a:pt x="433" y="8"/>
                    </a:lnTo>
                    <a:lnTo>
                      <a:pt x="433" y="7"/>
                    </a:lnTo>
                    <a:lnTo>
                      <a:pt x="433" y="6"/>
                    </a:lnTo>
                    <a:lnTo>
                      <a:pt x="434" y="6"/>
                    </a:lnTo>
                    <a:lnTo>
                      <a:pt x="434" y="5"/>
                    </a:lnTo>
                    <a:lnTo>
                      <a:pt x="435" y="5"/>
                    </a:lnTo>
                    <a:lnTo>
                      <a:pt x="436" y="5"/>
                    </a:lnTo>
                    <a:lnTo>
                      <a:pt x="436" y="4"/>
                    </a:lnTo>
                    <a:lnTo>
                      <a:pt x="437" y="4"/>
                    </a:lnTo>
                    <a:lnTo>
                      <a:pt x="437" y="3"/>
                    </a:lnTo>
                    <a:lnTo>
                      <a:pt x="437" y="2"/>
                    </a:lnTo>
                    <a:lnTo>
                      <a:pt x="437" y="1"/>
                    </a:lnTo>
                    <a:lnTo>
                      <a:pt x="436" y="1"/>
                    </a:lnTo>
                    <a:lnTo>
                      <a:pt x="436" y="0"/>
                    </a:lnTo>
                    <a:lnTo>
                      <a:pt x="435" y="0"/>
                    </a:lnTo>
                    <a:lnTo>
                      <a:pt x="434" y="0"/>
                    </a:lnTo>
                    <a:lnTo>
                      <a:pt x="433" y="0"/>
                    </a:lnTo>
                    <a:lnTo>
                      <a:pt x="432" y="0"/>
                    </a:lnTo>
                    <a:lnTo>
                      <a:pt x="431" y="0"/>
                    </a:lnTo>
                    <a:lnTo>
                      <a:pt x="430" y="0"/>
                    </a:lnTo>
                    <a:lnTo>
                      <a:pt x="430" y="1"/>
                    </a:lnTo>
                    <a:lnTo>
                      <a:pt x="429" y="1"/>
                    </a:lnTo>
                    <a:lnTo>
                      <a:pt x="429" y="2"/>
                    </a:lnTo>
                    <a:lnTo>
                      <a:pt x="428" y="2"/>
                    </a:lnTo>
                    <a:lnTo>
                      <a:pt x="427" y="2"/>
                    </a:lnTo>
                    <a:lnTo>
                      <a:pt x="427" y="3"/>
                    </a:lnTo>
                    <a:lnTo>
                      <a:pt x="427" y="4"/>
                    </a:lnTo>
                    <a:lnTo>
                      <a:pt x="426" y="4"/>
                    </a:lnTo>
                    <a:lnTo>
                      <a:pt x="425" y="4"/>
                    </a:lnTo>
                    <a:lnTo>
                      <a:pt x="425" y="5"/>
                    </a:lnTo>
                    <a:lnTo>
                      <a:pt x="424" y="5"/>
                    </a:lnTo>
                    <a:lnTo>
                      <a:pt x="424" y="6"/>
                    </a:lnTo>
                    <a:lnTo>
                      <a:pt x="424" y="7"/>
                    </a:lnTo>
                    <a:lnTo>
                      <a:pt x="425" y="8"/>
                    </a:lnTo>
                    <a:lnTo>
                      <a:pt x="424" y="9"/>
                    </a:lnTo>
                    <a:lnTo>
                      <a:pt x="424" y="10"/>
                    </a:lnTo>
                    <a:lnTo>
                      <a:pt x="423" y="10"/>
                    </a:lnTo>
                    <a:lnTo>
                      <a:pt x="423" y="11"/>
                    </a:lnTo>
                    <a:lnTo>
                      <a:pt x="423" y="12"/>
                    </a:lnTo>
                    <a:lnTo>
                      <a:pt x="422" y="12"/>
                    </a:lnTo>
                    <a:lnTo>
                      <a:pt x="421" y="12"/>
                    </a:lnTo>
                    <a:lnTo>
                      <a:pt x="421" y="13"/>
                    </a:lnTo>
                    <a:lnTo>
                      <a:pt x="420" y="13"/>
                    </a:lnTo>
                    <a:lnTo>
                      <a:pt x="419" y="13"/>
                    </a:lnTo>
                    <a:lnTo>
                      <a:pt x="418" y="13"/>
                    </a:lnTo>
                    <a:lnTo>
                      <a:pt x="418" y="14"/>
                    </a:lnTo>
                    <a:lnTo>
                      <a:pt x="417" y="14"/>
                    </a:lnTo>
                    <a:lnTo>
                      <a:pt x="416" y="14"/>
                    </a:lnTo>
                    <a:lnTo>
                      <a:pt x="415" y="14"/>
                    </a:lnTo>
                    <a:lnTo>
                      <a:pt x="415" y="15"/>
                    </a:lnTo>
                    <a:lnTo>
                      <a:pt x="414" y="15"/>
                    </a:lnTo>
                    <a:lnTo>
                      <a:pt x="413" y="16"/>
                    </a:lnTo>
                    <a:lnTo>
                      <a:pt x="412" y="17"/>
                    </a:lnTo>
                    <a:lnTo>
                      <a:pt x="412" y="18"/>
                    </a:lnTo>
                    <a:lnTo>
                      <a:pt x="411" y="18"/>
                    </a:lnTo>
                    <a:lnTo>
                      <a:pt x="410" y="18"/>
                    </a:lnTo>
                    <a:lnTo>
                      <a:pt x="409" y="19"/>
                    </a:lnTo>
                    <a:lnTo>
                      <a:pt x="408" y="19"/>
                    </a:lnTo>
                    <a:lnTo>
                      <a:pt x="408" y="20"/>
                    </a:lnTo>
                    <a:lnTo>
                      <a:pt x="407" y="20"/>
                    </a:lnTo>
                    <a:lnTo>
                      <a:pt x="407" y="22"/>
                    </a:lnTo>
                    <a:lnTo>
                      <a:pt x="406" y="22"/>
                    </a:lnTo>
                    <a:lnTo>
                      <a:pt x="406" y="23"/>
                    </a:lnTo>
                    <a:lnTo>
                      <a:pt x="405" y="23"/>
                    </a:lnTo>
                    <a:lnTo>
                      <a:pt x="404" y="23"/>
                    </a:lnTo>
                    <a:lnTo>
                      <a:pt x="404" y="24"/>
                    </a:lnTo>
                    <a:lnTo>
                      <a:pt x="403" y="24"/>
                    </a:lnTo>
                    <a:lnTo>
                      <a:pt x="403" y="25"/>
                    </a:lnTo>
                    <a:lnTo>
                      <a:pt x="402" y="25"/>
                    </a:lnTo>
                    <a:lnTo>
                      <a:pt x="402" y="26"/>
                    </a:lnTo>
                    <a:lnTo>
                      <a:pt x="401" y="26"/>
                    </a:lnTo>
                    <a:lnTo>
                      <a:pt x="401" y="27"/>
                    </a:lnTo>
                    <a:lnTo>
                      <a:pt x="400" y="27"/>
                    </a:lnTo>
                    <a:lnTo>
                      <a:pt x="399" y="27"/>
                    </a:lnTo>
                    <a:lnTo>
                      <a:pt x="399" y="28"/>
                    </a:lnTo>
                    <a:lnTo>
                      <a:pt x="398" y="28"/>
                    </a:lnTo>
                    <a:lnTo>
                      <a:pt x="397" y="28"/>
                    </a:lnTo>
                    <a:lnTo>
                      <a:pt x="396" y="29"/>
                    </a:lnTo>
                    <a:lnTo>
                      <a:pt x="395" y="29"/>
                    </a:lnTo>
                    <a:lnTo>
                      <a:pt x="394" y="29"/>
                    </a:lnTo>
                    <a:lnTo>
                      <a:pt x="393" y="29"/>
                    </a:lnTo>
                    <a:lnTo>
                      <a:pt x="392" y="29"/>
                    </a:lnTo>
                    <a:lnTo>
                      <a:pt x="392" y="30"/>
                    </a:lnTo>
                    <a:lnTo>
                      <a:pt x="391" y="30"/>
                    </a:lnTo>
                    <a:lnTo>
                      <a:pt x="390" y="30"/>
                    </a:lnTo>
                    <a:lnTo>
                      <a:pt x="390" y="31"/>
                    </a:lnTo>
                    <a:lnTo>
                      <a:pt x="389" y="31"/>
                    </a:lnTo>
                    <a:lnTo>
                      <a:pt x="388" y="31"/>
                    </a:lnTo>
                    <a:lnTo>
                      <a:pt x="387" y="31"/>
                    </a:lnTo>
                    <a:lnTo>
                      <a:pt x="387" y="32"/>
                    </a:lnTo>
                    <a:lnTo>
                      <a:pt x="386" y="32"/>
                    </a:lnTo>
                    <a:lnTo>
                      <a:pt x="385" y="32"/>
                    </a:lnTo>
                    <a:lnTo>
                      <a:pt x="384" y="32"/>
                    </a:lnTo>
                    <a:lnTo>
                      <a:pt x="384" y="33"/>
                    </a:lnTo>
                    <a:lnTo>
                      <a:pt x="383" y="33"/>
                    </a:lnTo>
                    <a:lnTo>
                      <a:pt x="382" y="33"/>
                    </a:lnTo>
                    <a:lnTo>
                      <a:pt x="381" y="33"/>
                    </a:lnTo>
                    <a:lnTo>
                      <a:pt x="380" y="33"/>
                    </a:lnTo>
                    <a:lnTo>
                      <a:pt x="379" y="33"/>
                    </a:lnTo>
                    <a:lnTo>
                      <a:pt x="378" y="33"/>
                    </a:lnTo>
                    <a:lnTo>
                      <a:pt x="377" y="33"/>
                    </a:lnTo>
                    <a:lnTo>
                      <a:pt x="376" y="33"/>
                    </a:lnTo>
                    <a:lnTo>
                      <a:pt x="375" y="33"/>
                    </a:lnTo>
                    <a:lnTo>
                      <a:pt x="374" y="33"/>
                    </a:lnTo>
                    <a:lnTo>
                      <a:pt x="373" y="33"/>
                    </a:lnTo>
                    <a:lnTo>
                      <a:pt x="372" y="33"/>
                    </a:lnTo>
                    <a:lnTo>
                      <a:pt x="372" y="34"/>
                    </a:lnTo>
                    <a:lnTo>
                      <a:pt x="371" y="34"/>
                    </a:lnTo>
                    <a:lnTo>
                      <a:pt x="370" y="34"/>
                    </a:lnTo>
                    <a:lnTo>
                      <a:pt x="369" y="34"/>
                    </a:lnTo>
                    <a:lnTo>
                      <a:pt x="368" y="34"/>
                    </a:lnTo>
                    <a:lnTo>
                      <a:pt x="367" y="34"/>
                    </a:lnTo>
                    <a:lnTo>
                      <a:pt x="366" y="34"/>
                    </a:lnTo>
                    <a:lnTo>
                      <a:pt x="365" y="34"/>
                    </a:lnTo>
                    <a:lnTo>
                      <a:pt x="364" y="34"/>
                    </a:lnTo>
                    <a:lnTo>
                      <a:pt x="363" y="34"/>
                    </a:lnTo>
                    <a:lnTo>
                      <a:pt x="362" y="34"/>
                    </a:lnTo>
                    <a:lnTo>
                      <a:pt x="361" y="34"/>
                    </a:lnTo>
                    <a:lnTo>
                      <a:pt x="360" y="34"/>
                    </a:lnTo>
                    <a:lnTo>
                      <a:pt x="359" y="34"/>
                    </a:lnTo>
                    <a:lnTo>
                      <a:pt x="359" y="33"/>
                    </a:lnTo>
                    <a:lnTo>
                      <a:pt x="358" y="33"/>
                    </a:lnTo>
                    <a:lnTo>
                      <a:pt x="357" y="33"/>
                    </a:lnTo>
                    <a:lnTo>
                      <a:pt x="356" y="33"/>
                    </a:lnTo>
                    <a:lnTo>
                      <a:pt x="355" y="33"/>
                    </a:lnTo>
                    <a:lnTo>
                      <a:pt x="354" y="33"/>
                    </a:lnTo>
                    <a:lnTo>
                      <a:pt x="353" y="33"/>
                    </a:lnTo>
                    <a:lnTo>
                      <a:pt x="352" y="33"/>
                    </a:lnTo>
                    <a:lnTo>
                      <a:pt x="351" y="33"/>
                    </a:lnTo>
                    <a:lnTo>
                      <a:pt x="350" y="33"/>
                    </a:lnTo>
                    <a:lnTo>
                      <a:pt x="349" y="33"/>
                    </a:lnTo>
                    <a:lnTo>
                      <a:pt x="348" y="33"/>
                    </a:lnTo>
                    <a:lnTo>
                      <a:pt x="347" y="33"/>
                    </a:lnTo>
                    <a:lnTo>
                      <a:pt x="346" y="33"/>
                    </a:lnTo>
                    <a:lnTo>
                      <a:pt x="345" y="33"/>
                    </a:lnTo>
                    <a:lnTo>
                      <a:pt x="344" y="33"/>
                    </a:lnTo>
                    <a:lnTo>
                      <a:pt x="343" y="33"/>
                    </a:lnTo>
                    <a:lnTo>
                      <a:pt x="342" y="33"/>
                    </a:lnTo>
                    <a:lnTo>
                      <a:pt x="341" y="33"/>
                    </a:lnTo>
                    <a:lnTo>
                      <a:pt x="340" y="33"/>
                    </a:lnTo>
                    <a:lnTo>
                      <a:pt x="339" y="33"/>
                    </a:lnTo>
                    <a:lnTo>
                      <a:pt x="338" y="33"/>
                    </a:lnTo>
                    <a:lnTo>
                      <a:pt x="337" y="33"/>
                    </a:lnTo>
                    <a:lnTo>
                      <a:pt x="336" y="33"/>
                    </a:lnTo>
                    <a:lnTo>
                      <a:pt x="335" y="33"/>
                    </a:lnTo>
                    <a:lnTo>
                      <a:pt x="334" y="33"/>
                    </a:lnTo>
                    <a:lnTo>
                      <a:pt x="333" y="33"/>
                    </a:lnTo>
                    <a:lnTo>
                      <a:pt x="332" y="33"/>
                    </a:lnTo>
                    <a:lnTo>
                      <a:pt x="332" y="34"/>
                    </a:lnTo>
                    <a:lnTo>
                      <a:pt x="331" y="34"/>
                    </a:lnTo>
                    <a:lnTo>
                      <a:pt x="330" y="34"/>
                    </a:lnTo>
                    <a:lnTo>
                      <a:pt x="329" y="34"/>
                    </a:lnTo>
                    <a:lnTo>
                      <a:pt x="328" y="34"/>
                    </a:lnTo>
                    <a:lnTo>
                      <a:pt x="327" y="34"/>
                    </a:lnTo>
                    <a:lnTo>
                      <a:pt x="326" y="34"/>
                    </a:lnTo>
                    <a:lnTo>
                      <a:pt x="326" y="35"/>
                    </a:lnTo>
                    <a:lnTo>
                      <a:pt x="325" y="35"/>
                    </a:lnTo>
                    <a:lnTo>
                      <a:pt x="324" y="35"/>
                    </a:lnTo>
                    <a:lnTo>
                      <a:pt x="323" y="35"/>
                    </a:lnTo>
                    <a:lnTo>
                      <a:pt x="322" y="35"/>
                    </a:lnTo>
                    <a:lnTo>
                      <a:pt x="321" y="35"/>
                    </a:lnTo>
                    <a:lnTo>
                      <a:pt x="320" y="35"/>
                    </a:lnTo>
                    <a:lnTo>
                      <a:pt x="319" y="35"/>
                    </a:lnTo>
                    <a:lnTo>
                      <a:pt x="318" y="35"/>
                    </a:lnTo>
                    <a:lnTo>
                      <a:pt x="317" y="35"/>
                    </a:lnTo>
                    <a:lnTo>
                      <a:pt x="316" y="35"/>
                    </a:lnTo>
                    <a:lnTo>
                      <a:pt x="316" y="34"/>
                    </a:lnTo>
                    <a:lnTo>
                      <a:pt x="315" y="34"/>
                    </a:lnTo>
                    <a:lnTo>
                      <a:pt x="314" y="34"/>
                    </a:lnTo>
                    <a:lnTo>
                      <a:pt x="313" y="34"/>
                    </a:lnTo>
                    <a:lnTo>
                      <a:pt x="312" y="34"/>
                    </a:lnTo>
                    <a:lnTo>
                      <a:pt x="311" y="34"/>
                    </a:lnTo>
                    <a:lnTo>
                      <a:pt x="310" y="34"/>
                    </a:lnTo>
                    <a:lnTo>
                      <a:pt x="309" y="34"/>
                    </a:lnTo>
                    <a:lnTo>
                      <a:pt x="308" y="34"/>
                    </a:lnTo>
                    <a:lnTo>
                      <a:pt x="307" y="34"/>
                    </a:lnTo>
                    <a:lnTo>
                      <a:pt x="306" y="34"/>
                    </a:lnTo>
                    <a:lnTo>
                      <a:pt x="305" y="34"/>
                    </a:lnTo>
                    <a:lnTo>
                      <a:pt x="304" y="34"/>
                    </a:lnTo>
                    <a:lnTo>
                      <a:pt x="303" y="34"/>
                    </a:lnTo>
                    <a:lnTo>
                      <a:pt x="302" y="34"/>
                    </a:lnTo>
                    <a:lnTo>
                      <a:pt x="301" y="34"/>
                    </a:lnTo>
                    <a:lnTo>
                      <a:pt x="300" y="34"/>
                    </a:lnTo>
                    <a:lnTo>
                      <a:pt x="298" y="34"/>
                    </a:lnTo>
                    <a:lnTo>
                      <a:pt x="297" y="34"/>
                    </a:lnTo>
                    <a:lnTo>
                      <a:pt x="296" y="34"/>
                    </a:lnTo>
                    <a:lnTo>
                      <a:pt x="295" y="34"/>
                    </a:lnTo>
                    <a:lnTo>
                      <a:pt x="294" y="34"/>
                    </a:lnTo>
                    <a:lnTo>
                      <a:pt x="293" y="34"/>
                    </a:lnTo>
                    <a:lnTo>
                      <a:pt x="292" y="34"/>
                    </a:lnTo>
                    <a:lnTo>
                      <a:pt x="291" y="33"/>
                    </a:lnTo>
                    <a:lnTo>
                      <a:pt x="290" y="33"/>
                    </a:lnTo>
                    <a:lnTo>
                      <a:pt x="289" y="33"/>
                    </a:lnTo>
                    <a:lnTo>
                      <a:pt x="288" y="33"/>
                    </a:lnTo>
                    <a:lnTo>
                      <a:pt x="287" y="33"/>
                    </a:lnTo>
                    <a:lnTo>
                      <a:pt x="286" y="33"/>
                    </a:lnTo>
                    <a:lnTo>
                      <a:pt x="285" y="33"/>
                    </a:lnTo>
                    <a:lnTo>
                      <a:pt x="284" y="33"/>
                    </a:lnTo>
                    <a:lnTo>
                      <a:pt x="283" y="33"/>
                    </a:lnTo>
                    <a:lnTo>
                      <a:pt x="282" y="33"/>
                    </a:lnTo>
                    <a:lnTo>
                      <a:pt x="281" y="33"/>
                    </a:lnTo>
                    <a:lnTo>
                      <a:pt x="280" y="33"/>
                    </a:lnTo>
                    <a:lnTo>
                      <a:pt x="279" y="33"/>
                    </a:lnTo>
                    <a:lnTo>
                      <a:pt x="278" y="33"/>
                    </a:lnTo>
                    <a:lnTo>
                      <a:pt x="277" y="33"/>
                    </a:lnTo>
                    <a:lnTo>
                      <a:pt x="276" y="33"/>
                    </a:lnTo>
                    <a:lnTo>
                      <a:pt x="275" y="32"/>
                    </a:lnTo>
                    <a:lnTo>
                      <a:pt x="274" y="32"/>
                    </a:lnTo>
                    <a:lnTo>
                      <a:pt x="273" y="32"/>
                    </a:lnTo>
                    <a:lnTo>
                      <a:pt x="272" y="32"/>
                    </a:lnTo>
                    <a:lnTo>
                      <a:pt x="271" y="32"/>
                    </a:lnTo>
                    <a:lnTo>
                      <a:pt x="271" y="33"/>
                    </a:lnTo>
                    <a:lnTo>
                      <a:pt x="270" y="33"/>
                    </a:lnTo>
                    <a:lnTo>
                      <a:pt x="269" y="33"/>
                    </a:lnTo>
                    <a:lnTo>
                      <a:pt x="268" y="33"/>
                    </a:lnTo>
                    <a:lnTo>
                      <a:pt x="267" y="33"/>
                    </a:lnTo>
                    <a:lnTo>
                      <a:pt x="266" y="33"/>
                    </a:lnTo>
                    <a:lnTo>
                      <a:pt x="265" y="33"/>
                    </a:lnTo>
                    <a:lnTo>
                      <a:pt x="265" y="34"/>
                    </a:lnTo>
                    <a:lnTo>
                      <a:pt x="264" y="34"/>
                    </a:lnTo>
                    <a:lnTo>
                      <a:pt x="263" y="34"/>
                    </a:lnTo>
                    <a:lnTo>
                      <a:pt x="262" y="34"/>
                    </a:lnTo>
                    <a:lnTo>
                      <a:pt x="261" y="34"/>
                    </a:lnTo>
                    <a:lnTo>
                      <a:pt x="260" y="34"/>
                    </a:lnTo>
                    <a:lnTo>
                      <a:pt x="259" y="34"/>
                    </a:lnTo>
                    <a:lnTo>
                      <a:pt x="258" y="34"/>
                    </a:lnTo>
                    <a:lnTo>
                      <a:pt x="257" y="34"/>
                    </a:lnTo>
                    <a:lnTo>
                      <a:pt x="256" y="34"/>
                    </a:lnTo>
                    <a:lnTo>
                      <a:pt x="255" y="34"/>
                    </a:lnTo>
                    <a:lnTo>
                      <a:pt x="254" y="34"/>
                    </a:lnTo>
                    <a:lnTo>
                      <a:pt x="253" y="34"/>
                    </a:lnTo>
                    <a:lnTo>
                      <a:pt x="252" y="34"/>
                    </a:lnTo>
                    <a:lnTo>
                      <a:pt x="251" y="34"/>
                    </a:lnTo>
                    <a:lnTo>
                      <a:pt x="250" y="34"/>
                    </a:lnTo>
                    <a:lnTo>
                      <a:pt x="249" y="34"/>
                    </a:lnTo>
                    <a:lnTo>
                      <a:pt x="248" y="34"/>
                    </a:lnTo>
                    <a:lnTo>
                      <a:pt x="247" y="34"/>
                    </a:lnTo>
                    <a:lnTo>
                      <a:pt x="246" y="34"/>
                    </a:lnTo>
                    <a:lnTo>
                      <a:pt x="244" y="34"/>
                    </a:lnTo>
                    <a:lnTo>
                      <a:pt x="243" y="34"/>
                    </a:lnTo>
                    <a:lnTo>
                      <a:pt x="242" y="34"/>
                    </a:lnTo>
                    <a:lnTo>
                      <a:pt x="241" y="34"/>
                    </a:lnTo>
                    <a:lnTo>
                      <a:pt x="240" y="34"/>
                    </a:lnTo>
                    <a:lnTo>
                      <a:pt x="239" y="34"/>
                    </a:lnTo>
                    <a:lnTo>
                      <a:pt x="238" y="33"/>
                    </a:lnTo>
                    <a:lnTo>
                      <a:pt x="237" y="33"/>
                    </a:lnTo>
                    <a:lnTo>
                      <a:pt x="236" y="33"/>
                    </a:lnTo>
                    <a:lnTo>
                      <a:pt x="235" y="33"/>
                    </a:lnTo>
                    <a:lnTo>
                      <a:pt x="234" y="33"/>
                    </a:lnTo>
                    <a:lnTo>
                      <a:pt x="233" y="33"/>
                    </a:lnTo>
                    <a:lnTo>
                      <a:pt x="232" y="33"/>
                    </a:lnTo>
                    <a:lnTo>
                      <a:pt x="231" y="33"/>
                    </a:lnTo>
                    <a:lnTo>
                      <a:pt x="230" y="33"/>
                    </a:lnTo>
                    <a:lnTo>
                      <a:pt x="229" y="33"/>
                    </a:lnTo>
                    <a:lnTo>
                      <a:pt x="228" y="33"/>
                    </a:lnTo>
                    <a:lnTo>
                      <a:pt x="227" y="33"/>
                    </a:lnTo>
                    <a:lnTo>
                      <a:pt x="226" y="33"/>
                    </a:lnTo>
                    <a:lnTo>
                      <a:pt x="225" y="33"/>
                    </a:lnTo>
                    <a:lnTo>
                      <a:pt x="224" y="32"/>
                    </a:lnTo>
                    <a:lnTo>
                      <a:pt x="223" y="32"/>
                    </a:lnTo>
                    <a:lnTo>
                      <a:pt x="222" y="32"/>
                    </a:lnTo>
                    <a:lnTo>
                      <a:pt x="221" y="32"/>
                    </a:lnTo>
                    <a:lnTo>
                      <a:pt x="220" y="32"/>
                    </a:lnTo>
                    <a:lnTo>
                      <a:pt x="219" y="32"/>
                    </a:lnTo>
                    <a:lnTo>
                      <a:pt x="218" y="32"/>
                    </a:lnTo>
                    <a:lnTo>
                      <a:pt x="217" y="32"/>
                    </a:lnTo>
                    <a:lnTo>
                      <a:pt x="217" y="33"/>
                    </a:lnTo>
                    <a:lnTo>
                      <a:pt x="216" y="33"/>
                    </a:lnTo>
                    <a:lnTo>
                      <a:pt x="215" y="33"/>
                    </a:lnTo>
                    <a:lnTo>
                      <a:pt x="214" y="33"/>
                    </a:lnTo>
                    <a:lnTo>
                      <a:pt x="213" y="33"/>
                    </a:lnTo>
                    <a:lnTo>
                      <a:pt x="212" y="33"/>
                    </a:lnTo>
                    <a:lnTo>
                      <a:pt x="211" y="33"/>
                    </a:lnTo>
                    <a:lnTo>
                      <a:pt x="210" y="33"/>
                    </a:lnTo>
                    <a:lnTo>
                      <a:pt x="209" y="33"/>
                    </a:lnTo>
                    <a:lnTo>
                      <a:pt x="208" y="33"/>
                    </a:lnTo>
                    <a:lnTo>
                      <a:pt x="207" y="32"/>
                    </a:lnTo>
                    <a:lnTo>
                      <a:pt x="206" y="32"/>
                    </a:lnTo>
                    <a:lnTo>
                      <a:pt x="205" y="32"/>
                    </a:lnTo>
                    <a:lnTo>
                      <a:pt x="204" y="32"/>
                    </a:lnTo>
                    <a:lnTo>
                      <a:pt x="203" y="32"/>
                    </a:lnTo>
                    <a:lnTo>
                      <a:pt x="202" y="32"/>
                    </a:lnTo>
                    <a:lnTo>
                      <a:pt x="201" y="32"/>
                    </a:lnTo>
                    <a:lnTo>
                      <a:pt x="200" y="32"/>
                    </a:lnTo>
                    <a:lnTo>
                      <a:pt x="199" y="32"/>
                    </a:lnTo>
                    <a:lnTo>
                      <a:pt x="198" y="32"/>
                    </a:lnTo>
                    <a:lnTo>
                      <a:pt x="198" y="33"/>
                    </a:lnTo>
                    <a:lnTo>
                      <a:pt x="196" y="33"/>
                    </a:lnTo>
                    <a:lnTo>
                      <a:pt x="195" y="33"/>
                    </a:lnTo>
                    <a:lnTo>
                      <a:pt x="194" y="33"/>
                    </a:lnTo>
                    <a:lnTo>
                      <a:pt x="193" y="33"/>
                    </a:lnTo>
                    <a:lnTo>
                      <a:pt x="192" y="33"/>
                    </a:lnTo>
                    <a:lnTo>
                      <a:pt x="191" y="33"/>
                    </a:lnTo>
                    <a:lnTo>
                      <a:pt x="190" y="33"/>
                    </a:lnTo>
                    <a:lnTo>
                      <a:pt x="189" y="33"/>
                    </a:lnTo>
                    <a:lnTo>
                      <a:pt x="188" y="33"/>
                    </a:lnTo>
                    <a:lnTo>
                      <a:pt x="187" y="33"/>
                    </a:lnTo>
                    <a:lnTo>
                      <a:pt x="186" y="33"/>
                    </a:lnTo>
                    <a:lnTo>
                      <a:pt x="185" y="33"/>
                    </a:lnTo>
                    <a:lnTo>
                      <a:pt x="184" y="33"/>
                    </a:lnTo>
                    <a:lnTo>
                      <a:pt x="182" y="33"/>
                    </a:lnTo>
                    <a:lnTo>
                      <a:pt x="181" y="33"/>
                    </a:lnTo>
                    <a:lnTo>
                      <a:pt x="180" y="33"/>
                    </a:lnTo>
                    <a:lnTo>
                      <a:pt x="180" y="34"/>
                    </a:lnTo>
                    <a:lnTo>
                      <a:pt x="179" y="34"/>
                    </a:lnTo>
                    <a:lnTo>
                      <a:pt x="178" y="34"/>
                    </a:lnTo>
                    <a:lnTo>
                      <a:pt x="177" y="34"/>
                    </a:lnTo>
                    <a:lnTo>
                      <a:pt x="176" y="34"/>
                    </a:lnTo>
                    <a:lnTo>
                      <a:pt x="175" y="35"/>
                    </a:lnTo>
                    <a:lnTo>
                      <a:pt x="174" y="35"/>
                    </a:lnTo>
                    <a:lnTo>
                      <a:pt x="173" y="35"/>
                    </a:lnTo>
                    <a:lnTo>
                      <a:pt x="172" y="35"/>
                    </a:lnTo>
                    <a:lnTo>
                      <a:pt x="171" y="35"/>
                    </a:lnTo>
                    <a:lnTo>
                      <a:pt x="170" y="35"/>
                    </a:lnTo>
                    <a:lnTo>
                      <a:pt x="169" y="35"/>
                    </a:lnTo>
                    <a:lnTo>
                      <a:pt x="168" y="35"/>
                    </a:lnTo>
                    <a:lnTo>
                      <a:pt x="167" y="35"/>
                    </a:lnTo>
                    <a:lnTo>
                      <a:pt x="166" y="35"/>
                    </a:lnTo>
                    <a:lnTo>
                      <a:pt x="165" y="35"/>
                    </a:lnTo>
                    <a:lnTo>
                      <a:pt x="164" y="35"/>
                    </a:lnTo>
                    <a:lnTo>
                      <a:pt x="163" y="35"/>
                    </a:lnTo>
                    <a:lnTo>
                      <a:pt x="162" y="36"/>
                    </a:lnTo>
                    <a:lnTo>
                      <a:pt x="160" y="35"/>
                    </a:lnTo>
                    <a:lnTo>
                      <a:pt x="159" y="35"/>
                    </a:lnTo>
                    <a:lnTo>
                      <a:pt x="158" y="35"/>
                    </a:lnTo>
                    <a:lnTo>
                      <a:pt x="157" y="35"/>
                    </a:lnTo>
                    <a:lnTo>
                      <a:pt x="155" y="35"/>
                    </a:lnTo>
                    <a:lnTo>
                      <a:pt x="154" y="35"/>
                    </a:lnTo>
                    <a:lnTo>
                      <a:pt x="153" y="35"/>
                    </a:lnTo>
                    <a:lnTo>
                      <a:pt x="152" y="35"/>
                    </a:lnTo>
                    <a:lnTo>
                      <a:pt x="151" y="35"/>
                    </a:lnTo>
                    <a:lnTo>
                      <a:pt x="150" y="35"/>
                    </a:lnTo>
                    <a:lnTo>
                      <a:pt x="149" y="35"/>
                    </a:lnTo>
                    <a:lnTo>
                      <a:pt x="148" y="35"/>
                    </a:lnTo>
                    <a:lnTo>
                      <a:pt x="147" y="35"/>
                    </a:lnTo>
                    <a:lnTo>
                      <a:pt x="145" y="35"/>
                    </a:lnTo>
                    <a:lnTo>
                      <a:pt x="144" y="35"/>
                    </a:lnTo>
                    <a:lnTo>
                      <a:pt x="143" y="35"/>
                    </a:lnTo>
                    <a:lnTo>
                      <a:pt x="142" y="35"/>
                    </a:lnTo>
                    <a:lnTo>
                      <a:pt x="141" y="35"/>
                    </a:lnTo>
                    <a:lnTo>
                      <a:pt x="140" y="35"/>
                    </a:lnTo>
                    <a:lnTo>
                      <a:pt x="139" y="35"/>
                    </a:lnTo>
                    <a:lnTo>
                      <a:pt x="138" y="35"/>
                    </a:lnTo>
                    <a:lnTo>
                      <a:pt x="137" y="35"/>
                    </a:lnTo>
                    <a:lnTo>
                      <a:pt x="136" y="35"/>
                    </a:lnTo>
                    <a:lnTo>
                      <a:pt x="135" y="35"/>
                    </a:lnTo>
                    <a:lnTo>
                      <a:pt x="134" y="35"/>
                    </a:lnTo>
                    <a:lnTo>
                      <a:pt x="133" y="35"/>
                    </a:lnTo>
                    <a:lnTo>
                      <a:pt x="132" y="35"/>
                    </a:lnTo>
                    <a:lnTo>
                      <a:pt x="131" y="35"/>
                    </a:lnTo>
                    <a:lnTo>
                      <a:pt x="130" y="35"/>
                    </a:lnTo>
                    <a:lnTo>
                      <a:pt x="129" y="35"/>
                    </a:lnTo>
                    <a:lnTo>
                      <a:pt x="128" y="35"/>
                    </a:lnTo>
                    <a:lnTo>
                      <a:pt x="127" y="34"/>
                    </a:lnTo>
                    <a:lnTo>
                      <a:pt x="126" y="34"/>
                    </a:lnTo>
                    <a:lnTo>
                      <a:pt x="125" y="34"/>
                    </a:lnTo>
                    <a:lnTo>
                      <a:pt x="124" y="34"/>
                    </a:lnTo>
                    <a:lnTo>
                      <a:pt x="123" y="34"/>
                    </a:lnTo>
                    <a:lnTo>
                      <a:pt x="122" y="34"/>
                    </a:lnTo>
                    <a:lnTo>
                      <a:pt x="121" y="34"/>
                    </a:lnTo>
                    <a:lnTo>
                      <a:pt x="120" y="34"/>
                    </a:lnTo>
                    <a:lnTo>
                      <a:pt x="119" y="34"/>
                    </a:lnTo>
                    <a:lnTo>
                      <a:pt x="118" y="34"/>
                    </a:lnTo>
                    <a:lnTo>
                      <a:pt x="117" y="34"/>
                    </a:lnTo>
                    <a:lnTo>
                      <a:pt x="116" y="34"/>
                    </a:lnTo>
                    <a:lnTo>
                      <a:pt x="115" y="34"/>
                    </a:lnTo>
                    <a:lnTo>
                      <a:pt x="114" y="34"/>
                    </a:lnTo>
                    <a:lnTo>
                      <a:pt x="113" y="34"/>
                    </a:lnTo>
                    <a:lnTo>
                      <a:pt x="112" y="34"/>
                    </a:lnTo>
                    <a:lnTo>
                      <a:pt x="111" y="34"/>
                    </a:lnTo>
                    <a:lnTo>
                      <a:pt x="110" y="34"/>
                    </a:lnTo>
                    <a:lnTo>
                      <a:pt x="109" y="34"/>
                    </a:lnTo>
                    <a:lnTo>
                      <a:pt x="108" y="34"/>
                    </a:lnTo>
                    <a:lnTo>
                      <a:pt x="107" y="34"/>
                    </a:lnTo>
                    <a:lnTo>
                      <a:pt x="106" y="34"/>
                    </a:lnTo>
                    <a:lnTo>
                      <a:pt x="106" y="33"/>
                    </a:lnTo>
                    <a:lnTo>
                      <a:pt x="105" y="33"/>
                    </a:lnTo>
                    <a:lnTo>
                      <a:pt x="104" y="33"/>
                    </a:lnTo>
                    <a:lnTo>
                      <a:pt x="103" y="33"/>
                    </a:lnTo>
                    <a:lnTo>
                      <a:pt x="102" y="33"/>
                    </a:lnTo>
                    <a:lnTo>
                      <a:pt x="101" y="33"/>
                    </a:lnTo>
                    <a:lnTo>
                      <a:pt x="100" y="33"/>
                    </a:lnTo>
                    <a:lnTo>
                      <a:pt x="98" y="33"/>
                    </a:lnTo>
                    <a:lnTo>
                      <a:pt x="96" y="32"/>
                    </a:lnTo>
                    <a:lnTo>
                      <a:pt x="95" y="32"/>
                    </a:lnTo>
                    <a:lnTo>
                      <a:pt x="94" y="32"/>
                    </a:lnTo>
                    <a:lnTo>
                      <a:pt x="93" y="32"/>
                    </a:lnTo>
                    <a:lnTo>
                      <a:pt x="92" y="32"/>
                    </a:lnTo>
                    <a:lnTo>
                      <a:pt x="91" y="32"/>
                    </a:lnTo>
                    <a:lnTo>
                      <a:pt x="90" y="32"/>
                    </a:lnTo>
                    <a:lnTo>
                      <a:pt x="89" y="32"/>
                    </a:lnTo>
                    <a:lnTo>
                      <a:pt x="88" y="32"/>
                    </a:lnTo>
                    <a:lnTo>
                      <a:pt x="87" y="32"/>
                    </a:lnTo>
                    <a:lnTo>
                      <a:pt x="87" y="33"/>
                    </a:lnTo>
                    <a:lnTo>
                      <a:pt x="86" y="33"/>
                    </a:lnTo>
                    <a:lnTo>
                      <a:pt x="84" y="33"/>
                    </a:lnTo>
                    <a:lnTo>
                      <a:pt x="83" y="33"/>
                    </a:lnTo>
                    <a:lnTo>
                      <a:pt x="82" y="33"/>
                    </a:lnTo>
                    <a:lnTo>
                      <a:pt x="81" y="33"/>
                    </a:lnTo>
                    <a:lnTo>
                      <a:pt x="80" y="33"/>
                    </a:lnTo>
                    <a:lnTo>
                      <a:pt x="79" y="33"/>
                    </a:lnTo>
                    <a:lnTo>
                      <a:pt x="78" y="33"/>
                    </a:lnTo>
                    <a:lnTo>
                      <a:pt x="77" y="33"/>
                    </a:lnTo>
                    <a:lnTo>
                      <a:pt x="76" y="33"/>
                    </a:lnTo>
                    <a:lnTo>
                      <a:pt x="75" y="33"/>
                    </a:lnTo>
                    <a:lnTo>
                      <a:pt x="74" y="33"/>
                    </a:lnTo>
                    <a:lnTo>
                      <a:pt x="73" y="33"/>
                    </a:lnTo>
                    <a:lnTo>
                      <a:pt x="72" y="33"/>
                    </a:lnTo>
                    <a:lnTo>
                      <a:pt x="71" y="34"/>
                    </a:lnTo>
                    <a:lnTo>
                      <a:pt x="70" y="34"/>
                    </a:lnTo>
                    <a:lnTo>
                      <a:pt x="69" y="34"/>
                    </a:lnTo>
                    <a:lnTo>
                      <a:pt x="68" y="34"/>
                    </a:lnTo>
                    <a:lnTo>
                      <a:pt x="68" y="35"/>
                    </a:lnTo>
                    <a:lnTo>
                      <a:pt x="67" y="35"/>
                    </a:lnTo>
                    <a:lnTo>
                      <a:pt x="66" y="35"/>
                    </a:lnTo>
                    <a:lnTo>
                      <a:pt x="65" y="35"/>
                    </a:lnTo>
                    <a:lnTo>
                      <a:pt x="64" y="35"/>
                    </a:lnTo>
                    <a:lnTo>
                      <a:pt x="63" y="35"/>
                    </a:lnTo>
                    <a:lnTo>
                      <a:pt x="62" y="35"/>
                    </a:lnTo>
                    <a:lnTo>
                      <a:pt x="61" y="35"/>
                    </a:lnTo>
                    <a:lnTo>
                      <a:pt x="60" y="35"/>
                    </a:lnTo>
                    <a:lnTo>
                      <a:pt x="59" y="35"/>
                    </a:lnTo>
                    <a:lnTo>
                      <a:pt x="58" y="35"/>
                    </a:lnTo>
                    <a:lnTo>
                      <a:pt x="57" y="35"/>
                    </a:lnTo>
                    <a:lnTo>
                      <a:pt x="56" y="35"/>
                    </a:lnTo>
                    <a:lnTo>
                      <a:pt x="55" y="35"/>
                    </a:lnTo>
                    <a:lnTo>
                      <a:pt x="54" y="35"/>
                    </a:lnTo>
                    <a:lnTo>
                      <a:pt x="53" y="35"/>
                    </a:lnTo>
                    <a:lnTo>
                      <a:pt x="52" y="35"/>
                    </a:lnTo>
                    <a:lnTo>
                      <a:pt x="51" y="35"/>
                    </a:lnTo>
                    <a:lnTo>
                      <a:pt x="50" y="35"/>
                    </a:lnTo>
                    <a:lnTo>
                      <a:pt x="49" y="35"/>
                    </a:lnTo>
                    <a:lnTo>
                      <a:pt x="47" y="35"/>
                    </a:lnTo>
                    <a:lnTo>
                      <a:pt x="45" y="35"/>
                    </a:lnTo>
                    <a:lnTo>
                      <a:pt x="44" y="34"/>
                    </a:lnTo>
                    <a:lnTo>
                      <a:pt x="43" y="34"/>
                    </a:lnTo>
                    <a:lnTo>
                      <a:pt x="42" y="34"/>
                    </a:lnTo>
                    <a:lnTo>
                      <a:pt x="41" y="34"/>
                    </a:lnTo>
                    <a:lnTo>
                      <a:pt x="40" y="34"/>
                    </a:lnTo>
                    <a:lnTo>
                      <a:pt x="39" y="34"/>
                    </a:lnTo>
                    <a:lnTo>
                      <a:pt x="38" y="33"/>
                    </a:lnTo>
                    <a:lnTo>
                      <a:pt x="37" y="33"/>
                    </a:lnTo>
                    <a:lnTo>
                      <a:pt x="36" y="33"/>
                    </a:lnTo>
                    <a:lnTo>
                      <a:pt x="35" y="33"/>
                    </a:lnTo>
                    <a:lnTo>
                      <a:pt x="34" y="33"/>
                    </a:lnTo>
                    <a:lnTo>
                      <a:pt x="33" y="33"/>
                    </a:lnTo>
                    <a:lnTo>
                      <a:pt x="32" y="33"/>
                    </a:lnTo>
                    <a:lnTo>
                      <a:pt x="31" y="33"/>
                    </a:lnTo>
                    <a:lnTo>
                      <a:pt x="30" y="33"/>
                    </a:lnTo>
                    <a:lnTo>
                      <a:pt x="29" y="32"/>
                    </a:lnTo>
                    <a:lnTo>
                      <a:pt x="28" y="32"/>
                    </a:lnTo>
                    <a:lnTo>
                      <a:pt x="27" y="32"/>
                    </a:lnTo>
                    <a:lnTo>
                      <a:pt x="26" y="32"/>
                    </a:lnTo>
                    <a:lnTo>
                      <a:pt x="25" y="32"/>
                    </a:lnTo>
                    <a:lnTo>
                      <a:pt x="24" y="32"/>
                    </a:lnTo>
                    <a:lnTo>
                      <a:pt x="23" y="32"/>
                    </a:lnTo>
                    <a:lnTo>
                      <a:pt x="22" y="32"/>
                    </a:lnTo>
                    <a:lnTo>
                      <a:pt x="21" y="33"/>
                    </a:lnTo>
                    <a:lnTo>
                      <a:pt x="20" y="33"/>
                    </a:lnTo>
                    <a:lnTo>
                      <a:pt x="19" y="33"/>
                    </a:lnTo>
                    <a:lnTo>
                      <a:pt x="18" y="33"/>
                    </a:lnTo>
                    <a:lnTo>
                      <a:pt x="17" y="33"/>
                    </a:lnTo>
                    <a:lnTo>
                      <a:pt x="16" y="33"/>
                    </a:lnTo>
                    <a:lnTo>
                      <a:pt x="15" y="33"/>
                    </a:lnTo>
                    <a:lnTo>
                      <a:pt x="14" y="33"/>
                    </a:lnTo>
                    <a:lnTo>
                      <a:pt x="13" y="33"/>
                    </a:lnTo>
                    <a:lnTo>
                      <a:pt x="12" y="33"/>
                    </a:lnTo>
                    <a:lnTo>
                      <a:pt x="11" y="33"/>
                    </a:lnTo>
                    <a:lnTo>
                      <a:pt x="10" y="33"/>
                    </a:lnTo>
                    <a:lnTo>
                      <a:pt x="9" y="33"/>
                    </a:lnTo>
                    <a:lnTo>
                      <a:pt x="8" y="33"/>
                    </a:lnTo>
                    <a:lnTo>
                      <a:pt x="7" y="33"/>
                    </a:lnTo>
                    <a:lnTo>
                      <a:pt x="6" y="33"/>
                    </a:lnTo>
                    <a:lnTo>
                      <a:pt x="5" y="33"/>
                    </a:lnTo>
                    <a:lnTo>
                      <a:pt x="5" y="32"/>
                    </a:lnTo>
                    <a:lnTo>
                      <a:pt x="4" y="32"/>
                    </a:lnTo>
                    <a:lnTo>
                      <a:pt x="3" y="32"/>
                    </a:lnTo>
                    <a:lnTo>
                      <a:pt x="2" y="32"/>
                    </a:lnTo>
                    <a:lnTo>
                      <a:pt x="2" y="33"/>
                    </a:lnTo>
                    <a:lnTo>
                      <a:pt x="1" y="33"/>
                    </a:lnTo>
                    <a:lnTo>
                      <a:pt x="0" y="33"/>
                    </a:lnTo>
                    <a:lnTo>
                      <a:pt x="0" y="34"/>
                    </a:lnTo>
                    <a:lnTo>
                      <a:pt x="1" y="34"/>
                    </a:lnTo>
                  </a:path>
                </a:pathLst>
              </a:custGeom>
              <a:pattFill prst="pct20">
                <a:fgClr>
                  <a:srgbClr val="000000"/>
                </a:fgClr>
                <a:bgClr>
                  <a:srgbClr val="AAAAAA"/>
                </a:bgClr>
              </a:pattFill>
              <a:ln w="12700" cap="rnd">
                <a:solidFill>
                  <a:srgbClr val="AAAAAA"/>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grpSp>
            <p:nvGrpSpPr>
              <p:cNvPr id="343" name="Group 230"/>
              <p:cNvGrpSpPr>
                <a:grpSpLocks/>
              </p:cNvGrpSpPr>
              <p:nvPr/>
            </p:nvGrpSpPr>
            <p:grpSpPr bwMode="auto">
              <a:xfrm>
                <a:off x="3847" y="3380"/>
                <a:ext cx="430" cy="216"/>
                <a:chOff x="5134" y="2915"/>
                <a:chExt cx="430" cy="216"/>
              </a:xfrm>
            </p:grpSpPr>
            <p:grpSp>
              <p:nvGrpSpPr>
                <p:cNvPr id="357" name="Group 231"/>
                <p:cNvGrpSpPr>
                  <a:grpSpLocks/>
                </p:cNvGrpSpPr>
                <p:nvPr/>
              </p:nvGrpSpPr>
              <p:grpSpPr bwMode="auto">
                <a:xfrm>
                  <a:off x="5134" y="2915"/>
                  <a:ext cx="430" cy="216"/>
                  <a:chOff x="3940" y="3283"/>
                  <a:chExt cx="430" cy="216"/>
                </a:xfrm>
              </p:grpSpPr>
              <p:sp>
                <p:nvSpPr>
                  <p:cNvPr id="365" name="Freeform 232" descr="20%"/>
                  <p:cNvSpPr>
                    <a:spLocks/>
                  </p:cNvSpPr>
                  <p:nvPr/>
                </p:nvSpPr>
                <p:spPr bwMode="auto">
                  <a:xfrm>
                    <a:off x="3940" y="3283"/>
                    <a:ext cx="430" cy="216"/>
                  </a:xfrm>
                  <a:custGeom>
                    <a:avLst/>
                    <a:gdLst>
                      <a:gd name="T0" fmla="*/ 386 w 430"/>
                      <a:gd name="T1" fmla="*/ 215 h 216"/>
                      <a:gd name="T2" fmla="*/ 0 w 430"/>
                      <a:gd name="T3" fmla="*/ 215 h 216"/>
                      <a:gd name="T4" fmla="*/ 0 w 430"/>
                      <a:gd name="T5" fmla="*/ 33 h 216"/>
                      <a:gd name="T6" fmla="*/ 43 w 430"/>
                      <a:gd name="T7" fmla="*/ 0 h 216"/>
                      <a:gd name="T8" fmla="*/ 429 w 430"/>
                      <a:gd name="T9" fmla="*/ 0 h 216"/>
                      <a:gd name="T10" fmla="*/ 429 w 430"/>
                      <a:gd name="T11" fmla="*/ 182 h 216"/>
                      <a:gd name="T12" fmla="*/ 386 w 430"/>
                      <a:gd name="T13" fmla="*/ 215 h 216"/>
                      <a:gd name="T14" fmla="*/ 0 60000 65536"/>
                      <a:gd name="T15" fmla="*/ 0 60000 65536"/>
                      <a:gd name="T16" fmla="*/ 0 60000 65536"/>
                      <a:gd name="T17" fmla="*/ 0 60000 65536"/>
                      <a:gd name="T18" fmla="*/ 0 60000 65536"/>
                      <a:gd name="T19" fmla="*/ 0 60000 65536"/>
                      <a:gd name="T20" fmla="*/ 0 60000 65536"/>
                      <a:gd name="T21" fmla="*/ 0 w 430"/>
                      <a:gd name="T22" fmla="*/ 0 h 216"/>
                      <a:gd name="T23" fmla="*/ 430 w 430"/>
                      <a:gd name="T24" fmla="*/ 216 h 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0" h="216">
                        <a:moveTo>
                          <a:pt x="386" y="215"/>
                        </a:moveTo>
                        <a:lnTo>
                          <a:pt x="0" y="215"/>
                        </a:lnTo>
                        <a:lnTo>
                          <a:pt x="0" y="33"/>
                        </a:lnTo>
                        <a:lnTo>
                          <a:pt x="43" y="0"/>
                        </a:lnTo>
                        <a:lnTo>
                          <a:pt x="429" y="0"/>
                        </a:lnTo>
                        <a:lnTo>
                          <a:pt x="429" y="182"/>
                        </a:lnTo>
                        <a:lnTo>
                          <a:pt x="386" y="215"/>
                        </a:lnTo>
                      </a:path>
                    </a:pathLst>
                  </a:custGeom>
                  <a:pattFill prst="pct20">
                    <a:fgClr>
                      <a:srgbClr val="000000"/>
                    </a:fgClr>
                    <a:bgClr>
                      <a:srgbClr val="FFBF7F"/>
                    </a:bgClr>
                  </a:pattFill>
                  <a:ln w="12700" cap="rnd">
                    <a:no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366" name="Freeform 233"/>
                  <p:cNvSpPr>
                    <a:spLocks/>
                  </p:cNvSpPr>
                  <p:nvPr/>
                </p:nvSpPr>
                <p:spPr bwMode="auto">
                  <a:xfrm>
                    <a:off x="3940" y="3283"/>
                    <a:ext cx="430" cy="216"/>
                  </a:xfrm>
                  <a:custGeom>
                    <a:avLst/>
                    <a:gdLst>
                      <a:gd name="T0" fmla="*/ 429 w 430"/>
                      <a:gd name="T1" fmla="*/ 0 h 216"/>
                      <a:gd name="T2" fmla="*/ 386 w 430"/>
                      <a:gd name="T3" fmla="*/ 33 h 216"/>
                      <a:gd name="T4" fmla="*/ 386 w 430"/>
                      <a:gd name="T5" fmla="*/ 215 h 216"/>
                      <a:gd name="T6" fmla="*/ 429 w 430"/>
                      <a:gd name="T7" fmla="*/ 182 h 216"/>
                      <a:gd name="T8" fmla="*/ 429 w 430"/>
                      <a:gd name="T9" fmla="*/ 0 h 216"/>
                      <a:gd name="T10" fmla="*/ 43 w 430"/>
                      <a:gd name="T11" fmla="*/ 0 h 216"/>
                      <a:gd name="T12" fmla="*/ 0 w 430"/>
                      <a:gd name="T13" fmla="*/ 33 h 216"/>
                      <a:gd name="T14" fmla="*/ 386 w 430"/>
                      <a:gd name="T15" fmla="*/ 33 h 216"/>
                      <a:gd name="T16" fmla="*/ 429 w 430"/>
                      <a:gd name="T17" fmla="*/ 0 h 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0"/>
                      <a:gd name="T28" fmla="*/ 0 h 216"/>
                      <a:gd name="T29" fmla="*/ 430 w 430"/>
                      <a:gd name="T30" fmla="*/ 216 h 2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0" h="216">
                        <a:moveTo>
                          <a:pt x="429" y="0"/>
                        </a:moveTo>
                        <a:lnTo>
                          <a:pt x="386" y="33"/>
                        </a:lnTo>
                        <a:lnTo>
                          <a:pt x="386" y="215"/>
                        </a:lnTo>
                        <a:lnTo>
                          <a:pt x="429" y="182"/>
                        </a:lnTo>
                        <a:lnTo>
                          <a:pt x="429" y="0"/>
                        </a:lnTo>
                        <a:lnTo>
                          <a:pt x="43" y="0"/>
                        </a:lnTo>
                        <a:lnTo>
                          <a:pt x="0" y="33"/>
                        </a:lnTo>
                        <a:lnTo>
                          <a:pt x="386" y="33"/>
                        </a:lnTo>
                        <a:lnTo>
                          <a:pt x="429" y="0"/>
                        </a:lnTo>
                      </a:path>
                    </a:pathLst>
                  </a:custGeom>
                  <a:solidFill>
                    <a:srgbClr val="7F5F3F"/>
                  </a:solidFill>
                  <a:ln w="12700" cap="rnd">
                    <a:solidFill>
                      <a:srgbClr val="2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367" name="Freeform 234"/>
                  <p:cNvSpPr>
                    <a:spLocks/>
                  </p:cNvSpPr>
                  <p:nvPr/>
                </p:nvSpPr>
                <p:spPr bwMode="auto">
                  <a:xfrm>
                    <a:off x="3940" y="3316"/>
                    <a:ext cx="387" cy="183"/>
                  </a:xfrm>
                  <a:custGeom>
                    <a:avLst/>
                    <a:gdLst>
                      <a:gd name="T0" fmla="*/ 386 w 387"/>
                      <a:gd name="T1" fmla="*/ 182 h 183"/>
                      <a:gd name="T2" fmla="*/ 0 w 387"/>
                      <a:gd name="T3" fmla="*/ 182 h 183"/>
                      <a:gd name="T4" fmla="*/ 0 w 387"/>
                      <a:gd name="T5" fmla="*/ 0 h 183"/>
                      <a:gd name="T6" fmla="*/ 386 w 387"/>
                      <a:gd name="T7" fmla="*/ 0 h 183"/>
                      <a:gd name="T8" fmla="*/ 386 w 387"/>
                      <a:gd name="T9" fmla="*/ 182 h 183"/>
                      <a:gd name="T10" fmla="*/ 0 60000 65536"/>
                      <a:gd name="T11" fmla="*/ 0 60000 65536"/>
                      <a:gd name="T12" fmla="*/ 0 60000 65536"/>
                      <a:gd name="T13" fmla="*/ 0 60000 65536"/>
                      <a:gd name="T14" fmla="*/ 0 60000 65536"/>
                      <a:gd name="T15" fmla="*/ 0 w 387"/>
                      <a:gd name="T16" fmla="*/ 0 h 183"/>
                      <a:gd name="T17" fmla="*/ 387 w 387"/>
                      <a:gd name="T18" fmla="*/ 183 h 183"/>
                    </a:gdLst>
                    <a:ahLst/>
                    <a:cxnLst>
                      <a:cxn ang="T10">
                        <a:pos x="T0" y="T1"/>
                      </a:cxn>
                      <a:cxn ang="T11">
                        <a:pos x="T2" y="T3"/>
                      </a:cxn>
                      <a:cxn ang="T12">
                        <a:pos x="T4" y="T5"/>
                      </a:cxn>
                      <a:cxn ang="T13">
                        <a:pos x="T6" y="T7"/>
                      </a:cxn>
                      <a:cxn ang="T14">
                        <a:pos x="T8" y="T9"/>
                      </a:cxn>
                    </a:cxnLst>
                    <a:rect l="T15" t="T16" r="T17" b="T18"/>
                    <a:pathLst>
                      <a:path w="387" h="183">
                        <a:moveTo>
                          <a:pt x="386" y="182"/>
                        </a:moveTo>
                        <a:lnTo>
                          <a:pt x="0" y="182"/>
                        </a:lnTo>
                        <a:lnTo>
                          <a:pt x="0" y="0"/>
                        </a:lnTo>
                        <a:lnTo>
                          <a:pt x="386" y="0"/>
                        </a:lnTo>
                        <a:lnTo>
                          <a:pt x="386" y="182"/>
                        </a:lnTo>
                      </a:path>
                    </a:pathLst>
                  </a:custGeom>
                  <a:noFill/>
                  <a:ln w="12700" cap="rnd">
                    <a:solidFill>
                      <a:srgbClr val="2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grpSp>
            <p:grpSp>
              <p:nvGrpSpPr>
                <p:cNvPr id="358" name="Group 235"/>
                <p:cNvGrpSpPr>
                  <a:grpSpLocks/>
                </p:cNvGrpSpPr>
                <p:nvPr/>
              </p:nvGrpSpPr>
              <p:grpSpPr bwMode="auto">
                <a:xfrm>
                  <a:off x="5177" y="3003"/>
                  <a:ext cx="299" cy="68"/>
                  <a:chOff x="3983" y="3371"/>
                  <a:chExt cx="299" cy="68"/>
                </a:xfrm>
              </p:grpSpPr>
              <p:sp>
                <p:nvSpPr>
                  <p:cNvPr id="359" name="Oval 236" descr="20%"/>
                  <p:cNvSpPr>
                    <a:spLocks noChangeArrowheads="1"/>
                  </p:cNvSpPr>
                  <p:nvPr/>
                </p:nvSpPr>
                <p:spPr bwMode="auto">
                  <a:xfrm>
                    <a:off x="4206" y="3371"/>
                    <a:ext cx="76" cy="62"/>
                  </a:xfrm>
                  <a:prstGeom prst="ellipse">
                    <a:avLst/>
                  </a:prstGeom>
                  <a:pattFill prst="pct20">
                    <a:fgClr>
                      <a:srgbClr val="000000"/>
                    </a:fgClr>
                    <a:bgClr>
                      <a:srgbClr val="000000"/>
                    </a:bgClr>
                  </a:pattFill>
                  <a:ln w="12700">
                    <a:solidFill>
                      <a:srgbClr val="400000"/>
                    </a:solidFill>
                    <a:round/>
                    <a:headEnd/>
                    <a:tailEnd/>
                  </a:ln>
                </p:spPr>
                <p:txBody>
                  <a:bodyPr wrap="none" anchor="ct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360" name="Freeform 237" descr="20%"/>
                  <p:cNvSpPr>
                    <a:spLocks/>
                  </p:cNvSpPr>
                  <p:nvPr/>
                </p:nvSpPr>
                <p:spPr bwMode="auto">
                  <a:xfrm>
                    <a:off x="4201" y="3374"/>
                    <a:ext cx="66" cy="65"/>
                  </a:xfrm>
                  <a:custGeom>
                    <a:avLst/>
                    <a:gdLst>
                      <a:gd name="T0" fmla="*/ 59 w 66"/>
                      <a:gd name="T1" fmla="*/ 55 h 65"/>
                      <a:gd name="T2" fmla="*/ 55 w 66"/>
                      <a:gd name="T3" fmla="*/ 52 h 65"/>
                      <a:gd name="T4" fmla="*/ 51 w 66"/>
                      <a:gd name="T5" fmla="*/ 50 h 65"/>
                      <a:gd name="T6" fmla="*/ 46 w 66"/>
                      <a:gd name="T7" fmla="*/ 47 h 65"/>
                      <a:gd name="T8" fmla="*/ 42 w 66"/>
                      <a:gd name="T9" fmla="*/ 44 h 65"/>
                      <a:gd name="T10" fmla="*/ 38 w 66"/>
                      <a:gd name="T11" fmla="*/ 41 h 65"/>
                      <a:gd name="T12" fmla="*/ 34 w 66"/>
                      <a:gd name="T13" fmla="*/ 37 h 65"/>
                      <a:gd name="T14" fmla="*/ 32 w 66"/>
                      <a:gd name="T15" fmla="*/ 34 h 65"/>
                      <a:gd name="T16" fmla="*/ 29 w 66"/>
                      <a:gd name="T17" fmla="*/ 30 h 65"/>
                      <a:gd name="T18" fmla="*/ 26 w 66"/>
                      <a:gd name="T19" fmla="*/ 26 h 65"/>
                      <a:gd name="T20" fmla="*/ 24 w 66"/>
                      <a:gd name="T21" fmla="*/ 22 h 65"/>
                      <a:gd name="T22" fmla="*/ 22 w 66"/>
                      <a:gd name="T23" fmla="*/ 18 h 65"/>
                      <a:gd name="T24" fmla="*/ 20 w 66"/>
                      <a:gd name="T25" fmla="*/ 13 h 65"/>
                      <a:gd name="T26" fmla="*/ 19 w 66"/>
                      <a:gd name="T27" fmla="*/ 9 h 65"/>
                      <a:gd name="T28" fmla="*/ 18 w 66"/>
                      <a:gd name="T29" fmla="*/ 4 h 65"/>
                      <a:gd name="T30" fmla="*/ 18 w 66"/>
                      <a:gd name="T31" fmla="*/ 0 h 65"/>
                      <a:gd name="T32" fmla="*/ 15 w 66"/>
                      <a:gd name="T33" fmla="*/ 1 h 65"/>
                      <a:gd name="T34" fmla="*/ 13 w 66"/>
                      <a:gd name="T35" fmla="*/ 2 h 65"/>
                      <a:gd name="T36" fmla="*/ 11 w 66"/>
                      <a:gd name="T37" fmla="*/ 4 h 65"/>
                      <a:gd name="T38" fmla="*/ 10 w 66"/>
                      <a:gd name="T39" fmla="*/ 6 h 65"/>
                      <a:gd name="T40" fmla="*/ 8 w 66"/>
                      <a:gd name="T41" fmla="*/ 7 h 65"/>
                      <a:gd name="T42" fmla="*/ 7 w 66"/>
                      <a:gd name="T43" fmla="*/ 9 h 65"/>
                      <a:gd name="T44" fmla="*/ 5 w 66"/>
                      <a:gd name="T45" fmla="*/ 11 h 65"/>
                      <a:gd name="T46" fmla="*/ 4 w 66"/>
                      <a:gd name="T47" fmla="*/ 12 h 65"/>
                      <a:gd name="T48" fmla="*/ 3 w 66"/>
                      <a:gd name="T49" fmla="*/ 14 h 65"/>
                      <a:gd name="T50" fmla="*/ 2 w 66"/>
                      <a:gd name="T51" fmla="*/ 16 h 65"/>
                      <a:gd name="T52" fmla="*/ 1 w 66"/>
                      <a:gd name="T53" fmla="*/ 18 h 65"/>
                      <a:gd name="T54" fmla="*/ 0 w 66"/>
                      <a:gd name="T55" fmla="*/ 20 h 65"/>
                      <a:gd name="T56" fmla="*/ 0 w 66"/>
                      <a:gd name="T57" fmla="*/ 23 h 65"/>
                      <a:gd name="T58" fmla="*/ 0 w 66"/>
                      <a:gd name="T59" fmla="*/ 25 h 65"/>
                      <a:gd name="T60" fmla="*/ 0 w 66"/>
                      <a:gd name="T61" fmla="*/ 27 h 65"/>
                      <a:gd name="T62" fmla="*/ 0 w 66"/>
                      <a:gd name="T63" fmla="*/ 32 h 65"/>
                      <a:gd name="T64" fmla="*/ 0 w 66"/>
                      <a:gd name="T65" fmla="*/ 35 h 65"/>
                      <a:gd name="T66" fmla="*/ 2 w 66"/>
                      <a:gd name="T67" fmla="*/ 39 h 65"/>
                      <a:gd name="T68" fmla="*/ 3 w 66"/>
                      <a:gd name="T69" fmla="*/ 42 h 65"/>
                      <a:gd name="T70" fmla="*/ 5 w 66"/>
                      <a:gd name="T71" fmla="*/ 45 h 65"/>
                      <a:gd name="T72" fmla="*/ 7 w 66"/>
                      <a:gd name="T73" fmla="*/ 48 h 65"/>
                      <a:gd name="T74" fmla="*/ 10 w 66"/>
                      <a:gd name="T75" fmla="*/ 51 h 65"/>
                      <a:gd name="T76" fmla="*/ 12 w 66"/>
                      <a:gd name="T77" fmla="*/ 53 h 65"/>
                      <a:gd name="T78" fmla="*/ 15 w 66"/>
                      <a:gd name="T79" fmla="*/ 56 h 65"/>
                      <a:gd name="T80" fmla="*/ 18 w 66"/>
                      <a:gd name="T81" fmla="*/ 58 h 65"/>
                      <a:gd name="T82" fmla="*/ 22 w 66"/>
                      <a:gd name="T83" fmla="*/ 60 h 65"/>
                      <a:gd name="T84" fmla="*/ 26 w 66"/>
                      <a:gd name="T85" fmla="*/ 61 h 65"/>
                      <a:gd name="T86" fmla="*/ 30 w 66"/>
                      <a:gd name="T87" fmla="*/ 62 h 65"/>
                      <a:gd name="T88" fmla="*/ 34 w 66"/>
                      <a:gd name="T89" fmla="*/ 63 h 65"/>
                      <a:gd name="T90" fmla="*/ 38 w 66"/>
                      <a:gd name="T91" fmla="*/ 64 h 65"/>
                      <a:gd name="T92" fmla="*/ 43 w 66"/>
                      <a:gd name="T93" fmla="*/ 64 h 65"/>
                      <a:gd name="T94" fmla="*/ 45 w 66"/>
                      <a:gd name="T95" fmla="*/ 64 h 65"/>
                      <a:gd name="T96" fmla="*/ 47 w 66"/>
                      <a:gd name="T97" fmla="*/ 64 h 65"/>
                      <a:gd name="T98" fmla="*/ 49 w 66"/>
                      <a:gd name="T99" fmla="*/ 64 h 65"/>
                      <a:gd name="T100" fmla="*/ 51 w 66"/>
                      <a:gd name="T101" fmla="*/ 63 h 65"/>
                      <a:gd name="T102" fmla="*/ 53 w 66"/>
                      <a:gd name="T103" fmla="*/ 62 h 65"/>
                      <a:gd name="T104" fmla="*/ 54 w 66"/>
                      <a:gd name="T105" fmla="*/ 62 h 65"/>
                      <a:gd name="T106" fmla="*/ 56 w 66"/>
                      <a:gd name="T107" fmla="*/ 62 h 65"/>
                      <a:gd name="T108" fmla="*/ 58 w 66"/>
                      <a:gd name="T109" fmla="*/ 61 h 65"/>
                      <a:gd name="T110" fmla="*/ 60 w 66"/>
                      <a:gd name="T111" fmla="*/ 60 h 65"/>
                      <a:gd name="T112" fmla="*/ 62 w 66"/>
                      <a:gd name="T113" fmla="*/ 59 h 65"/>
                      <a:gd name="T114" fmla="*/ 64 w 66"/>
                      <a:gd name="T115" fmla="*/ 58 h 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
                      <a:gd name="T175" fmla="*/ 0 h 65"/>
                      <a:gd name="T176" fmla="*/ 66 w 66"/>
                      <a:gd name="T177" fmla="*/ 65 h 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 h="65">
                        <a:moveTo>
                          <a:pt x="65" y="57"/>
                        </a:moveTo>
                        <a:lnTo>
                          <a:pt x="59" y="55"/>
                        </a:lnTo>
                        <a:lnTo>
                          <a:pt x="57" y="54"/>
                        </a:lnTo>
                        <a:lnTo>
                          <a:pt x="55" y="52"/>
                        </a:lnTo>
                        <a:lnTo>
                          <a:pt x="53" y="51"/>
                        </a:lnTo>
                        <a:lnTo>
                          <a:pt x="51" y="50"/>
                        </a:lnTo>
                        <a:lnTo>
                          <a:pt x="48" y="48"/>
                        </a:lnTo>
                        <a:lnTo>
                          <a:pt x="46" y="47"/>
                        </a:lnTo>
                        <a:lnTo>
                          <a:pt x="44" y="46"/>
                        </a:lnTo>
                        <a:lnTo>
                          <a:pt x="42" y="44"/>
                        </a:lnTo>
                        <a:lnTo>
                          <a:pt x="40" y="42"/>
                        </a:lnTo>
                        <a:lnTo>
                          <a:pt x="38" y="41"/>
                        </a:lnTo>
                        <a:lnTo>
                          <a:pt x="36" y="39"/>
                        </a:lnTo>
                        <a:lnTo>
                          <a:pt x="34" y="37"/>
                        </a:lnTo>
                        <a:lnTo>
                          <a:pt x="33" y="36"/>
                        </a:lnTo>
                        <a:lnTo>
                          <a:pt x="32" y="34"/>
                        </a:lnTo>
                        <a:lnTo>
                          <a:pt x="31" y="32"/>
                        </a:lnTo>
                        <a:lnTo>
                          <a:pt x="29" y="30"/>
                        </a:lnTo>
                        <a:lnTo>
                          <a:pt x="27" y="28"/>
                        </a:lnTo>
                        <a:lnTo>
                          <a:pt x="26" y="26"/>
                        </a:lnTo>
                        <a:lnTo>
                          <a:pt x="25" y="24"/>
                        </a:lnTo>
                        <a:lnTo>
                          <a:pt x="24" y="22"/>
                        </a:lnTo>
                        <a:lnTo>
                          <a:pt x="23" y="20"/>
                        </a:lnTo>
                        <a:lnTo>
                          <a:pt x="22" y="18"/>
                        </a:lnTo>
                        <a:lnTo>
                          <a:pt x="21" y="15"/>
                        </a:lnTo>
                        <a:lnTo>
                          <a:pt x="20" y="13"/>
                        </a:lnTo>
                        <a:lnTo>
                          <a:pt x="20" y="11"/>
                        </a:lnTo>
                        <a:lnTo>
                          <a:pt x="19" y="9"/>
                        </a:lnTo>
                        <a:lnTo>
                          <a:pt x="19" y="6"/>
                        </a:lnTo>
                        <a:lnTo>
                          <a:pt x="18" y="4"/>
                        </a:lnTo>
                        <a:lnTo>
                          <a:pt x="18" y="2"/>
                        </a:lnTo>
                        <a:lnTo>
                          <a:pt x="18" y="0"/>
                        </a:lnTo>
                        <a:lnTo>
                          <a:pt x="16" y="0"/>
                        </a:lnTo>
                        <a:lnTo>
                          <a:pt x="15" y="1"/>
                        </a:lnTo>
                        <a:lnTo>
                          <a:pt x="14" y="2"/>
                        </a:lnTo>
                        <a:lnTo>
                          <a:pt x="13" y="2"/>
                        </a:lnTo>
                        <a:lnTo>
                          <a:pt x="12" y="3"/>
                        </a:lnTo>
                        <a:lnTo>
                          <a:pt x="11" y="4"/>
                        </a:lnTo>
                        <a:lnTo>
                          <a:pt x="11" y="5"/>
                        </a:lnTo>
                        <a:lnTo>
                          <a:pt x="10" y="6"/>
                        </a:lnTo>
                        <a:lnTo>
                          <a:pt x="9" y="6"/>
                        </a:lnTo>
                        <a:lnTo>
                          <a:pt x="8" y="7"/>
                        </a:lnTo>
                        <a:lnTo>
                          <a:pt x="8" y="8"/>
                        </a:lnTo>
                        <a:lnTo>
                          <a:pt x="7" y="9"/>
                        </a:lnTo>
                        <a:lnTo>
                          <a:pt x="6" y="10"/>
                        </a:lnTo>
                        <a:lnTo>
                          <a:pt x="5" y="11"/>
                        </a:lnTo>
                        <a:lnTo>
                          <a:pt x="5" y="12"/>
                        </a:lnTo>
                        <a:lnTo>
                          <a:pt x="4" y="12"/>
                        </a:lnTo>
                        <a:lnTo>
                          <a:pt x="4" y="14"/>
                        </a:lnTo>
                        <a:lnTo>
                          <a:pt x="3" y="14"/>
                        </a:lnTo>
                        <a:lnTo>
                          <a:pt x="2" y="15"/>
                        </a:lnTo>
                        <a:lnTo>
                          <a:pt x="2" y="16"/>
                        </a:lnTo>
                        <a:lnTo>
                          <a:pt x="2" y="17"/>
                        </a:lnTo>
                        <a:lnTo>
                          <a:pt x="1" y="18"/>
                        </a:lnTo>
                        <a:lnTo>
                          <a:pt x="1" y="20"/>
                        </a:lnTo>
                        <a:lnTo>
                          <a:pt x="0" y="20"/>
                        </a:lnTo>
                        <a:lnTo>
                          <a:pt x="0" y="22"/>
                        </a:lnTo>
                        <a:lnTo>
                          <a:pt x="0" y="23"/>
                        </a:lnTo>
                        <a:lnTo>
                          <a:pt x="0" y="24"/>
                        </a:lnTo>
                        <a:lnTo>
                          <a:pt x="0" y="25"/>
                        </a:lnTo>
                        <a:lnTo>
                          <a:pt x="0" y="26"/>
                        </a:lnTo>
                        <a:lnTo>
                          <a:pt x="0" y="27"/>
                        </a:lnTo>
                        <a:lnTo>
                          <a:pt x="0" y="28"/>
                        </a:lnTo>
                        <a:lnTo>
                          <a:pt x="0" y="32"/>
                        </a:lnTo>
                        <a:lnTo>
                          <a:pt x="0" y="34"/>
                        </a:lnTo>
                        <a:lnTo>
                          <a:pt x="0" y="35"/>
                        </a:lnTo>
                        <a:lnTo>
                          <a:pt x="1" y="37"/>
                        </a:lnTo>
                        <a:lnTo>
                          <a:pt x="2" y="39"/>
                        </a:lnTo>
                        <a:lnTo>
                          <a:pt x="2" y="40"/>
                        </a:lnTo>
                        <a:lnTo>
                          <a:pt x="3" y="42"/>
                        </a:lnTo>
                        <a:lnTo>
                          <a:pt x="4" y="44"/>
                        </a:lnTo>
                        <a:lnTo>
                          <a:pt x="5" y="45"/>
                        </a:lnTo>
                        <a:lnTo>
                          <a:pt x="6" y="46"/>
                        </a:lnTo>
                        <a:lnTo>
                          <a:pt x="7" y="48"/>
                        </a:lnTo>
                        <a:lnTo>
                          <a:pt x="8" y="50"/>
                        </a:lnTo>
                        <a:lnTo>
                          <a:pt x="10" y="51"/>
                        </a:lnTo>
                        <a:lnTo>
                          <a:pt x="11" y="52"/>
                        </a:lnTo>
                        <a:lnTo>
                          <a:pt x="12" y="53"/>
                        </a:lnTo>
                        <a:lnTo>
                          <a:pt x="13" y="54"/>
                        </a:lnTo>
                        <a:lnTo>
                          <a:pt x="15" y="56"/>
                        </a:lnTo>
                        <a:lnTo>
                          <a:pt x="17" y="57"/>
                        </a:lnTo>
                        <a:lnTo>
                          <a:pt x="18" y="58"/>
                        </a:lnTo>
                        <a:lnTo>
                          <a:pt x="20" y="59"/>
                        </a:lnTo>
                        <a:lnTo>
                          <a:pt x="22" y="60"/>
                        </a:lnTo>
                        <a:lnTo>
                          <a:pt x="24" y="60"/>
                        </a:lnTo>
                        <a:lnTo>
                          <a:pt x="26" y="61"/>
                        </a:lnTo>
                        <a:lnTo>
                          <a:pt x="28" y="62"/>
                        </a:lnTo>
                        <a:lnTo>
                          <a:pt x="30" y="62"/>
                        </a:lnTo>
                        <a:lnTo>
                          <a:pt x="32" y="63"/>
                        </a:lnTo>
                        <a:lnTo>
                          <a:pt x="34" y="63"/>
                        </a:lnTo>
                        <a:lnTo>
                          <a:pt x="36" y="63"/>
                        </a:lnTo>
                        <a:lnTo>
                          <a:pt x="38" y="64"/>
                        </a:lnTo>
                        <a:lnTo>
                          <a:pt x="40" y="64"/>
                        </a:lnTo>
                        <a:lnTo>
                          <a:pt x="43" y="64"/>
                        </a:lnTo>
                        <a:lnTo>
                          <a:pt x="44" y="64"/>
                        </a:lnTo>
                        <a:lnTo>
                          <a:pt x="45" y="64"/>
                        </a:lnTo>
                        <a:lnTo>
                          <a:pt x="46" y="64"/>
                        </a:lnTo>
                        <a:lnTo>
                          <a:pt x="47" y="64"/>
                        </a:lnTo>
                        <a:lnTo>
                          <a:pt x="48" y="64"/>
                        </a:lnTo>
                        <a:lnTo>
                          <a:pt x="49" y="64"/>
                        </a:lnTo>
                        <a:lnTo>
                          <a:pt x="50" y="63"/>
                        </a:lnTo>
                        <a:lnTo>
                          <a:pt x="51" y="63"/>
                        </a:lnTo>
                        <a:lnTo>
                          <a:pt x="52" y="63"/>
                        </a:lnTo>
                        <a:lnTo>
                          <a:pt x="53" y="62"/>
                        </a:lnTo>
                        <a:lnTo>
                          <a:pt x="54" y="62"/>
                        </a:lnTo>
                        <a:lnTo>
                          <a:pt x="55" y="62"/>
                        </a:lnTo>
                        <a:lnTo>
                          <a:pt x="56" y="62"/>
                        </a:lnTo>
                        <a:lnTo>
                          <a:pt x="57" y="61"/>
                        </a:lnTo>
                        <a:lnTo>
                          <a:pt x="58" y="61"/>
                        </a:lnTo>
                        <a:lnTo>
                          <a:pt x="59" y="60"/>
                        </a:lnTo>
                        <a:lnTo>
                          <a:pt x="60" y="60"/>
                        </a:lnTo>
                        <a:lnTo>
                          <a:pt x="61" y="59"/>
                        </a:lnTo>
                        <a:lnTo>
                          <a:pt x="62" y="59"/>
                        </a:lnTo>
                        <a:lnTo>
                          <a:pt x="63" y="58"/>
                        </a:lnTo>
                        <a:lnTo>
                          <a:pt x="64" y="58"/>
                        </a:lnTo>
                        <a:lnTo>
                          <a:pt x="65" y="57"/>
                        </a:lnTo>
                      </a:path>
                    </a:pathLst>
                  </a:custGeom>
                  <a:pattFill prst="pct20">
                    <a:fgClr>
                      <a:srgbClr val="000000"/>
                    </a:fgClr>
                    <a:bgClr>
                      <a:srgbClr val="C05D00"/>
                    </a:bgClr>
                  </a:pattFill>
                  <a:ln w="12700" cap="rnd">
                    <a:solidFill>
                      <a:srgbClr val="4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361" name="Oval 238" descr="20%"/>
                  <p:cNvSpPr>
                    <a:spLocks noChangeArrowheads="1"/>
                  </p:cNvSpPr>
                  <p:nvPr/>
                </p:nvSpPr>
                <p:spPr bwMode="auto">
                  <a:xfrm>
                    <a:off x="4098" y="3371"/>
                    <a:ext cx="76" cy="62"/>
                  </a:xfrm>
                  <a:prstGeom prst="ellipse">
                    <a:avLst/>
                  </a:prstGeom>
                  <a:pattFill prst="pct20">
                    <a:fgClr>
                      <a:srgbClr val="000000"/>
                    </a:fgClr>
                    <a:bgClr>
                      <a:srgbClr val="000000"/>
                    </a:bgClr>
                  </a:pattFill>
                  <a:ln w="12700">
                    <a:solidFill>
                      <a:srgbClr val="400000"/>
                    </a:solidFill>
                    <a:round/>
                    <a:headEnd/>
                    <a:tailEnd/>
                  </a:ln>
                </p:spPr>
                <p:txBody>
                  <a:bodyPr wrap="none" anchor="ct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362" name="Freeform 239" descr="20%"/>
                  <p:cNvSpPr>
                    <a:spLocks/>
                  </p:cNvSpPr>
                  <p:nvPr/>
                </p:nvSpPr>
                <p:spPr bwMode="auto">
                  <a:xfrm>
                    <a:off x="4092" y="3374"/>
                    <a:ext cx="68" cy="65"/>
                  </a:xfrm>
                  <a:custGeom>
                    <a:avLst/>
                    <a:gdLst>
                      <a:gd name="T0" fmla="*/ 62 w 68"/>
                      <a:gd name="T1" fmla="*/ 55 h 65"/>
                      <a:gd name="T2" fmla="*/ 57 w 68"/>
                      <a:gd name="T3" fmla="*/ 52 h 65"/>
                      <a:gd name="T4" fmla="*/ 52 w 68"/>
                      <a:gd name="T5" fmla="*/ 50 h 65"/>
                      <a:gd name="T6" fmla="*/ 48 w 68"/>
                      <a:gd name="T7" fmla="*/ 47 h 65"/>
                      <a:gd name="T8" fmla="*/ 44 w 68"/>
                      <a:gd name="T9" fmla="*/ 44 h 65"/>
                      <a:gd name="T10" fmla="*/ 40 w 68"/>
                      <a:gd name="T11" fmla="*/ 41 h 65"/>
                      <a:gd name="T12" fmla="*/ 36 w 68"/>
                      <a:gd name="T13" fmla="*/ 37 h 65"/>
                      <a:gd name="T14" fmla="*/ 34 w 68"/>
                      <a:gd name="T15" fmla="*/ 34 h 65"/>
                      <a:gd name="T16" fmla="*/ 31 w 68"/>
                      <a:gd name="T17" fmla="*/ 30 h 65"/>
                      <a:gd name="T18" fmla="*/ 28 w 68"/>
                      <a:gd name="T19" fmla="*/ 26 h 65"/>
                      <a:gd name="T20" fmla="*/ 25 w 68"/>
                      <a:gd name="T21" fmla="*/ 22 h 65"/>
                      <a:gd name="T22" fmla="*/ 23 w 68"/>
                      <a:gd name="T23" fmla="*/ 18 h 65"/>
                      <a:gd name="T24" fmla="*/ 22 w 68"/>
                      <a:gd name="T25" fmla="*/ 13 h 65"/>
                      <a:gd name="T26" fmla="*/ 21 w 68"/>
                      <a:gd name="T27" fmla="*/ 9 h 65"/>
                      <a:gd name="T28" fmla="*/ 20 w 68"/>
                      <a:gd name="T29" fmla="*/ 4 h 65"/>
                      <a:gd name="T30" fmla="*/ 20 w 68"/>
                      <a:gd name="T31" fmla="*/ 0 h 65"/>
                      <a:gd name="T32" fmla="*/ 16 w 68"/>
                      <a:gd name="T33" fmla="*/ 1 h 65"/>
                      <a:gd name="T34" fmla="*/ 14 w 68"/>
                      <a:gd name="T35" fmla="*/ 2 h 65"/>
                      <a:gd name="T36" fmla="*/ 12 w 68"/>
                      <a:gd name="T37" fmla="*/ 4 h 65"/>
                      <a:gd name="T38" fmla="*/ 11 w 68"/>
                      <a:gd name="T39" fmla="*/ 6 h 65"/>
                      <a:gd name="T40" fmla="*/ 9 w 68"/>
                      <a:gd name="T41" fmla="*/ 7 h 65"/>
                      <a:gd name="T42" fmla="*/ 7 w 68"/>
                      <a:gd name="T43" fmla="*/ 9 h 65"/>
                      <a:gd name="T44" fmla="*/ 6 w 68"/>
                      <a:gd name="T45" fmla="*/ 11 h 65"/>
                      <a:gd name="T46" fmla="*/ 4 w 68"/>
                      <a:gd name="T47" fmla="*/ 14 h 65"/>
                      <a:gd name="T48" fmla="*/ 3 w 68"/>
                      <a:gd name="T49" fmla="*/ 15 h 65"/>
                      <a:gd name="T50" fmla="*/ 2 w 68"/>
                      <a:gd name="T51" fmla="*/ 17 h 65"/>
                      <a:gd name="T52" fmla="*/ 1 w 68"/>
                      <a:gd name="T53" fmla="*/ 20 h 65"/>
                      <a:gd name="T54" fmla="*/ 1 w 68"/>
                      <a:gd name="T55" fmla="*/ 23 h 65"/>
                      <a:gd name="T56" fmla="*/ 0 w 68"/>
                      <a:gd name="T57" fmla="*/ 25 h 65"/>
                      <a:gd name="T58" fmla="*/ 0 w 68"/>
                      <a:gd name="T59" fmla="*/ 27 h 65"/>
                      <a:gd name="T60" fmla="*/ 0 w 68"/>
                      <a:gd name="T61" fmla="*/ 32 h 65"/>
                      <a:gd name="T62" fmla="*/ 1 w 68"/>
                      <a:gd name="T63" fmla="*/ 35 h 65"/>
                      <a:gd name="T64" fmla="*/ 2 w 68"/>
                      <a:gd name="T65" fmla="*/ 39 h 65"/>
                      <a:gd name="T66" fmla="*/ 3 w 68"/>
                      <a:gd name="T67" fmla="*/ 42 h 65"/>
                      <a:gd name="T68" fmla="*/ 5 w 68"/>
                      <a:gd name="T69" fmla="*/ 45 h 65"/>
                      <a:gd name="T70" fmla="*/ 8 w 68"/>
                      <a:gd name="T71" fmla="*/ 48 h 65"/>
                      <a:gd name="T72" fmla="*/ 10 w 68"/>
                      <a:gd name="T73" fmla="*/ 51 h 65"/>
                      <a:gd name="T74" fmla="*/ 13 w 68"/>
                      <a:gd name="T75" fmla="*/ 53 h 65"/>
                      <a:gd name="T76" fmla="*/ 16 w 68"/>
                      <a:gd name="T77" fmla="*/ 56 h 65"/>
                      <a:gd name="T78" fmla="*/ 20 w 68"/>
                      <a:gd name="T79" fmla="*/ 58 h 65"/>
                      <a:gd name="T80" fmla="*/ 23 w 68"/>
                      <a:gd name="T81" fmla="*/ 60 h 65"/>
                      <a:gd name="T82" fmla="*/ 27 w 68"/>
                      <a:gd name="T83" fmla="*/ 61 h 65"/>
                      <a:gd name="T84" fmla="*/ 32 w 68"/>
                      <a:gd name="T85" fmla="*/ 62 h 65"/>
                      <a:gd name="T86" fmla="*/ 35 w 68"/>
                      <a:gd name="T87" fmla="*/ 63 h 65"/>
                      <a:gd name="T88" fmla="*/ 40 w 68"/>
                      <a:gd name="T89" fmla="*/ 64 h 65"/>
                      <a:gd name="T90" fmla="*/ 44 w 68"/>
                      <a:gd name="T91" fmla="*/ 64 h 65"/>
                      <a:gd name="T92" fmla="*/ 47 w 68"/>
                      <a:gd name="T93" fmla="*/ 64 h 65"/>
                      <a:gd name="T94" fmla="*/ 49 w 68"/>
                      <a:gd name="T95" fmla="*/ 64 h 65"/>
                      <a:gd name="T96" fmla="*/ 51 w 68"/>
                      <a:gd name="T97" fmla="*/ 63 h 65"/>
                      <a:gd name="T98" fmla="*/ 53 w 68"/>
                      <a:gd name="T99" fmla="*/ 63 h 65"/>
                      <a:gd name="T100" fmla="*/ 55 w 68"/>
                      <a:gd name="T101" fmla="*/ 62 h 65"/>
                      <a:gd name="T102" fmla="*/ 57 w 68"/>
                      <a:gd name="T103" fmla="*/ 62 h 65"/>
                      <a:gd name="T104" fmla="*/ 59 w 68"/>
                      <a:gd name="T105" fmla="*/ 61 h 65"/>
                      <a:gd name="T106" fmla="*/ 61 w 68"/>
                      <a:gd name="T107" fmla="*/ 60 h 65"/>
                      <a:gd name="T108" fmla="*/ 63 w 68"/>
                      <a:gd name="T109" fmla="*/ 59 h 65"/>
                      <a:gd name="T110" fmla="*/ 65 w 68"/>
                      <a:gd name="T111" fmla="*/ 58 h 65"/>
                      <a:gd name="T112" fmla="*/ 67 w 68"/>
                      <a:gd name="T113" fmla="*/ 57 h 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8"/>
                      <a:gd name="T172" fmla="*/ 0 h 65"/>
                      <a:gd name="T173" fmla="*/ 68 w 68"/>
                      <a:gd name="T174" fmla="*/ 65 h 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8" h="65">
                        <a:moveTo>
                          <a:pt x="67" y="57"/>
                        </a:moveTo>
                        <a:lnTo>
                          <a:pt x="62" y="55"/>
                        </a:lnTo>
                        <a:lnTo>
                          <a:pt x="59" y="54"/>
                        </a:lnTo>
                        <a:lnTo>
                          <a:pt x="57" y="52"/>
                        </a:lnTo>
                        <a:lnTo>
                          <a:pt x="54" y="51"/>
                        </a:lnTo>
                        <a:lnTo>
                          <a:pt x="52" y="50"/>
                        </a:lnTo>
                        <a:lnTo>
                          <a:pt x="50" y="48"/>
                        </a:lnTo>
                        <a:lnTo>
                          <a:pt x="48" y="47"/>
                        </a:lnTo>
                        <a:lnTo>
                          <a:pt x="46" y="46"/>
                        </a:lnTo>
                        <a:lnTo>
                          <a:pt x="44" y="44"/>
                        </a:lnTo>
                        <a:lnTo>
                          <a:pt x="42" y="42"/>
                        </a:lnTo>
                        <a:lnTo>
                          <a:pt x="40" y="41"/>
                        </a:lnTo>
                        <a:lnTo>
                          <a:pt x="38" y="39"/>
                        </a:lnTo>
                        <a:lnTo>
                          <a:pt x="36" y="37"/>
                        </a:lnTo>
                        <a:lnTo>
                          <a:pt x="34" y="36"/>
                        </a:lnTo>
                        <a:lnTo>
                          <a:pt x="34" y="34"/>
                        </a:lnTo>
                        <a:lnTo>
                          <a:pt x="32" y="32"/>
                        </a:lnTo>
                        <a:lnTo>
                          <a:pt x="31" y="30"/>
                        </a:lnTo>
                        <a:lnTo>
                          <a:pt x="29" y="28"/>
                        </a:lnTo>
                        <a:lnTo>
                          <a:pt x="28" y="26"/>
                        </a:lnTo>
                        <a:lnTo>
                          <a:pt x="27" y="24"/>
                        </a:lnTo>
                        <a:lnTo>
                          <a:pt x="25" y="22"/>
                        </a:lnTo>
                        <a:lnTo>
                          <a:pt x="25" y="20"/>
                        </a:lnTo>
                        <a:lnTo>
                          <a:pt x="23" y="18"/>
                        </a:lnTo>
                        <a:lnTo>
                          <a:pt x="23" y="15"/>
                        </a:lnTo>
                        <a:lnTo>
                          <a:pt x="22" y="13"/>
                        </a:lnTo>
                        <a:lnTo>
                          <a:pt x="21" y="11"/>
                        </a:lnTo>
                        <a:lnTo>
                          <a:pt x="21" y="9"/>
                        </a:lnTo>
                        <a:lnTo>
                          <a:pt x="20" y="6"/>
                        </a:lnTo>
                        <a:lnTo>
                          <a:pt x="20" y="4"/>
                        </a:lnTo>
                        <a:lnTo>
                          <a:pt x="20" y="2"/>
                        </a:lnTo>
                        <a:lnTo>
                          <a:pt x="20" y="0"/>
                        </a:lnTo>
                        <a:lnTo>
                          <a:pt x="17" y="0"/>
                        </a:lnTo>
                        <a:lnTo>
                          <a:pt x="16" y="1"/>
                        </a:lnTo>
                        <a:lnTo>
                          <a:pt x="15" y="2"/>
                        </a:lnTo>
                        <a:lnTo>
                          <a:pt x="14" y="2"/>
                        </a:lnTo>
                        <a:lnTo>
                          <a:pt x="13" y="3"/>
                        </a:lnTo>
                        <a:lnTo>
                          <a:pt x="12" y="4"/>
                        </a:lnTo>
                        <a:lnTo>
                          <a:pt x="11" y="5"/>
                        </a:lnTo>
                        <a:lnTo>
                          <a:pt x="11" y="6"/>
                        </a:lnTo>
                        <a:lnTo>
                          <a:pt x="10" y="6"/>
                        </a:lnTo>
                        <a:lnTo>
                          <a:pt x="9" y="7"/>
                        </a:lnTo>
                        <a:lnTo>
                          <a:pt x="8" y="8"/>
                        </a:lnTo>
                        <a:lnTo>
                          <a:pt x="7" y="9"/>
                        </a:lnTo>
                        <a:lnTo>
                          <a:pt x="7" y="10"/>
                        </a:lnTo>
                        <a:lnTo>
                          <a:pt x="6" y="11"/>
                        </a:lnTo>
                        <a:lnTo>
                          <a:pt x="5" y="12"/>
                        </a:lnTo>
                        <a:lnTo>
                          <a:pt x="4" y="14"/>
                        </a:lnTo>
                        <a:lnTo>
                          <a:pt x="3" y="14"/>
                        </a:lnTo>
                        <a:lnTo>
                          <a:pt x="3" y="15"/>
                        </a:lnTo>
                        <a:lnTo>
                          <a:pt x="3" y="16"/>
                        </a:lnTo>
                        <a:lnTo>
                          <a:pt x="2" y="17"/>
                        </a:lnTo>
                        <a:lnTo>
                          <a:pt x="2" y="18"/>
                        </a:lnTo>
                        <a:lnTo>
                          <a:pt x="1" y="20"/>
                        </a:lnTo>
                        <a:lnTo>
                          <a:pt x="1" y="22"/>
                        </a:lnTo>
                        <a:lnTo>
                          <a:pt x="1" y="23"/>
                        </a:lnTo>
                        <a:lnTo>
                          <a:pt x="0" y="24"/>
                        </a:lnTo>
                        <a:lnTo>
                          <a:pt x="0" y="25"/>
                        </a:lnTo>
                        <a:lnTo>
                          <a:pt x="0" y="26"/>
                        </a:lnTo>
                        <a:lnTo>
                          <a:pt x="0" y="27"/>
                        </a:lnTo>
                        <a:lnTo>
                          <a:pt x="0" y="28"/>
                        </a:lnTo>
                        <a:lnTo>
                          <a:pt x="0" y="32"/>
                        </a:lnTo>
                        <a:lnTo>
                          <a:pt x="1" y="34"/>
                        </a:lnTo>
                        <a:lnTo>
                          <a:pt x="1" y="35"/>
                        </a:lnTo>
                        <a:lnTo>
                          <a:pt x="1" y="37"/>
                        </a:lnTo>
                        <a:lnTo>
                          <a:pt x="2" y="39"/>
                        </a:lnTo>
                        <a:lnTo>
                          <a:pt x="3" y="40"/>
                        </a:lnTo>
                        <a:lnTo>
                          <a:pt x="3" y="42"/>
                        </a:lnTo>
                        <a:lnTo>
                          <a:pt x="4" y="44"/>
                        </a:lnTo>
                        <a:lnTo>
                          <a:pt x="5" y="45"/>
                        </a:lnTo>
                        <a:lnTo>
                          <a:pt x="7" y="46"/>
                        </a:lnTo>
                        <a:lnTo>
                          <a:pt x="8" y="48"/>
                        </a:lnTo>
                        <a:lnTo>
                          <a:pt x="9" y="50"/>
                        </a:lnTo>
                        <a:lnTo>
                          <a:pt x="10" y="51"/>
                        </a:lnTo>
                        <a:lnTo>
                          <a:pt x="12" y="52"/>
                        </a:lnTo>
                        <a:lnTo>
                          <a:pt x="13" y="53"/>
                        </a:lnTo>
                        <a:lnTo>
                          <a:pt x="15" y="54"/>
                        </a:lnTo>
                        <a:lnTo>
                          <a:pt x="16" y="56"/>
                        </a:lnTo>
                        <a:lnTo>
                          <a:pt x="18" y="57"/>
                        </a:lnTo>
                        <a:lnTo>
                          <a:pt x="20" y="58"/>
                        </a:lnTo>
                        <a:lnTo>
                          <a:pt x="22" y="59"/>
                        </a:lnTo>
                        <a:lnTo>
                          <a:pt x="23" y="60"/>
                        </a:lnTo>
                        <a:lnTo>
                          <a:pt x="25" y="60"/>
                        </a:lnTo>
                        <a:lnTo>
                          <a:pt x="27" y="61"/>
                        </a:lnTo>
                        <a:lnTo>
                          <a:pt x="29" y="62"/>
                        </a:lnTo>
                        <a:lnTo>
                          <a:pt x="32" y="62"/>
                        </a:lnTo>
                        <a:lnTo>
                          <a:pt x="34" y="63"/>
                        </a:lnTo>
                        <a:lnTo>
                          <a:pt x="35" y="63"/>
                        </a:lnTo>
                        <a:lnTo>
                          <a:pt x="37" y="63"/>
                        </a:lnTo>
                        <a:lnTo>
                          <a:pt x="40" y="64"/>
                        </a:lnTo>
                        <a:lnTo>
                          <a:pt x="42" y="64"/>
                        </a:lnTo>
                        <a:lnTo>
                          <a:pt x="44" y="64"/>
                        </a:lnTo>
                        <a:lnTo>
                          <a:pt x="46" y="64"/>
                        </a:lnTo>
                        <a:lnTo>
                          <a:pt x="47" y="64"/>
                        </a:lnTo>
                        <a:lnTo>
                          <a:pt x="48" y="64"/>
                        </a:lnTo>
                        <a:lnTo>
                          <a:pt x="49" y="64"/>
                        </a:lnTo>
                        <a:lnTo>
                          <a:pt x="50" y="64"/>
                        </a:lnTo>
                        <a:lnTo>
                          <a:pt x="51" y="63"/>
                        </a:lnTo>
                        <a:lnTo>
                          <a:pt x="52" y="63"/>
                        </a:lnTo>
                        <a:lnTo>
                          <a:pt x="53" y="63"/>
                        </a:lnTo>
                        <a:lnTo>
                          <a:pt x="54" y="63"/>
                        </a:lnTo>
                        <a:lnTo>
                          <a:pt x="55" y="62"/>
                        </a:lnTo>
                        <a:lnTo>
                          <a:pt x="56" y="62"/>
                        </a:lnTo>
                        <a:lnTo>
                          <a:pt x="57" y="62"/>
                        </a:lnTo>
                        <a:lnTo>
                          <a:pt x="58" y="62"/>
                        </a:lnTo>
                        <a:lnTo>
                          <a:pt x="59" y="61"/>
                        </a:lnTo>
                        <a:lnTo>
                          <a:pt x="60" y="61"/>
                        </a:lnTo>
                        <a:lnTo>
                          <a:pt x="61" y="60"/>
                        </a:lnTo>
                        <a:lnTo>
                          <a:pt x="62" y="60"/>
                        </a:lnTo>
                        <a:lnTo>
                          <a:pt x="63" y="59"/>
                        </a:lnTo>
                        <a:lnTo>
                          <a:pt x="64" y="59"/>
                        </a:lnTo>
                        <a:lnTo>
                          <a:pt x="65" y="58"/>
                        </a:lnTo>
                        <a:lnTo>
                          <a:pt x="66" y="58"/>
                        </a:lnTo>
                        <a:lnTo>
                          <a:pt x="67" y="57"/>
                        </a:lnTo>
                      </a:path>
                    </a:pathLst>
                  </a:custGeom>
                  <a:pattFill prst="pct20">
                    <a:fgClr>
                      <a:srgbClr val="000000"/>
                    </a:fgClr>
                    <a:bgClr>
                      <a:srgbClr val="C05D00"/>
                    </a:bgClr>
                  </a:pattFill>
                  <a:ln w="12700" cap="rnd">
                    <a:solidFill>
                      <a:srgbClr val="4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363" name="Oval 240" descr="20%"/>
                  <p:cNvSpPr>
                    <a:spLocks noChangeArrowheads="1"/>
                  </p:cNvSpPr>
                  <p:nvPr/>
                </p:nvSpPr>
                <p:spPr bwMode="auto">
                  <a:xfrm>
                    <a:off x="3989" y="3371"/>
                    <a:ext cx="75" cy="62"/>
                  </a:xfrm>
                  <a:prstGeom prst="ellipse">
                    <a:avLst/>
                  </a:prstGeom>
                  <a:pattFill prst="pct20">
                    <a:fgClr>
                      <a:srgbClr val="000000"/>
                    </a:fgClr>
                    <a:bgClr>
                      <a:srgbClr val="000000"/>
                    </a:bgClr>
                  </a:pattFill>
                  <a:ln w="12700">
                    <a:solidFill>
                      <a:srgbClr val="400000"/>
                    </a:solidFill>
                    <a:round/>
                    <a:headEnd/>
                    <a:tailEnd/>
                  </a:ln>
                </p:spPr>
                <p:txBody>
                  <a:bodyPr wrap="none" anchor="ct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364" name="Freeform 241" descr="20%"/>
                  <p:cNvSpPr>
                    <a:spLocks/>
                  </p:cNvSpPr>
                  <p:nvPr/>
                </p:nvSpPr>
                <p:spPr bwMode="auto">
                  <a:xfrm>
                    <a:off x="3983" y="3374"/>
                    <a:ext cx="69" cy="65"/>
                  </a:xfrm>
                  <a:custGeom>
                    <a:avLst/>
                    <a:gdLst>
                      <a:gd name="T0" fmla="*/ 63 w 69"/>
                      <a:gd name="T1" fmla="*/ 55 h 65"/>
                      <a:gd name="T2" fmla="*/ 57 w 69"/>
                      <a:gd name="T3" fmla="*/ 52 h 65"/>
                      <a:gd name="T4" fmla="*/ 53 w 69"/>
                      <a:gd name="T5" fmla="*/ 50 h 65"/>
                      <a:gd name="T6" fmla="*/ 48 w 69"/>
                      <a:gd name="T7" fmla="*/ 47 h 65"/>
                      <a:gd name="T8" fmla="*/ 44 w 69"/>
                      <a:gd name="T9" fmla="*/ 44 h 65"/>
                      <a:gd name="T10" fmla="*/ 40 w 69"/>
                      <a:gd name="T11" fmla="*/ 41 h 65"/>
                      <a:gd name="T12" fmla="*/ 37 w 69"/>
                      <a:gd name="T13" fmla="*/ 37 h 65"/>
                      <a:gd name="T14" fmla="*/ 33 w 69"/>
                      <a:gd name="T15" fmla="*/ 34 h 65"/>
                      <a:gd name="T16" fmla="*/ 30 w 69"/>
                      <a:gd name="T17" fmla="*/ 30 h 65"/>
                      <a:gd name="T18" fmla="*/ 27 w 69"/>
                      <a:gd name="T19" fmla="*/ 26 h 65"/>
                      <a:gd name="T20" fmla="*/ 25 w 69"/>
                      <a:gd name="T21" fmla="*/ 22 h 65"/>
                      <a:gd name="T22" fmla="*/ 23 w 69"/>
                      <a:gd name="T23" fmla="*/ 18 h 65"/>
                      <a:gd name="T24" fmla="*/ 21 w 69"/>
                      <a:gd name="T25" fmla="*/ 13 h 65"/>
                      <a:gd name="T26" fmla="*/ 20 w 69"/>
                      <a:gd name="T27" fmla="*/ 9 h 65"/>
                      <a:gd name="T28" fmla="*/ 19 w 69"/>
                      <a:gd name="T29" fmla="*/ 4 h 65"/>
                      <a:gd name="T30" fmla="*/ 19 w 69"/>
                      <a:gd name="T31" fmla="*/ 0 h 65"/>
                      <a:gd name="T32" fmla="*/ 16 w 69"/>
                      <a:gd name="T33" fmla="*/ 1 h 65"/>
                      <a:gd name="T34" fmla="*/ 14 w 69"/>
                      <a:gd name="T35" fmla="*/ 2 h 65"/>
                      <a:gd name="T36" fmla="*/ 12 w 69"/>
                      <a:gd name="T37" fmla="*/ 4 h 65"/>
                      <a:gd name="T38" fmla="*/ 10 w 69"/>
                      <a:gd name="T39" fmla="*/ 6 h 65"/>
                      <a:gd name="T40" fmla="*/ 8 w 69"/>
                      <a:gd name="T41" fmla="*/ 7 h 65"/>
                      <a:gd name="T42" fmla="*/ 7 w 69"/>
                      <a:gd name="T43" fmla="*/ 9 h 65"/>
                      <a:gd name="T44" fmla="*/ 5 w 69"/>
                      <a:gd name="T45" fmla="*/ 11 h 65"/>
                      <a:gd name="T46" fmla="*/ 4 w 69"/>
                      <a:gd name="T47" fmla="*/ 12 h 65"/>
                      <a:gd name="T48" fmla="*/ 3 w 69"/>
                      <a:gd name="T49" fmla="*/ 14 h 65"/>
                      <a:gd name="T50" fmla="*/ 2 w 69"/>
                      <a:gd name="T51" fmla="*/ 16 h 65"/>
                      <a:gd name="T52" fmla="*/ 1 w 69"/>
                      <a:gd name="T53" fmla="*/ 18 h 65"/>
                      <a:gd name="T54" fmla="*/ 0 w 69"/>
                      <a:gd name="T55" fmla="*/ 22 h 65"/>
                      <a:gd name="T56" fmla="*/ 0 w 69"/>
                      <a:gd name="T57" fmla="*/ 24 h 65"/>
                      <a:gd name="T58" fmla="*/ 0 w 69"/>
                      <a:gd name="T59" fmla="*/ 26 h 65"/>
                      <a:gd name="T60" fmla="*/ 0 w 69"/>
                      <a:gd name="T61" fmla="*/ 28 h 65"/>
                      <a:gd name="T62" fmla="*/ 0 w 69"/>
                      <a:gd name="T63" fmla="*/ 34 h 65"/>
                      <a:gd name="T64" fmla="*/ 1 w 69"/>
                      <a:gd name="T65" fmla="*/ 37 h 65"/>
                      <a:gd name="T66" fmla="*/ 2 w 69"/>
                      <a:gd name="T67" fmla="*/ 40 h 65"/>
                      <a:gd name="T68" fmla="*/ 4 w 69"/>
                      <a:gd name="T69" fmla="*/ 44 h 65"/>
                      <a:gd name="T70" fmla="*/ 6 w 69"/>
                      <a:gd name="T71" fmla="*/ 46 h 65"/>
                      <a:gd name="T72" fmla="*/ 9 w 69"/>
                      <a:gd name="T73" fmla="*/ 50 h 65"/>
                      <a:gd name="T74" fmla="*/ 11 w 69"/>
                      <a:gd name="T75" fmla="*/ 52 h 65"/>
                      <a:gd name="T76" fmla="*/ 15 w 69"/>
                      <a:gd name="T77" fmla="*/ 54 h 65"/>
                      <a:gd name="T78" fmla="*/ 18 w 69"/>
                      <a:gd name="T79" fmla="*/ 57 h 65"/>
                      <a:gd name="T80" fmla="*/ 21 w 69"/>
                      <a:gd name="T81" fmla="*/ 59 h 65"/>
                      <a:gd name="T82" fmla="*/ 25 w 69"/>
                      <a:gd name="T83" fmla="*/ 60 h 65"/>
                      <a:gd name="T84" fmla="*/ 29 w 69"/>
                      <a:gd name="T85" fmla="*/ 62 h 65"/>
                      <a:gd name="T86" fmla="*/ 33 w 69"/>
                      <a:gd name="T87" fmla="*/ 63 h 65"/>
                      <a:gd name="T88" fmla="*/ 38 w 69"/>
                      <a:gd name="T89" fmla="*/ 63 h 65"/>
                      <a:gd name="T90" fmla="*/ 43 w 69"/>
                      <a:gd name="T91" fmla="*/ 64 h 65"/>
                      <a:gd name="T92" fmla="*/ 46 w 69"/>
                      <a:gd name="T93" fmla="*/ 64 h 65"/>
                      <a:gd name="T94" fmla="*/ 48 w 69"/>
                      <a:gd name="T95" fmla="*/ 64 h 65"/>
                      <a:gd name="T96" fmla="*/ 50 w 69"/>
                      <a:gd name="T97" fmla="*/ 64 h 65"/>
                      <a:gd name="T98" fmla="*/ 52 w 69"/>
                      <a:gd name="T99" fmla="*/ 63 h 65"/>
                      <a:gd name="T100" fmla="*/ 54 w 69"/>
                      <a:gd name="T101" fmla="*/ 63 h 65"/>
                      <a:gd name="T102" fmla="*/ 55 w 69"/>
                      <a:gd name="T103" fmla="*/ 62 h 65"/>
                      <a:gd name="T104" fmla="*/ 57 w 69"/>
                      <a:gd name="T105" fmla="*/ 62 h 65"/>
                      <a:gd name="T106" fmla="*/ 59 w 69"/>
                      <a:gd name="T107" fmla="*/ 62 h 65"/>
                      <a:gd name="T108" fmla="*/ 61 w 69"/>
                      <a:gd name="T109" fmla="*/ 61 h 65"/>
                      <a:gd name="T110" fmla="*/ 63 w 69"/>
                      <a:gd name="T111" fmla="*/ 60 h 65"/>
                      <a:gd name="T112" fmla="*/ 65 w 69"/>
                      <a:gd name="T113" fmla="*/ 59 h 65"/>
                      <a:gd name="T114" fmla="*/ 67 w 69"/>
                      <a:gd name="T115" fmla="*/ 58 h 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9"/>
                      <a:gd name="T175" fmla="*/ 0 h 65"/>
                      <a:gd name="T176" fmla="*/ 69 w 69"/>
                      <a:gd name="T177" fmla="*/ 65 h 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9" h="65">
                        <a:moveTo>
                          <a:pt x="68" y="57"/>
                        </a:moveTo>
                        <a:lnTo>
                          <a:pt x="63" y="55"/>
                        </a:lnTo>
                        <a:lnTo>
                          <a:pt x="60" y="54"/>
                        </a:lnTo>
                        <a:lnTo>
                          <a:pt x="57" y="52"/>
                        </a:lnTo>
                        <a:lnTo>
                          <a:pt x="55" y="51"/>
                        </a:lnTo>
                        <a:lnTo>
                          <a:pt x="53" y="50"/>
                        </a:lnTo>
                        <a:lnTo>
                          <a:pt x="51" y="48"/>
                        </a:lnTo>
                        <a:lnTo>
                          <a:pt x="48" y="47"/>
                        </a:lnTo>
                        <a:lnTo>
                          <a:pt x="46" y="46"/>
                        </a:lnTo>
                        <a:lnTo>
                          <a:pt x="44" y="44"/>
                        </a:lnTo>
                        <a:lnTo>
                          <a:pt x="42" y="42"/>
                        </a:lnTo>
                        <a:lnTo>
                          <a:pt x="40" y="41"/>
                        </a:lnTo>
                        <a:lnTo>
                          <a:pt x="38" y="39"/>
                        </a:lnTo>
                        <a:lnTo>
                          <a:pt x="37" y="37"/>
                        </a:lnTo>
                        <a:lnTo>
                          <a:pt x="35" y="36"/>
                        </a:lnTo>
                        <a:lnTo>
                          <a:pt x="33" y="34"/>
                        </a:lnTo>
                        <a:lnTo>
                          <a:pt x="31" y="32"/>
                        </a:lnTo>
                        <a:lnTo>
                          <a:pt x="30" y="30"/>
                        </a:lnTo>
                        <a:lnTo>
                          <a:pt x="29" y="28"/>
                        </a:lnTo>
                        <a:lnTo>
                          <a:pt x="27" y="26"/>
                        </a:lnTo>
                        <a:lnTo>
                          <a:pt x="26" y="24"/>
                        </a:lnTo>
                        <a:lnTo>
                          <a:pt x="25" y="22"/>
                        </a:lnTo>
                        <a:lnTo>
                          <a:pt x="24" y="20"/>
                        </a:lnTo>
                        <a:lnTo>
                          <a:pt x="23" y="18"/>
                        </a:lnTo>
                        <a:lnTo>
                          <a:pt x="22" y="15"/>
                        </a:lnTo>
                        <a:lnTo>
                          <a:pt x="21" y="13"/>
                        </a:lnTo>
                        <a:lnTo>
                          <a:pt x="21" y="11"/>
                        </a:lnTo>
                        <a:lnTo>
                          <a:pt x="20" y="9"/>
                        </a:lnTo>
                        <a:lnTo>
                          <a:pt x="19" y="6"/>
                        </a:lnTo>
                        <a:lnTo>
                          <a:pt x="19" y="4"/>
                        </a:lnTo>
                        <a:lnTo>
                          <a:pt x="19" y="2"/>
                        </a:lnTo>
                        <a:lnTo>
                          <a:pt x="19" y="0"/>
                        </a:lnTo>
                        <a:lnTo>
                          <a:pt x="17" y="0"/>
                        </a:lnTo>
                        <a:lnTo>
                          <a:pt x="16" y="1"/>
                        </a:lnTo>
                        <a:lnTo>
                          <a:pt x="15" y="2"/>
                        </a:lnTo>
                        <a:lnTo>
                          <a:pt x="14" y="2"/>
                        </a:lnTo>
                        <a:lnTo>
                          <a:pt x="13" y="3"/>
                        </a:lnTo>
                        <a:lnTo>
                          <a:pt x="12" y="4"/>
                        </a:lnTo>
                        <a:lnTo>
                          <a:pt x="11" y="5"/>
                        </a:lnTo>
                        <a:lnTo>
                          <a:pt x="10" y="6"/>
                        </a:lnTo>
                        <a:lnTo>
                          <a:pt x="9" y="6"/>
                        </a:lnTo>
                        <a:lnTo>
                          <a:pt x="8" y="7"/>
                        </a:lnTo>
                        <a:lnTo>
                          <a:pt x="8" y="8"/>
                        </a:lnTo>
                        <a:lnTo>
                          <a:pt x="7" y="9"/>
                        </a:lnTo>
                        <a:lnTo>
                          <a:pt x="6" y="10"/>
                        </a:lnTo>
                        <a:lnTo>
                          <a:pt x="5" y="11"/>
                        </a:lnTo>
                        <a:lnTo>
                          <a:pt x="5" y="12"/>
                        </a:lnTo>
                        <a:lnTo>
                          <a:pt x="4" y="12"/>
                        </a:lnTo>
                        <a:lnTo>
                          <a:pt x="4" y="14"/>
                        </a:lnTo>
                        <a:lnTo>
                          <a:pt x="3" y="14"/>
                        </a:lnTo>
                        <a:lnTo>
                          <a:pt x="3" y="15"/>
                        </a:lnTo>
                        <a:lnTo>
                          <a:pt x="2" y="16"/>
                        </a:lnTo>
                        <a:lnTo>
                          <a:pt x="2" y="17"/>
                        </a:lnTo>
                        <a:lnTo>
                          <a:pt x="1" y="18"/>
                        </a:lnTo>
                        <a:lnTo>
                          <a:pt x="1" y="20"/>
                        </a:lnTo>
                        <a:lnTo>
                          <a:pt x="0" y="22"/>
                        </a:lnTo>
                        <a:lnTo>
                          <a:pt x="0" y="23"/>
                        </a:lnTo>
                        <a:lnTo>
                          <a:pt x="0" y="24"/>
                        </a:lnTo>
                        <a:lnTo>
                          <a:pt x="0" y="25"/>
                        </a:lnTo>
                        <a:lnTo>
                          <a:pt x="0" y="26"/>
                        </a:lnTo>
                        <a:lnTo>
                          <a:pt x="0" y="27"/>
                        </a:lnTo>
                        <a:lnTo>
                          <a:pt x="0" y="28"/>
                        </a:lnTo>
                        <a:lnTo>
                          <a:pt x="0" y="32"/>
                        </a:lnTo>
                        <a:lnTo>
                          <a:pt x="0" y="34"/>
                        </a:lnTo>
                        <a:lnTo>
                          <a:pt x="1" y="35"/>
                        </a:lnTo>
                        <a:lnTo>
                          <a:pt x="1" y="37"/>
                        </a:lnTo>
                        <a:lnTo>
                          <a:pt x="2" y="39"/>
                        </a:lnTo>
                        <a:lnTo>
                          <a:pt x="2" y="40"/>
                        </a:lnTo>
                        <a:lnTo>
                          <a:pt x="3" y="42"/>
                        </a:lnTo>
                        <a:lnTo>
                          <a:pt x="4" y="44"/>
                        </a:lnTo>
                        <a:lnTo>
                          <a:pt x="5" y="45"/>
                        </a:lnTo>
                        <a:lnTo>
                          <a:pt x="6" y="46"/>
                        </a:lnTo>
                        <a:lnTo>
                          <a:pt x="7" y="48"/>
                        </a:lnTo>
                        <a:lnTo>
                          <a:pt x="9" y="50"/>
                        </a:lnTo>
                        <a:lnTo>
                          <a:pt x="10" y="51"/>
                        </a:lnTo>
                        <a:lnTo>
                          <a:pt x="11" y="52"/>
                        </a:lnTo>
                        <a:lnTo>
                          <a:pt x="13" y="53"/>
                        </a:lnTo>
                        <a:lnTo>
                          <a:pt x="15" y="54"/>
                        </a:lnTo>
                        <a:lnTo>
                          <a:pt x="16" y="56"/>
                        </a:lnTo>
                        <a:lnTo>
                          <a:pt x="18" y="57"/>
                        </a:lnTo>
                        <a:lnTo>
                          <a:pt x="19" y="58"/>
                        </a:lnTo>
                        <a:lnTo>
                          <a:pt x="21" y="59"/>
                        </a:lnTo>
                        <a:lnTo>
                          <a:pt x="23" y="60"/>
                        </a:lnTo>
                        <a:lnTo>
                          <a:pt x="25" y="60"/>
                        </a:lnTo>
                        <a:lnTo>
                          <a:pt x="27" y="61"/>
                        </a:lnTo>
                        <a:lnTo>
                          <a:pt x="29" y="62"/>
                        </a:lnTo>
                        <a:lnTo>
                          <a:pt x="31" y="62"/>
                        </a:lnTo>
                        <a:lnTo>
                          <a:pt x="33" y="63"/>
                        </a:lnTo>
                        <a:lnTo>
                          <a:pt x="36" y="63"/>
                        </a:lnTo>
                        <a:lnTo>
                          <a:pt x="38" y="63"/>
                        </a:lnTo>
                        <a:lnTo>
                          <a:pt x="40" y="64"/>
                        </a:lnTo>
                        <a:lnTo>
                          <a:pt x="43" y="64"/>
                        </a:lnTo>
                        <a:lnTo>
                          <a:pt x="45" y="64"/>
                        </a:lnTo>
                        <a:lnTo>
                          <a:pt x="46" y="64"/>
                        </a:lnTo>
                        <a:lnTo>
                          <a:pt x="47" y="64"/>
                        </a:lnTo>
                        <a:lnTo>
                          <a:pt x="48" y="64"/>
                        </a:lnTo>
                        <a:lnTo>
                          <a:pt x="49" y="64"/>
                        </a:lnTo>
                        <a:lnTo>
                          <a:pt x="50" y="64"/>
                        </a:lnTo>
                        <a:lnTo>
                          <a:pt x="51" y="64"/>
                        </a:lnTo>
                        <a:lnTo>
                          <a:pt x="52" y="63"/>
                        </a:lnTo>
                        <a:lnTo>
                          <a:pt x="53" y="63"/>
                        </a:lnTo>
                        <a:lnTo>
                          <a:pt x="54" y="63"/>
                        </a:lnTo>
                        <a:lnTo>
                          <a:pt x="55" y="63"/>
                        </a:lnTo>
                        <a:lnTo>
                          <a:pt x="55" y="62"/>
                        </a:lnTo>
                        <a:lnTo>
                          <a:pt x="56" y="62"/>
                        </a:lnTo>
                        <a:lnTo>
                          <a:pt x="57" y="62"/>
                        </a:lnTo>
                        <a:lnTo>
                          <a:pt x="58" y="62"/>
                        </a:lnTo>
                        <a:lnTo>
                          <a:pt x="59" y="62"/>
                        </a:lnTo>
                        <a:lnTo>
                          <a:pt x="60" y="61"/>
                        </a:lnTo>
                        <a:lnTo>
                          <a:pt x="61" y="61"/>
                        </a:lnTo>
                        <a:lnTo>
                          <a:pt x="62" y="60"/>
                        </a:lnTo>
                        <a:lnTo>
                          <a:pt x="63" y="60"/>
                        </a:lnTo>
                        <a:lnTo>
                          <a:pt x="64" y="59"/>
                        </a:lnTo>
                        <a:lnTo>
                          <a:pt x="65" y="59"/>
                        </a:lnTo>
                        <a:lnTo>
                          <a:pt x="66" y="58"/>
                        </a:lnTo>
                        <a:lnTo>
                          <a:pt x="67" y="58"/>
                        </a:lnTo>
                        <a:lnTo>
                          <a:pt x="68" y="57"/>
                        </a:lnTo>
                      </a:path>
                    </a:pathLst>
                  </a:custGeom>
                  <a:pattFill prst="pct20">
                    <a:fgClr>
                      <a:srgbClr val="000000"/>
                    </a:fgClr>
                    <a:bgClr>
                      <a:srgbClr val="C05D00"/>
                    </a:bgClr>
                  </a:pattFill>
                  <a:ln w="12700" cap="rnd">
                    <a:solidFill>
                      <a:srgbClr val="4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grpSp>
          </p:grpSp>
          <p:grpSp>
            <p:nvGrpSpPr>
              <p:cNvPr id="344" name="Group 242"/>
              <p:cNvGrpSpPr>
                <a:grpSpLocks/>
              </p:cNvGrpSpPr>
              <p:nvPr/>
            </p:nvGrpSpPr>
            <p:grpSpPr bwMode="auto">
              <a:xfrm>
                <a:off x="3845" y="3284"/>
                <a:ext cx="438" cy="133"/>
                <a:chOff x="3845" y="3296"/>
                <a:chExt cx="438" cy="121"/>
              </a:xfrm>
            </p:grpSpPr>
            <p:sp>
              <p:nvSpPr>
                <p:cNvPr id="345" name="Freeform 243" descr="20%"/>
                <p:cNvSpPr>
                  <a:spLocks/>
                </p:cNvSpPr>
                <p:nvPr/>
              </p:nvSpPr>
              <p:spPr bwMode="auto">
                <a:xfrm>
                  <a:off x="3845" y="3375"/>
                  <a:ext cx="438" cy="42"/>
                </a:xfrm>
                <a:custGeom>
                  <a:avLst/>
                  <a:gdLst>
                    <a:gd name="T0" fmla="*/ 13 w 438"/>
                    <a:gd name="T1" fmla="*/ 37 h 42"/>
                    <a:gd name="T2" fmla="*/ 27 w 438"/>
                    <a:gd name="T3" fmla="*/ 39 h 42"/>
                    <a:gd name="T4" fmla="*/ 41 w 438"/>
                    <a:gd name="T5" fmla="*/ 39 h 42"/>
                    <a:gd name="T6" fmla="*/ 55 w 438"/>
                    <a:gd name="T7" fmla="*/ 37 h 42"/>
                    <a:gd name="T8" fmla="*/ 70 w 438"/>
                    <a:gd name="T9" fmla="*/ 36 h 42"/>
                    <a:gd name="T10" fmla="*/ 84 w 438"/>
                    <a:gd name="T11" fmla="*/ 36 h 42"/>
                    <a:gd name="T12" fmla="*/ 99 w 438"/>
                    <a:gd name="T13" fmla="*/ 39 h 42"/>
                    <a:gd name="T14" fmla="*/ 115 w 438"/>
                    <a:gd name="T15" fmla="*/ 38 h 42"/>
                    <a:gd name="T16" fmla="*/ 128 w 438"/>
                    <a:gd name="T17" fmla="*/ 36 h 42"/>
                    <a:gd name="T18" fmla="*/ 141 w 438"/>
                    <a:gd name="T19" fmla="*/ 36 h 42"/>
                    <a:gd name="T20" fmla="*/ 158 w 438"/>
                    <a:gd name="T21" fmla="*/ 37 h 42"/>
                    <a:gd name="T22" fmla="*/ 172 w 438"/>
                    <a:gd name="T23" fmla="*/ 39 h 42"/>
                    <a:gd name="T24" fmla="*/ 187 w 438"/>
                    <a:gd name="T25" fmla="*/ 39 h 42"/>
                    <a:gd name="T26" fmla="*/ 202 w 438"/>
                    <a:gd name="T27" fmla="*/ 37 h 42"/>
                    <a:gd name="T28" fmla="*/ 217 w 438"/>
                    <a:gd name="T29" fmla="*/ 37 h 42"/>
                    <a:gd name="T30" fmla="*/ 231 w 438"/>
                    <a:gd name="T31" fmla="*/ 37 h 42"/>
                    <a:gd name="T32" fmla="*/ 245 w 438"/>
                    <a:gd name="T33" fmla="*/ 39 h 42"/>
                    <a:gd name="T34" fmla="*/ 258 w 438"/>
                    <a:gd name="T35" fmla="*/ 40 h 42"/>
                    <a:gd name="T36" fmla="*/ 272 w 438"/>
                    <a:gd name="T37" fmla="*/ 37 h 42"/>
                    <a:gd name="T38" fmla="*/ 286 w 438"/>
                    <a:gd name="T39" fmla="*/ 35 h 42"/>
                    <a:gd name="T40" fmla="*/ 305 w 438"/>
                    <a:gd name="T41" fmla="*/ 37 h 42"/>
                    <a:gd name="T42" fmla="*/ 323 w 438"/>
                    <a:gd name="T43" fmla="*/ 40 h 42"/>
                    <a:gd name="T44" fmla="*/ 338 w 438"/>
                    <a:gd name="T45" fmla="*/ 40 h 42"/>
                    <a:gd name="T46" fmla="*/ 351 w 438"/>
                    <a:gd name="T47" fmla="*/ 37 h 42"/>
                    <a:gd name="T48" fmla="*/ 365 w 438"/>
                    <a:gd name="T49" fmla="*/ 37 h 42"/>
                    <a:gd name="T50" fmla="*/ 379 w 438"/>
                    <a:gd name="T51" fmla="*/ 38 h 42"/>
                    <a:gd name="T52" fmla="*/ 394 w 438"/>
                    <a:gd name="T53" fmla="*/ 38 h 42"/>
                    <a:gd name="T54" fmla="*/ 407 w 438"/>
                    <a:gd name="T55" fmla="*/ 35 h 42"/>
                    <a:gd name="T56" fmla="*/ 413 w 438"/>
                    <a:gd name="T57" fmla="*/ 27 h 42"/>
                    <a:gd name="T58" fmla="*/ 422 w 438"/>
                    <a:gd name="T59" fmla="*/ 20 h 42"/>
                    <a:gd name="T60" fmla="*/ 428 w 438"/>
                    <a:gd name="T61" fmla="*/ 11 h 42"/>
                    <a:gd name="T62" fmla="*/ 436 w 438"/>
                    <a:gd name="T63" fmla="*/ 3 h 42"/>
                    <a:gd name="T64" fmla="*/ 428 w 438"/>
                    <a:gd name="T65" fmla="*/ 2 h 42"/>
                    <a:gd name="T66" fmla="*/ 422 w 438"/>
                    <a:gd name="T67" fmla="*/ 12 h 42"/>
                    <a:gd name="T68" fmla="*/ 411 w 438"/>
                    <a:gd name="T69" fmla="*/ 17 h 42"/>
                    <a:gd name="T70" fmla="*/ 401 w 438"/>
                    <a:gd name="T71" fmla="*/ 25 h 42"/>
                    <a:gd name="T72" fmla="*/ 389 w 438"/>
                    <a:gd name="T73" fmla="*/ 29 h 42"/>
                    <a:gd name="T74" fmla="*/ 377 w 438"/>
                    <a:gd name="T75" fmla="*/ 32 h 42"/>
                    <a:gd name="T76" fmla="*/ 364 w 438"/>
                    <a:gd name="T77" fmla="*/ 33 h 42"/>
                    <a:gd name="T78" fmla="*/ 350 w 438"/>
                    <a:gd name="T79" fmla="*/ 32 h 42"/>
                    <a:gd name="T80" fmla="*/ 335 w 438"/>
                    <a:gd name="T81" fmla="*/ 32 h 42"/>
                    <a:gd name="T82" fmla="*/ 320 w 438"/>
                    <a:gd name="T83" fmla="*/ 33 h 42"/>
                    <a:gd name="T84" fmla="*/ 307 w 438"/>
                    <a:gd name="T85" fmla="*/ 33 h 42"/>
                    <a:gd name="T86" fmla="*/ 291 w 438"/>
                    <a:gd name="T87" fmla="*/ 32 h 42"/>
                    <a:gd name="T88" fmla="*/ 276 w 438"/>
                    <a:gd name="T89" fmla="*/ 31 h 42"/>
                    <a:gd name="T90" fmla="*/ 262 w 438"/>
                    <a:gd name="T91" fmla="*/ 33 h 42"/>
                    <a:gd name="T92" fmla="*/ 247 w 438"/>
                    <a:gd name="T93" fmla="*/ 33 h 42"/>
                    <a:gd name="T94" fmla="*/ 232 w 438"/>
                    <a:gd name="T95" fmla="*/ 32 h 42"/>
                    <a:gd name="T96" fmla="*/ 218 w 438"/>
                    <a:gd name="T97" fmla="*/ 31 h 42"/>
                    <a:gd name="T98" fmla="*/ 203 w 438"/>
                    <a:gd name="T99" fmla="*/ 31 h 42"/>
                    <a:gd name="T100" fmla="*/ 188 w 438"/>
                    <a:gd name="T101" fmla="*/ 31 h 42"/>
                    <a:gd name="T102" fmla="*/ 174 w 438"/>
                    <a:gd name="T103" fmla="*/ 34 h 42"/>
                    <a:gd name="T104" fmla="*/ 159 w 438"/>
                    <a:gd name="T105" fmla="*/ 34 h 42"/>
                    <a:gd name="T106" fmla="*/ 142 w 438"/>
                    <a:gd name="T107" fmla="*/ 34 h 42"/>
                    <a:gd name="T108" fmla="*/ 126 w 438"/>
                    <a:gd name="T109" fmla="*/ 33 h 42"/>
                    <a:gd name="T110" fmla="*/ 112 w 438"/>
                    <a:gd name="T111" fmla="*/ 33 h 42"/>
                    <a:gd name="T112" fmla="*/ 97 w 438"/>
                    <a:gd name="T113" fmla="*/ 31 h 42"/>
                    <a:gd name="T114" fmla="*/ 81 w 438"/>
                    <a:gd name="T115" fmla="*/ 31 h 42"/>
                    <a:gd name="T116" fmla="*/ 68 w 438"/>
                    <a:gd name="T117" fmla="*/ 33 h 42"/>
                    <a:gd name="T118" fmla="*/ 54 w 438"/>
                    <a:gd name="T119" fmla="*/ 34 h 42"/>
                    <a:gd name="T120" fmla="*/ 38 w 438"/>
                    <a:gd name="T121" fmla="*/ 32 h 42"/>
                    <a:gd name="T122" fmla="*/ 24 w 438"/>
                    <a:gd name="T123" fmla="*/ 31 h 42"/>
                    <a:gd name="T124" fmla="*/ 9 w 438"/>
                    <a:gd name="T125" fmla="*/ 31 h 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8"/>
                    <a:gd name="T190" fmla="*/ 0 h 42"/>
                    <a:gd name="T191" fmla="*/ 438 w 438"/>
                    <a:gd name="T192" fmla="*/ 42 h 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8" h="42">
                      <a:moveTo>
                        <a:pt x="1" y="33"/>
                      </a:moveTo>
                      <a:lnTo>
                        <a:pt x="1" y="34"/>
                      </a:lnTo>
                      <a:lnTo>
                        <a:pt x="1" y="35"/>
                      </a:lnTo>
                      <a:lnTo>
                        <a:pt x="2" y="35"/>
                      </a:lnTo>
                      <a:lnTo>
                        <a:pt x="3" y="35"/>
                      </a:lnTo>
                      <a:lnTo>
                        <a:pt x="4" y="36"/>
                      </a:lnTo>
                      <a:lnTo>
                        <a:pt x="5" y="36"/>
                      </a:lnTo>
                      <a:lnTo>
                        <a:pt x="6" y="36"/>
                      </a:lnTo>
                      <a:lnTo>
                        <a:pt x="7" y="36"/>
                      </a:lnTo>
                      <a:lnTo>
                        <a:pt x="7" y="37"/>
                      </a:lnTo>
                      <a:lnTo>
                        <a:pt x="9" y="37"/>
                      </a:lnTo>
                      <a:lnTo>
                        <a:pt x="10" y="37"/>
                      </a:lnTo>
                      <a:lnTo>
                        <a:pt x="11" y="37"/>
                      </a:lnTo>
                      <a:lnTo>
                        <a:pt x="12" y="37"/>
                      </a:lnTo>
                      <a:lnTo>
                        <a:pt x="13" y="37"/>
                      </a:lnTo>
                      <a:lnTo>
                        <a:pt x="13" y="38"/>
                      </a:lnTo>
                      <a:lnTo>
                        <a:pt x="15" y="38"/>
                      </a:lnTo>
                      <a:lnTo>
                        <a:pt x="17" y="38"/>
                      </a:lnTo>
                      <a:lnTo>
                        <a:pt x="17" y="39"/>
                      </a:lnTo>
                      <a:lnTo>
                        <a:pt x="18" y="39"/>
                      </a:lnTo>
                      <a:lnTo>
                        <a:pt x="19" y="39"/>
                      </a:lnTo>
                      <a:lnTo>
                        <a:pt x="20" y="39"/>
                      </a:lnTo>
                      <a:lnTo>
                        <a:pt x="21" y="39"/>
                      </a:lnTo>
                      <a:lnTo>
                        <a:pt x="22" y="39"/>
                      </a:lnTo>
                      <a:lnTo>
                        <a:pt x="23" y="39"/>
                      </a:lnTo>
                      <a:lnTo>
                        <a:pt x="24" y="39"/>
                      </a:lnTo>
                      <a:lnTo>
                        <a:pt x="25" y="39"/>
                      </a:lnTo>
                      <a:lnTo>
                        <a:pt x="26" y="39"/>
                      </a:lnTo>
                      <a:lnTo>
                        <a:pt x="27" y="39"/>
                      </a:lnTo>
                      <a:lnTo>
                        <a:pt x="28" y="39"/>
                      </a:lnTo>
                      <a:lnTo>
                        <a:pt x="29" y="39"/>
                      </a:lnTo>
                      <a:lnTo>
                        <a:pt x="30" y="39"/>
                      </a:lnTo>
                      <a:lnTo>
                        <a:pt x="31" y="39"/>
                      </a:lnTo>
                      <a:lnTo>
                        <a:pt x="32" y="39"/>
                      </a:lnTo>
                      <a:lnTo>
                        <a:pt x="33" y="40"/>
                      </a:lnTo>
                      <a:lnTo>
                        <a:pt x="34" y="40"/>
                      </a:lnTo>
                      <a:lnTo>
                        <a:pt x="34" y="39"/>
                      </a:lnTo>
                      <a:lnTo>
                        <a:pt x="35" y="39"/>
                      </a:lnTo>
                      <a:lnTo>
                        <a:pt x="36" y="39"/>
                      </a:lnTo>
                      <a:lnTo>
                        <a:pt x="37" y="39"/>
                      </a:lnTo>
                      <a:lnTo>
                        <a:pt x="38" y="39"/>
                      </a:lnTo>
                      <a:lnTo>
                        <a:pt x="39" y="39"/>
                      </a:lnTo>
                      <a:lnTo>
                        <a:pt x="40" y="39"/>
                      </a:lnTo>
                      <a:lnTo>
                        <a:pt x="41" y="39"/>
                      </a:lnTo>
                      <a:lnTo>
                        <a:pt x="42" y="39"/>
                      </a:lnTo>
                      <a:lnTo>
                        <a:pt x="42" y="38"/>
                      </a:lnTo>
                      <a:lnTo>
                        <a:pt x="43" y="38"/>
                      </a:lnTo>
                      <a:lnTo>
                        <a:pt x="44" y="38"/>
                      </a:lnTo>
                      <a:lnTo>
                        <a:pt x="45" y="38"/>
                      </a:lnTo>
                      <a:lnTo>
                        <a:pt x="46" y="38"/>
                      </a:lnTo>
                      <a:lnTo>
                        <a:pt x="46" y="37"/>
                      </a:lnTo>
                      <a:lnTo>
                        <a:pt x="48" y="37"/>
                      </a:lnTo>
                      <a:lnTo>
                        <a:pt x="49" y="37"/>
                      </a:lnTo>
                      <a:lnTo>
                        <a:pt x="50" y="37"/>
                      </a:lnTo>
                      <a:lnTo>
                        <a:pt x="51" y="37"/>
                      </a:lnTo>
                      <a:lnTo>
                        <a:pt x="52" y="37"/>
                      </a:lnTo>
                      <a:lnTo>
                        <a:pt x="53" y="37"/>
                      </a:lnTo>
                      <a:lnTo>
                        <a:pt x="54" y="37"/>
                      </a:lnTo>
                      <a:lnTo>
                        <a:pt x="55" y="37"/>
                      </a:lnTo>
                      <a:lnTo>
                        <a:pt x="56" y="37"/>
                      </a:lnTo>
                      <a:lnTo>
                        <a:pt x="57" y="37"/>
                      </a:lnTo>
                      <a:lnTo>
                        <a:pt x="58" y="37"/>
                      </a:lnTo>
                      <a:lnTo>
                        <a:pt x="59" y="37"/>
                      </a:lnTo>
                      <a:lnTo>
                        <a:pt x="60" y="37"/>
                      </a:lnTo>
                      <a:lnTo>
                        <a:pt x="61" y="37"/>
                      </a:lnTo>
                      <a:lnTo>
                        <a:pt x="62" y="36"/>
                      </a:lnTo>
                      <a:lnTo>
                        <a:pt x="63" y="36"/>
                      </a:lnTo>
                      <a:lnTo>
                        <a:pt x="64" y="36"/>
                      </a:lnTo>
                      <a:lnTo>
                        <a:pt x="65" y="36"/>
                      </a:lnTo>
                      <a:lnTo>
                        <a:pt x="66" y="36"/>
                      </a:lnTo>
                      <a:lnTo>
                        <a:pt x="67" y="36"/>
                      </a:lnTo>
                      <a:lnTo>
                        <a:pt x="68" y="36"/>
                      </a:lnTo>
                      <a:lnTo>
                        <a:pt x="69" y="36"/>
                      </a:lnTo>
                      <a:lnTo>
                        <a:pt x="70" y="36"/>
                      </a:lnTo>
                      <a:lnTo>
                        <a:pt x="71" y="36"/>
                      </a:lnTo>
                      <a:lnTo>
                        <a:pt x="72" y="36"/>
                      </a:lnTo>
                      <a:lnTo>
                        <a:pt x="73" y="36"/>
                      </a:lnTo>
                      <a:lnTo>
                        <a:pt x="74" y="36"/>
                      </a:lnTo>
                      <a:lnTo>
                        <a:pt x="75" y="36"/>
                      </a:lnTo>
                      <a:lnTo>
                        <a:pt x="76" y="36"/>
                      </a:lnTo>
                      <a:lnTo>
                        <a:pt x="77" y="36"/>
                      </a:lnTo>
                      <a:lnTo>
                        <a:pt x="78" y="36"/>
                      </a:lnTo>
                      <a:lnTo>
                        <a:pt x="79" y="36"/>
                      </a:lnTo>
                      <a:lnTo>
                        <a:pt x="80" y="36"/>
                      </a:lnTo>
                      <a:lnTo>
                        <a:pt x="81" y="36"/>
                      </a:lnTo>
                      <a:lnTo>
                        <a:pt x="82" y="36"/>
                      </a:lnTo>
                      <a:lnTo>
                        <a:pt x="83" y="36"/>
                      </a:lnTo>
                      <a:lnTo>
                        <a:pt x="84" y="36"/>
                      </a:lnTo>
                      <a:lnTo>
                        <a:pt x="85" y="37"/>
                      </a:lnTo>
                      <a:lnTo>
                        <a:pt x="86" y="37"/>
                      </a:lnTo>
                      <a:lnTo>
                        <a:pt x="87" y="37"/>
                      </a:lnTo>
                      <a:lnTo>
                        <a:pt x="88" y="37"/>
                      </a:lnTo>
                      <a:lnTo>
                        <a:pt x="89" y="38"/>
                      </a:lnTo>
                      <a:lnTo>
                        <a:pt x="90" y="38"/>
                      </a:lnTo>
                      <a:lnTo>
                        <a:pt x="91" y="38"/>
                      </a:lnTo>
                      <a:lnTo>
                        <a:pt x="92" y="39"/>
                      </a:lnTo>
                      <a:lnTo>
                        <a:pt x="93" y="39"/>
                      </a:lnTo>
                      <a:lnTo>
                        <a:pt x="94" y="39"/>
                      </a:lnTo>
                      <a:lnTo>
                        <a:pt x="95" y="39"/>
                      </a:lnTo>
                      <a:lnTo>
                        <a:pt x="96" y="39"/>
                      </a:lnTo>
                      <a:lnTo>
                        <a:pt x="97" y="39"/>
                      </a:lnTo>
                      <a:lnTo>
                        <a:pt x="98" y="39"/>
                      </a:lnTo>
                      <a:lnTo>
                        <a:pt x="99" y="39"/>
                      </a:lnTo>
                      <a:lnTo>
                        <a:pt x="100" y="39"/>
                      </a:lnTo>
                      <a:lnTo>
                        <a:pt x="101" y="39"/>
                      </a:lnTo>
                      <a:lnTo>
                        <a:pt x="102" y="39"/>
                      </a:lnTo>
                      <a:lnTo>
                        <a:pt x="103" y="39"/>
                      </a:lnTo>
                      <a:lnTo>
                        <a:pt x="104" y="39"/>
                      </a:lnTo>
                      <a:lnTo>
                        <a:pt x="105" y="39"/>
                      </a:lnTo>
                      <a:lnTo>
                        <a:pt x="107" y="39"/>
                      </a:lnTo>
                      <a:lnTo>
                        <a:pt x="108" y="39"/>
                      </a:lnTo>
                      <a:lnTo>
                        <a:pt x="109" y="39"/>
                      </a:lnTo>
                      <a:lnTo>
                        <a:pt x="110" y="39"/>
                      </a:lnTo>
                      <a:lnTo>
                        <a:pt x="111" y="39"/>
                      </a:lnTo>
                      <a:lnTo>
                        <a:pt x="112" y="39"/>
                      </a:lnTo>
                      <a:lnTo>
                        <a:pt x="113" y="39"/>
                      </a:lnTo>
                      <a:lnTo>
                        <a:pt x="114" y="39"/>
                      </a:lnTo>
                      <a:lnTo>
                        <a:pt x="115" y="38"/>
                      </a:lnTo>
                      <a:lnTo>
                        <a:pt x="116" y="38"/>
                      </a:lnTo>
                      <a:lnTo>
                        <a:pt x="117" y="38"/>
                      </a:lnTo>
                      <a:lnTo>
                        <a:pt x="118" y="38"/>
                      </a:lnTo>
                      <a:lnTo>
                        <a:pt x="119" y="38"/>
                      </a:lnTo>
                      <a:lnTo>
                        <a:pt x="120" y="38"/>
                      </a:lnTo>
                      <a:lnTo>
                        <a:pt x="121" y="38"/>
                      </a:lnTo>
                      <a:lnTo>
                        <a:pt x="121" y="37"/>
                      </a:lnTo>
                      <a:lnTo>
                        <a:pt x="122" y="37"/>
                      </a:lnTo>
                      <a:lnTo>
                        <a:pt x="123" y="37"/>
                      </a:lnTo>
                      <a:lnTo>
                        <a:pt x="124" y="37"/>
                      </a:lnTo>
                      <a:lnTo>
                        <a:pt x="125" y="37"/>
                      </a:lnTo>
                      <a:lnTo>
                        <a:pt x="126" y="37"/>
                      </a:lnTo>
                      <a:lnTo>
                        <a:pt x="127" y="37"/>
                      </a:lnTo>
                      <a:lnTo>
                        <a:pt x="128" y="37"/>
                      </a:lnTo>
                      <a:lnTo>
                        <a:pt x="128" y="36"/>
                      </a:lnTo>
                      <a:lnTo>
                        <a:pt x="129" y="36"/>
                      </a:lnTo>
                      <a:lnTo>
                        <a:pt x="130" y="36"/>
                      </a:lnTo>
                      <a:lnTo>
                        <a:pt x="131" y="36"/>
                      </a:lnTo>
                      <a:lnTo>
                        <a:pt x="132" y="36"/>
                      </a:lnTo>
                      <a:lnTo>
                        <a:pt x="132" y="35"/>
                      </a:lnTo>
                      <a:lnTo>
                        <a:pt x="133" y="35"/>
                      </a:lnTo>
                      <a:lnTo>
                        <a:pt x="134" y="35"/>
                      </a:lnTo>
                      <a:lnTo>
                        <a:pt x="135" y="35"/>
                      </a:lnTo>
                      <a:lnTo>
                        <a:pt x="136" y="35"/>
                      </a:lnTo>
                      <a:lnTo>
                        <a:pt x="137" y="35"/>
                      </a:lnTo>
                      <a:lnTo>
                        <a:pt x="138" y="35"/>
                      </a:lnTo>
                      <a:lnTo>
                        <a:pt x="139" y="35"/>
                      </a:lnTo>
                      <a:lnTo>
                        <a:pt x="140" y="35"/>
                      </a:lnTo>
                      <a:lnTo>
                        <a:pt x="140" y="36"/>
                      </a:lnTo>
                      <a:lnTo>
                        <a:pt x="141" y="36"/>
                      </a:lnTo>
                      <a:lnTo>
                        <a:pt x="142" y="36"/>
                      </a:lnTo>
                      <a:lnTo>
                        <a:pt x="143" y="36"/>
                      </a:lnTo>
                      <a:lnTo>
                        <a:pt x="144" y="37"/>
                      </a:lnTo>
                      <a:lnTo>
                        <a:pt x="146" y="37"/>
                      </a:lnTo>
                      <a:lnTo>
                        <a:pt x="147" y="37"/>
                      </a:lnTo>
                      <a:lnTo>
                        <a:pt x="148" y="37"/>
                      </a:lnTo>
                      <a:lnTo>
                        <a:pt x="150" y="37"/>
                      </a:lnTo>
                      <a:lnTo>
                        <a:pt x="151" y="37"/>
                      </a:lnTo>
                      <a:lnTo>
                        <a:pt x="152" y="37"/>
                      </a:lnTo>
                      <a:lnTo>
                        <a:pt x="153" y="37"/>
                      </a:lnTo>
                      <a:lnTo>
                        <a:pt x="154" y="37"/>
                      </a:lnTo>
                      <a:lnTo>
                        <a:pt x="155" y="37"/>
                      </a:lnTo>
                      <a:lnTo>
                        <a:pt x="156" y="37"/>
                      </a:lnTo>
                      <a:lnTo>
                        <a:pt x="157" y="37"/>
                      </a:lnTo>
                      <a:lnTo>
                        <a:pt x="158" y="37"/>
                      </a:lnTo>
                      <a:lnTo>
                        <a:pt x="159" y="37"/>
                      </a:lnTo>
                      <a:lnTo>
                        <a:pt x="160" y="37"/>
                      </a:lnTo>
                      <a:lnTo>
                        <a:pt x="161" y="37"/>
                      </a:lnTo>
                      <a:lnTo>
                        <a:pt x="162" y="37"/>
                      </a:lnTo>
                      <a:lnTo>
                        <a:pt x="163" y="37"/>
                      </a:lnTo>
                      <a:lnTo>
                        <a:pt x="164" y="38"/>
                      </a:lnTo>
                      <a:lnTo>
                        <a:pt x="165" y="38"/>
                      </a:lnTo>
                      <a:lnTo>
                        <a:pt x="166" y="38"/>
                      </a:lnTo>
                      <a:lnTo>
                        <a:pt x="167" y="38"/>
                      </a:lnTo>
                      <a:lnTo>
                        <a:pt x="168" y="38"/>
                      </a:lnTo>
                      <a:lnTo>
                        <a:pt x="169" y="39"/>
                      </a:lnTo>
                      <a:lnTo>
                        <a:pt x="170" y="39"/>
                      </a:lnTo>
                      <a:lnTo>
                        <a:pt x="171" y="39"/>
                      </a:lnTo>
                      <a:lnTo>
                        <a:pt x="172" y="39"/>
                      </a:lnTo>
                      <a:lnTo>
                        <a:pt x="173" y="39"/>
                      </a:lnTo>
                      <a:lnTo>
                        <a:pt x="174" y="39"/>
                      </a:lnTo>
                      <a:lnTo>
                        <a:pt x="175" y="39"/>
                      </a:lnTo>
                      <a:lnTo>
                        <a:pt x="176" y="39"/>
                      </a:lnTo>
                      <a:lnTo>
                        <a:pt x="177" y="39"/>
                      </a:lnTo>
                      <a:lnTo>
                        <a:pt x="178" y="39"/>
                      </a:lnTo>
                      <a:lnTo>
                        <a:pt x="179" y="39"/>
                      </a:lnTo>
                      <a:lnTo>
                        <a:pt x="180" y="39"/>
                      </a:lnTo>
                      <a:lnTo>
                        <a:pt x="181" y="39"/>
                      </a:lnTo>
                      <a:lnTo>
                        <a:pt x="182" y="39"/>
                      </a:lnTo>
                      <a:lnTo>
                        <a:pt x="183" y="39"/>
                      </a:lnTo>
                      <a:lnTo>
                        <a:pt x="184" y="39"/>
                      </a:lnTo>
                      <a:lnTo>
                        <a:pt x="185" y="39"/>
                      </a:lnTo>
                      <a:lnTo>
                        <a:pt x="186" y="39"/>
                      </a:lnTo>
                      <a:lnTo>
                        <a:pt x="187" y="39"/>
                      </a:lnTo>
                      <a:lnTo>
                        <a:pt x="188" y="39"/>
                      </a:lnTo>
                      <a:lnTo>
                        <a:pt x="189" y="39"/>
                      </a:lnTo>
                      <a:lnTo>
                        <a:pt x="190" y="39"/>
                      </a:lnTo>
                      <a:lnTo>
                        <a:pt x="191" y="39"/>
                      </a:lnTo>
                      <a:lnTo>
                        <a:pt x="192" y="39"/>
                      </a:lnTo>
                      <a:lnTo>
                        <a:pt x="193" y="39"/>
                      </a:lnTo>
                      <a:lnTo>
                        <a:pt x="194" y="39"/>
                      </a:lnTo>
                      <a:lnTo>
                        <a:pt x="195" y="39"/>
                      </a:lnTo>
                      <a:lnTo>
                        <a:pt x="196" y="39"/>
                      </a:lnTo>
                      <a:lnTo>
                        <a:pt x="197" y="39"/>
                      </a:lnTo>
                      <a:lnTo>
                        <a:pt x="198" y="38"/>
                      </a:lnTo>
                      <a:lnTo>
                        <a:pt x="199" y="38"/>
                      </a:lnTo>
                      <a:lnTo>
                        <a:pt x="200" y="38"/>
                      </a:lnTo>
                      <a:lnTo>
                        <a:pt x="201" y="37"/>
                      </a:lnTo>
                      <a:lnTo>
                        <a:pt x="202" y="37"/>
                      </a:lnTo>
                      <a:lnTo>
                        <a:pt x="203" y="37"/>
                      </a:lnTo>
                      <a:lnTo>
                        <a:pt x="204" y="37"/>
                      </a:lnTo>
                      <a:lnTo>
                        <a:pt x="205" y="37"/>
                      </a:lnTo>
                      <a:lnTo>
                        <a:pt x="206" y="37"/>
                      </a:lnTo>
                      <a:lnTo>
                        <a:pt x="207" y="37"/>
                      </a:lnTo>
                      <a:lnTo>
                        <a:pt x="208" y="37"/>
                      </a:lnTo>
                      <a:lnTo>
                        <a:pt x="209" y="37"/>
                      </a:lnTo>
                      <a:lnTo>
                        <a:pt x="210" y="37"/>
                      </a:lnTo>
                      <a:lnTo>
                        <a:pt x="211" y="37"/>
                      </a:lnTo>
                      <a:lnTo>
                        <a:pt x="212" y="37"/>
                      </a:lnTo>
                      <a:lnTo>
                        <a:pt x="213" y="37"/>
                      </a:lnTo>
                      <a:lnTo>
                        <a:pt x="214" y="37"/>
                      </a:lnTo>
                      <a:lnTo>
                        <a:pt x="215" y="37"/>
                      </a:lnTo>
                      <a:lnTo>
                        <a:pt x="216" y="37"/>
                      </a:lnTo>
                      <a:lnTo>
                        <a:pt x="217" y="37"/>
                      </a:lnTo>
                      <a:lnTo>
                        <a:pt x="218" y="37"/>
                      </a:lnTo>
                      <a:lnTo>
                        <a:pt x="219" y="37"/>
                      </a:lnTo>
                      <a:lnTo>
                        <a:pt x="220" y="37"/>
                      </a:lnTo>
                      <a:lnTo>
                        <a:pt x="221" y="37"/>
                      </a:lnTo>
                      <a:lnTo>
                        <a:pt x="222" y="37"/>
                      </a:lnTo>
                      <a:lnTo>
                        <a:pt x="223" y="37"/>
                      </a:lnTo>
                      <a:lnTo>
                        <a:pt x="224" y="37"/>
                      </a:lnTo>
                      <a:lnTo>
                        <a:pt x="225" y="37"/>
                      </a:lnTo>
                      <a:lnTo>
                        <a:pt x="226" y="37"/>
                      </a:lnTo>
                      <a:lnTo>
                        <a:pt x="227" y="37"/>
                      </a:lnTo>
                      <a:lnTo>
                        <a:pt x="228" y="37"/>
                      </a:lnTo>
                      <a:lnTo>
                        <a:pt x="229" y="37"/>
                      </a:lnTo>
                      <a:lnTo>
                        <a:pt x="230" y="37"/>
                      </a:lnTo>
                      <a:lnTo>
                        <a:pt x="231" y="37"/>
                      </a:lnTo>
                      <a:lnTo>
                        <a:pt x="232" y="38"/>
                      </a:lnTo>
                      <a:lnTo>
                        <a:pt x="233" y="38"/>
                      </a:lnTo>
                      <a:lnTo>
                        <a:pt x="234" y="38"/>
                      </a:lnTo>
                      <a:lnTo>
                        <a:pt x="235" y="38"/>
                      </a:lnTo>
                      <a:lnTo>
                        <a:pt x="236" y="38"/>
                      </a:lnTo>
                      <a:lnTo>
                        <a:pt x="237" y="38"/>
                      </a:lnTo>
                      <a:lnTo>
                        <a:pt x="238" y="38"/>
                      </a:lnTo>
                      <a:lnTo>
                        <a:pt x="239" y="38"/>
                      </a:lnTo>
                      <a:lnTo>
                        <a:pt x="239" y="39"/>
                      </a:lnTo>
                      <a:lnTo>
                        <a:pt x="240" y="39"/>
                      </a:lnTo>
                      <a:lnTo>
                        <a:pt x="241" y="39"/>
                      </a:lnTo>
                      <a:lnTo>
                        <a:pt x="242" y="39"/>
                      </a:lnTo>
                      <a:lnTo>
                        <a:pt x="243" y="39"/>
                      </a:lnTo>
                      <a:lnTo>
                        <a:pt x="244" y="39"/>
                      </a:lnTo>
                      <a:lnTo>
                        <a:pt x="245" y="39"/>
                      </a:lnTo>
                      <a:lnTo>
                        <a:pt x="246" y="39"/>
                      </a:lnTo>
                      <a:lnTo>
                        <a:pt x="246" y="40"/>
                      </a:lnTo>
                      <a:lnTo>
                        <a:pt x="247" y="40"/>
                      </a:lnTo>
                      <a:lnTo>
                        <a:pt x="248" y="40"/>
                      </a:lnTo>
                      <a:lnTo>
                        <a:pt x="249" y="40"/>
                      </a:lnTo>
                      <a:lnTo>
                        <a:pt x="250" y="40"/>
                      </a:lnTo>
                      <a:lnTo>
                        <a:pt x="251" y="40"/>
                      </a:lnTo>
                      <a:lnTo>
                        <a:pt x="252" y="40"/>
                      </a:lnTo>
                      <a:lnTo>
                        <a:pt x="253" y="40"/>
                      </a:lnTo>
                      <a:lnTo>
                        <a:pt x="254" y="40"/>
                      </a:lnTo>
                      <a:lnTo>
                        <a:pt x="254" y="41"/>
                      </a:lnTo>
                      <a:lnTo>
                        <a:pt x="255" y="41"/>
                      </a:lnTo>
                      <a:lnTo>
                        <a:pt x="256" y="40"/>
                      </a:lnTo>
                      <a:lnTo>
                        <a:pt x="257" y="40"/>
                      </a:lnTo>
                      <a:lnTo>
                        <a:pt x="258" y="40"/>
                      </a:lnTo>
                      <a:lnTo>
                        <a:pt x="259" y="40"/>
                      </a:lnTo>
                      <a:lnTo>
                        <a:pt x="260" y="40"/>
                      </a:lnTo>
                      <a:lnTo>
                        <a:pt x="261" y="40"/>
                      </a:lnTo>
                      <a:lnTo>
                        <a:pt x="262" y="40"/>
                      </a:lnTo>
                      <a:lnTo>
                        <a:pt x="264" y="39"/>
                      </a:lnTo>
                      <a:lnTo>
                        <a:pt x="265" y="39"/>
                      </a:lnTo>
                      <a:lnTo>
                        <a:pt x="266" y="39"/>
                      </a:lnTo>
                      <a:lnTo>
                        <a:pt x="267" y="39"/>
                      </a:lnTo>
                      <a:lnTo>
                        <a:pt x="267" y="38"/>
                      </a:lnTo>
                      <a:lnTo>
                        <a:pt x="268" y="38"/>
                      </a:lnTo>
                      <a:lnTo>
                        <a:pt x="269" y="38"/>
                      </a:lnTo>
                      <a:lnTo>
                        <a:pt x="270" y="37"/>
                      </a:lnTo>
                      <a:lnTo>
                        <a:pt x="271" y="37"/>
                      </a:lnTo>
                      <a:lnTo>
                        <a:pt x="272" y="37"/>
                      </a:lnTo>
                      <a:lnTo>
                        <a:pt x="273" y="37"/>
                      </a:lnTo>
                      <a:lnTo>
                        <a:pt x="274" y="36"/>
                      </a:lnTo>
                      <a:lnTo>
                        <a:pt x="275" y="36"/>
                      </a:lnTo>
                      <a:lnTo>
                        <a:pt x="276" y="36"/>
                      </a:lnTo>
                      <a:lnTo>
                        <a:pt x="277" y="36"/>
                      </a:lnTo>
                      <a:lnTo>
                        <a:pt x="277" y="35"/>
                      </a:lnTo>
                      <a:lnTo>
                        <a:pt x="278" y="35"/>
                      </a:lnTo>
                      <a:lnTo>
                        <a:pt x="279" y="35"/>
                      </a:lnTo>
                      <a:lnTo>
                        <a:pt x="280" y="35"/>
                      </a:lnTo>
                      <a:lnTo>
                        <a:pt x="281" y="35"/>
                      </a:lnTo>
                      <a:lnTo>
                        <a:pt x="282" y="35"/>
                      </a:lnTo>
                      <a:lnTo>
                        <a:pt x="283" y="35"/>
                      </a:lnTo>
                      <a:lnTo>
                        <a:pt x="284" y="35"/>
                      </a:lnTo>
                      <a:lnTo>
                        <a:pt x="285" y="35"/>
                      </a:lnTo>
                      <a:lnTo>
                        <a:pt x="286" y="35"/>
                      </a:lnTo>
                      <a:lnTo>
                        <a:pt x="287" y="35"/>
                      </a:lnTo>
                      <a:lnTo>
                        <a:pt x="288" y="35"/>
                      </a:lnTo>
                      <a:lnTo>
                        <a:pt x="289" y="35"/>
                      </a:lnTo>
                      <a:lnTo>
                        <a:pt x="290" y="35"/>
                      </a:lnTo>
                      <a:lnTo>
                        <a:pt x="291" y="35"/>
                      </a:lnTo>
                      <a:lnTo>
                        <a:pt x="292" y="35"/>
                      </a:lnTo>
                      <a:lnTo>
                        <a:pt x="293" y="35"/>
                      </a:lnTo>
                      <a:lnTo>
                        <a:pt x="294" y="35"/>
                      </a:lnTo>
                      <a:lnTo>
                        <a:pt x="296" y="35"/>
                      </a:lnTo>
                      <a:lnTo>
                        <a:pt x="298" y="35"/>
                      </a:lnTo>
                      <a:lnTo>
                        <a:pt x="300" y="36"/>
                      </a:lnTo>
                      <a:lnTo>
                        <a:pt x="301" y="36"/>
                      </a:lnTo>
                      <a:lnTo>
                        <a:pt x="303" y="36"/>
                      </a:lnTo>
                      <a:lnTo>
                        <a:pt x="304" y="36"/>
                      </a:lnTo>
                      <a:lnTo>
                        <a:pt x="305" y="37"/>
                      </a:lnTo>
                      <a:lnTo>
                        <a:pt x="307" y="37"/>
                      </a:lnTo>
                      <a:lnTo>
                        <a:pt x="309" y="37"/>
                      </a:lnTo>
                      <a:lnTo>
                        <a:pt x="310" y="38"/>
                      </a:lnTo>
                      <a:lnTo>
                        <a:pt x="311" y="38"/>
                      </a:lnTo>
                      <a:lnTo>
                        <a:pt x="313" y="38"/>
                      </a:lnTo>
                      <a:lnTo>
                        <a:pt x="315" y="39"/>
                      </a:lnTo>
                      <a:lnTo>
                        <a:pt x="316" y="39"/>
                      </a:lnTo>
                      <a:lnTo>
                        <a:pt x="317" y="39"/>
                      </a:lnTo>
                      <a:lnTo>
                        <a:pt x="318" y="39"/>
                      </a:lnTo>
                      <a:lnTo>
                        <a:pt x="319" y="39"/>
                      </a:lnTo>
                      <a:lnTo>
                        <a:pt x="320" y="39"/>
                      </a:lnTo>
                      <a:lnTo>
                        <a:pt x="321" y="39"/>
                      </a:lnTo>
                      <a:lnTo>
                        <a:pt x="321" y="40"/>
                      </a:lnTo>
                      <a:lnTo>
                        <a:pt x="322" y="40"/>
                      </a:lnTo>
                      <a:lnTo>
                        <a:pt x="323" y="40"/>
                      </a:lnTo>
                      <a:lnTo>
                        <a:pt x="324" y="40"/>
                      </a:lnTo>
                      <a:lnTo>
                        <a:pt x="325" y="40"/>
                      </a:lnTo>
                      <a:lnTo>
                        <a:pt x="326" y="40"/>
                      </a:lnTo>
                      <a:lnTo>
                        <a:pt x="327" y="40"/>
                      </a:lnTo>
                      <a:lnTo>
                        <a:pt x="328" y="40"/>
                      </a:lnTo>
                      <a:lnTo>
                        <a:pt x="329" y="40"/>
                      </a:lnTo>
                      <a:lnTo>
                        <a:pt x="330" y="40"/>
                      </a:lnTo>
                      <a:lnTo>
                        <a:pt x="331" y="40"/>
                      </a:lnTo>
                      <a:lnTo>
                        <a:pt x="332" y="40"/>
                      </a:lnTo>
                      <a:lnTo>
                        <a:pt x="333" y="40"/>
                      </a:lnTo>
                      <a:lnTo>
                        <a:pt x="334" y="40"/>
                      </a:lnTo>
                      <a:lnTo>
                        <a:pt x="335" y="40"/>
                      </a:lnTo>
                      <a:lnTo>
                        <a:pt x="336" y="40"/>
                      </a:lnTo>
                      <a:lnTo>
                        <a:pt x="337" y="40"/>
                      </a:lnTo>
                      <a:lnTo>
                        <a:pt x="338" y="40"/>
                      </a:lnTo>
                      <a:lnTo>
                        <a:pt x="339" y="40"/>
                      </a:lnTo>
                      <a:lnTo>
                        <a:pt x="340" y="39"/>
                      </a:lnTo>
                      <a:lnTo>
                        <a:pt x="341" y="39"/>
                      </a:lnTo>
                      <a:lnTo>
                        <a:pt x="342" y="39"/>
                      </a:lnTo>
                      <a:lnTo>
                        <a:pt x="343" y="39"/>
                      </a:lnTo>
                      <a:lnTo>
                        <a:pt x="344" y="39"/>
                      </a:lnTo>
                      <a:lnTo>
                        <a:pt x="345" y="39"/>
                      </a:lnTo>
                      <a:lnTo>
                        <a:pt x="345" y="38"/>
                      </a:lnTo>
                      <a:lnTo>
                        <a:pt x="346" y="38"/>
                      </a:lnTo>
                      <a:lnTo>
                        <a:pt x="347" y="38"/>
                      </a:lnTo>
                      <a:lnTo>
                        <a:pt x="348" y="38"/>
                      </a:lnTo>
                      <a:lnTo>
                        <a:pt x="348" y="37"/>
                      </a:lnTo>
                      <a:lnTo>
                        <a:pt x="349" y="37"/>
                      </a:lnTo>
                      <a:lnTo>
                        <a:pt x="350" y="37"/>
                      </a:lnTo>
                      <a:lnTo>
                        <a:pt x="351" y="37"/>
                      </a:lnTo>
                      <a:lnTo>
                        <a:pt x="352" y="37"/>
                      </a:lnTo>
                      <a:lnTo>
                        <a:pt x="353" y="37"/>
                      </a:lnTo>
                      <a:lnTo>
                        <a:pt x="354" y="37"/>
                      </a:lnTo>
                      <a:lnTo>
                        <a:pt x="355" y="37"/>
                      </a:lnTo>
                      <a:lnTo>
                        <a:pt x="356" y="37"/>
                      </a:lnTo>
                      <a:lnTo>
                        <a:pt x="357" y="37"/>
                      </a:lnTo>
                      <a:lnTo>
                        <a:pt x="358" y="37"/>
                      </a:lnTo>
                      <a:lnTo>
                        <a:pt x="359" y="37"/>
                      </a:lnTo>
                      <a:lnTo>
                        <a:pt x="360" y="37"/>
                      </a:lnTo>
                      <a:lnTo>
                        <a:pt x="361" y="37"/>
                      </a:lnTo>
                      <a:lnTo>
                        <a:pt x="362" y="37"/>
                      </a:lnTo>
                      <a:lnTo>
                        <a:pt x="363" y="37"/>
                      </a:lnTo>
                      <a:lnTo>
                        <a:pt x="364" y="37"/>
                      </a:lnTo>
                      <a:lnTo>
                        <a:pt x="365" y="37"/>
                      </a:lnTo>
                      <a:lnTo>
                        <a:pt x="366" y="37"/>
                      </a:lnTo>
                      <a:lnTo>
                        <a:pt x="367" y="37"/>
                      </a:lnTo>
                      <a:lnTo>
                        <a:pt x="368" y="37"/>
                      </a:lnTo>
                      <a:lnTo>
                        <a:pt x="369" y="37"/>
                      </a:lnTo>
                      <a:lnTo>
                        <a:pt x="370" y="37"/>
                      </a:lnTo>
                      <a:lnTo>
                        <a:pt x="371" y="37"/>
                      </a:lnTo>
                      <a:lnTo>
                        <a:pt x="372" y="37"/>
                      </a:lnTo>
                      <a:lnTo>
                        <a:pt x="373" y="37"/>
                      </a:lnTo>
                      <a:lnTo>
                        <a:pt x="374" y="37"/>
                      </a:lnTo>
                      <a:lnTo>
                        <a:pt x="375" y="37"/>
                      </a:lnTo>
                      <a:lnTo>
                        <a:pt x="376" y="37"/>
                      </a:lnTo>
                      <a:lnTo>
                        <a:pt x="377" y="37"/>
                      </a:lnTo>
                      <a:lnTo>
                        <a:pt x="378" y="37"/>
                      </a:lnTo>
                      <a:lnTo>
                        <a:pt x="379" y="37"/>
                      </a:lnTo>
                      <a:lnTo>
                        <a:pt x="379" y="38"/>
                      </a:lnTo>
                      <a:lnTo>
                        <a:pt x="380" y="38"/>
                      </a:lnTo>
                      <a:lnTo>
                        <a:pt x="381" y="38"/>
                      </a:lnTo>
                      <a:lnTo>
                        <a:pt x="382" y="38"/>
                      </a:lnTo>
                      <a:lnTo>
                        <a:pt x="383" y="38"/>
                      </a:lnTo>
                      <a:lnTo>
                        <a:pt x="384" y="38"/>
                      </a:lnTo>
                      <a:lnTo>
                        <a:pt x="385" y="38"/>
                      </a:lnTo>
                      <a:lnTo>
                        <a:pt x="386" y="38"/>
                      </a:lnTo>
                      <a:lnTo>
                        <a:pt x="387" y="38"/>
                      </a:lnTo>
                      <a:lnTo>
                        <a:pt x="388" y="38"/>
                      </a:lnTo>
                      <a:lnTo>
                        <a:pt x="389" y="38"/>
                      </a:lnTo>
                      <a:lnTo>
                        <a:pt x="390" y="38"/>
                      </a:lnTo>
                      <a:lnTo>
                        <a:pt x="391" y="38"/>
                      </a:lnTo>
                      <a:lnTo>
                        <a:pt x="392" y="38"/>
                      </a:lnTo>
                      <a:lnTo>
                        <a:pt x="393" y="38"/>
                      </a:lnTo>
                      <a:lnTo>
                        <a:pt x="394" y="38"/>
                      </a:lnTo>
                      <a:lnTo>
                        <a:pt x="395" y="38"/>
                      </a:lnTo>
                      <a:lnTo>
                        <a:pt x="395" y="39"/>
                      </a:lnTo>
                      <a:lnTo>
                        <a:pt x="396" y="39"/>
                      </a:lnTo>
                      <a:lnTo>
                        <a:pt x="397" y="39"/>
                      </a:lnTo>
                      <a:lnTo>
                        <a:pt x="398" y="39"/>
                      </a:lnTo>
                      <a:lnTo>
                        <a:pt x="399" y="39"/>
                      </a:lnTo>
                      <a:lnTo>
                        <a:pt x="400" y="39"/>
                      </a:lnTo>
                      <a:lnTo>
                        <a:pt x="401" y="39"/>
                      </a:lnTo>
                      <a:lnTo>
                        <a:pt x="402" y="39"/>
                      </a:lnTo>
                      <a:lnTo>
                        <a:pt x="402" y="38"/>
                      </a:lnTo>
                      <a:lnTo>
                        <a:pt x="403" y="38"/>
                      </a:lnTo>
                      <a:lnTo>
                        <a:pt x="404" y="38"/>
                      </a:lnTo>
                      <a:lnTo>
                        <a:pt x="405" y="37"/>
                      </a:lnTo>
                      <a:lnTo>
                        <a:pt x="406" y="36"/>
                      </a:lnTo>
                      <a:lnTo>
                        <a:pt x="407" y="35"/>
                      </a:lnTo>
                      <a:lnTo>
                        <a:pt x="407" y="34"/>
                      </a:lnTo>
                      <a:lnTo>
                        <a:pt x="408" y="34"/>
                      </a:lnTo>
                      <a:lnTo>
                        <a:pt x="408" y="33"/>
                      </a:lnTo>
                      <a:lnTo>
                        <a:pt x="409" y="33"/>
                      </a:lnTo>
                      <a:lnTo>
                        <a:pt x="409" y="32"/>
                      </a:lnTo>
                      <a:lnTo>
                        <a:pt x="409" y="31"/>
                      </a:lnTo>
                      <a:lnTo>
                        <a:pt x="410" y="31"/>
                      </a:lnTo>
                      <a:lnTo>
                        <a:pt x="410" y="30"/>
                      </a:lnTo>
                      <a:lnTo>
                        <a:pt x="411" y="30"/>
                      </a:lnTo>
                      <a:lnTo>
                        <a:pt x="411" y="29"/>
                      </a:lnTo>
                      <a:lnTo>
                        <a:pt x="412" y="29"/>
                      </a:lnTo>
                      <a:lnTo>
                        <a:pt x="412" y="28"/>
                      </a:lnTo>
                      <a:lnTo>
                        <a:pt x="413" y="28"/>
                      </a:lnTo>
                      <a:lnTo>
                        <a:pt x="413" y="27"/>
                      </a:lnTo>
                      <a:lnTo>
                        <a:pt x="414" y="27"/>
                      </a:lnTo>
                      <a:lnTo>
                        <a:pt x="414" y="26"/>
                      </a:lnTo>
                      <a:lnTo>
                        <a:pt x="414" y="25"/>
                      </a:lnTo>
                      <a:lnTo>
                        <a:pt x="415" y="25"/>
                      </a:lnTo>
                      <a:lnTo>
                        <a:pt x="415" y="24"/>
                      </a:lnTo>
                      <a:lnTo>
                        <a:pt x="415" y="23"/>
                      </a:lnTo>
                      <a:lnTo>
                        <a:pt x="415" y="22"/>
                      </a:lnTo>
                      <a:lnTo>
                        <a:pt x="416" y="21"/>
                      </a:lnTo>
                      <a:lnTo>
                        <a:pt x="417" y="21"/>
                      </a:lnTo>
                      <a:lnTo>
                        <a:pt x="418" y="21"/>
                      </a:lnTo>
                      <a:lnTo>
                        <a:pt x="419" y="21"/>
                      </a:lnTo>
                      <a:lnTo>
                        <a:pt x="420" y="21"/>
                      </a:lnTo>
                      <a:lnTo>
                        <a:pt x="420" y="20"/>
                      </a:lnTo>
                      <a:lnTo>
                        <a:pt x="421" y="20"/>
                      </a:lnTo>
                      <a:lnTo>
                        <a:pt x="422" y="20"/>
                      </a:lnTo>
                      <a:lnTo>
                        <a:pt x="422" y="19"/>
                      </a:lnTo>
                      <a:lnTo>
                        <a:pt x="423" y="19"/>
                      </a:lnTo>
                      <a:lnTo>
                        <a:pt x="424" y="19"/>
                      </a:lnTo>
                      <a:lnTo>
                        <a:pt x="424" y="18"/>
                      </a:lnTo>
                      <a:lnTo>
                        <a:pt x="425" y="17"/>
                      </a:lnTo>
                      <a:lnTo>
                        <a:pt x="426" y="17"/>
                      </a:lnTo>
                      <a:lnTo>
                        <a:pt x="426" y="16"/>
                      </a:lnTo>
                      <a:lnTo>
                        <a:pt x="427" y="16"/>
                      </a:lnTo>
                      <a:lnTo>
                        <a:pt x="427" y="15"/>
                      </a:lnTo>
                      <a:lnTo>
                        <a:pt x="428" y="15"/>
                      </a:lnTo>
                      <a:lnTo>
                        <a:pt x="428" y="14"/>
                      </a:lnTo>
                      <a:lnTo>
                        <a:pt x="428" y="13"/>
                      </a:lnTo>
                      <a:lnTo>
                        <a:pt x="429" y="13"/>
                      </a:lnTo>
                      <a:lnTo>
                        <a:pt x="428" y="12"/>
                      </a:lnTo>
                      <a:lnTo>
                        <a:pt x="428" y="11"/>
                      </a:lnTo>
                      <a:lnTo>
                        <a:pt x="429" y="11"/>
                      </a:lnTo>
                      <a:lnTo>
                        <a:pt x="429" y="10"/>
                      </a:lnTo>
                      <a:lnTo>
                        <a:pt x="430" y="10"/>
                      </a:lnTo>
                      <a:lnTo>
                        <a:pt x="431" y="10"/>
                      </a:lnTo>
                      <a:lnTo>
                        <a:pt x="431" y="9"/>
                      </a:lnTo>
                      <a:lnTo>
                        <a:pt x="432" y="9"/>
                      </a:lnTo>
                      <a:lnTo>
                        <a:pt x="433" y="8"/>
                      </a:lnTo>
                      <a:lnTo>
                        <a:pt x="433" y="7"/>
                      </a:lnTo>
                      <a:lnTo>
                        <a:pt x="433" y="6"/>
                      </a:lnTo>
                      <a:lnTo>
                        <a:pt x="433" y="5"/>
                      </a:lnTo>
                      <a:lnTo>
                        <a:pt x="434" y="5"/>
                      </a:lnTo>
                      <a:lnTo>
                        <a:pt x="435" y="5"/>
                      </a:lnTo>
                      <a:lnTo>
                        <a:pt x="436" y="5"/>
                      </a:lnTo>
                      <a:lnTo>
                        <a:pt x="436" y="4"/>
                      </a:lnTo>
                      <a:lnTo>
                        <a:pt x="436" y="3"/>
                      </a:lnTo>
                      <a:lnTo>
                        <a:pt x="437" y="3"/>
                      </a:lnTo>
                      <a:lnTo>
                        <a:pt x="437" y="2"/>
                      </a:lnTo>
                      <a:lnTo>
                        <a:pt x="437" y="1"/>
                      </a:lnTo>
                      <a:lnTo>
                        <a:pt x="436" y="1"/>
                      </a:lnTo>
                      <a:lnTo>
                        <a:pt x="436" y="0"/>
                      </a:lnTo>
                      <a:lnTo>
                        <a:pt x="435" y="0"/>
                      </a:lnTo>
                      <a:lnTo>
                        <a:pt x="434" y="0"/>
                      </a:lnTo>
                      <a:lnTo>
                        <a:pt x="433" y="0"/>
                      </a:lnTo>
                      <a:lnTo>
                        <a:pt x="432" y="0"/>
                      </a:lnTo>
                      <a:lnTo>
                        <a:pt x="431" y="0"/>
                      </a:lnTo>
                      <a:lnTo>
                        <a:pt x="430" y="0"/>
                      </a:lnTo>
                      <a:lnTo>
                        <a:pt x="430" y="1"/>
                      </a:lnTo>
                      <a:lnTo>
                        <a:pt x="429" y="1"/>
                      </a:lnTo>
                      <a:lnTo>
                        <a:pt x="428" y="1"/>
                      </a:lnTo>
                      <a:lnTo>
                        <a:pt x="428" y="2"/>
                      </a:lnTo>
                      <a:lnTo>
                        <a:pt x="427" y="3"/>
                      </a:lnTo>
                      <a:lnTo>
                        <a:pt x="426" y="3"/>
                      </a:lnTo>
                      <a:lnTo>
                        <a:pt x="426" y="4"/>
                      </a:lnTo>
                      <a:lnTo>
                        <a:pt x="425" y="4"/>
                      </a:lnTo>
                      <a:lnTo>
                        <a:pt x="425" y="5"/>
                      </a:lnTo>
                      <a:lnTo>
                        <a:pt x="424" y="5"/>
                      </a:lnTo>
                      <a:lnTo>
                        <a:pt x="424" y="6"/>
                      </a:lnTo>
                      <a:lnTo>
                        <a:pt x="424" y="7"/>
                      </a:lnTo>
                      <a:lnTo>
                        <a:pt x="424" y="8"/>
                      </a:lnTo>
                      <a:lnTo>
                        <a:pt x="424" y="9"/>
                      </a:lnTo>
                      <a:lnTo>
                        <a:pt x="424" y="10"/>
                      </a:lnTo>
                      <a:lnTo>
                        <a:pt x="423" y="10"/>
                      </a:lnTo>
                      <a:lnTo>
                        <a:pt x="423" y="11"/>
                      </a:lnTo>
                      <a:lnTo>
                        <a:pt x="422" y="11"/>
                      </a:lnTo>
                      <a:lnTo>
                        <a:pt x="422" y="12"/>
                      </a:lnTo>
                      <a:lnTo>
                        <a:pt x="421" y="12"/>
                      </a:lnTo>
                      <a:lnTo>
                        <a:pt x="421" y="13"/>
                      </a:lnTo>
                      <a:lnTo>
                        <a:pt x="420" y="13"/>
                      </a:lnTo>
                      <a:lnTo>
                        <a:pt x="419" y="13"/>
                      </a:lnTo>
                      <a:lnTo>
                        <a:pt x="418" y="13"/>
                      </a:lnTo>
                      <a:lnTo>
                        <a:pt x="417" y="13"/>
                      </a:lnTo>
                      <a:lnTo>
                        <a:pt x="417" y="14"/>
                      </a:lnTo>
                      <a:lnTo>
                        <a:pt x="416" y="14"/>
                      </a:lnTo>
                      <a:lnTo>
                        <a:pt x="415" y="14"/>
                      </a:lnTo>
                      <a:lnTo>
                        <a:pt x="415" y="15"/>
                      </a:lnTo>
                      <a:lnTo>
                        <a:pt x="414" y="15"/>
                      </a:lnTo>
                      <a:lnTo>
                        <a:pt x="413" y="15"/>
                      </a:lnTo>
                      <a:lnTo>
                        <a:pt x="413" y="16"/>
                      </a:lnTo>
                      <a:lnTo>
                        <a:pt x="412" y="17"/>
                      </a:lnTo>
                      <a:lnTo>
                        <a:pt x="411" y="17"/>
                      </a:lnTo>
                      <a:lnTo>
                        <a:pt x="410" y="18"/>
                      </a:lnTo>
                      <a:lnTo>
                        <a:pt x="409" y="18"/>
                      </a:lnTo>
                      <a:lnTo>
                        <a:pt x="409" y="19"/>
                      </a:lnTo>
                      <a:lnTo>
                        <a:pt x="408" y="19"/>
                      </a:lnTo>
                      <a:lnTo>
                        <a:pt x="407" y="20"/>
                      </a:lnTo>
                      <a:lnTo>
                        <a:pt x="407" y="21"/>
                      </a:lnTo>
                      <a:lnTo>
                        <a:pt x="406" y="21"/>
                      </a:lnTo>
                      <a:lnTo>
                        <a:pt x="405" y="21"/>
                      </a:lnTo>
                      <a:lnTo>
                        <a:pt x="405" y="22"/>
                      </a:lnTo>
                      <a:lnTo>
                        <a:pt x="404" y="23"/>
                      </a:lnTo>
                      <a:lnTo>
                        <a:pt x="403" y="23"/>
                      </a:lnTo>
                      <a:lnTo>
                        <a:pt x="403" y="24"/>
                      </a:lnTo>
                      <a:lnTo>
                        <a:pt x="402" y="24"/>
                      </a:lnTo>
                      <a:lnTo>
                        <a:pt x="402" y="25"/>
                      </a:lnTo>
                      <a:lnTo>
                        <a:pt x="401" y="25"/>
                      </a:lnTo>
                      <a:lnTo>
                        <a:pt x="400" y="25"/>
                      </a:lnTo>
                      <a:lnTo>
                        <a:pt x="399" y="26"/>
                      </a:lnTo>
                      <a:lnTo>
                        <a:pt x="399" y="27"/>
                      </a:lnTo>
                      <a:lnTo>
                        <a:pt x="398" y="27"/>
                      </a:lnTo>
                      <a:lnTo>
                        <a:pt x="397" y="27"/>
                      </a:lnTo>
                      <a:lnTo>
                        <a:pt x="396" y="27"/>
                      </a:lnTo>
                      <a:lnTo>
                        <a:pt x="395" y="27"/>
                      </a:lnTo>
                      <a:lnTo>
                        <a:pt x="395" y="28"/>
                      </a:lnTo>
                      <a:lnTo>
                        <a:pt x="394" y="28"/>
                      </a:lnTo>
                      <a:lnTo>
                        <a:pt x="393" y="28"/>
                      </a:lnTo>
                      <a:lnTo>
                        <a:pt x="392" y="28"/>
                      </a:lnTo>
                      <a:lnTo>
                        <a:pt x="392" y="29"/>
                      </a:lnTo>
                      <a:lnTo>
                        <a:pt x="391" y="29"/>
                      </a:lnTo>
                      <a:lnTo>
                        <a:pt x="390" y="29"/>
                      </a:lnTo>
                      <a:lnTo>
                        <a:pt x="389" y="29"/>
                      </a:lnTo>
                      <a:lnTo>
                        <a:pt x="389" y="30"/>
                      </a:lnTo>
                      <a:lnTo>
                        <a:pt x="388" y="30"/>
                      </a:lnTo>
                      <a:lnTo>
                        <a:pt x="387" y="30"/>
                      </a:lnTo>
                      <a:lnTo>
                        <a:pt x="387" y="31"/>
                      </a:lnTo>
                      <a:lnTo>
                        <a:pt x="386" y="31"/>
                      </a:lnTo>
                      <a:lnTo>
                        <a:pt x="385" y="31"/>
                      </a:lnTo>
                      <a:lnTo>
                        <a:pt x="384" y="31"/>
                      </a:lnTo>
                      <a:lnTo>
                        <a:pt x="383" y="31"/>
                      </a:lnTo>
                      <a:lnTo>
                        <a:pt x="382" y="31"/>
                      </a:lnTo>
                      <a:lnTo>
                        <a:pt x="381" y="31"/>
                      </a:lnTo>
                      <a:lnTo>
                        <a:pt x="380" y="31"/>
                      </a:lnTo>
                      <a:lnTo>
                        <a:pt x="379" y="31"/>
                      </a:lnTo>
                      <a:lnTo>
                        <a:pt x="378" y="31"/>
                      </a:lnTo>
                      <a:lnTo>
                        <a:pt x="377" y="31"/>
                      </a:lnTo>
                      <a:lnTo>
                        <a:pt x="377" y="32"/>
                      </a:lnTo>
                      <a:lnTo>
                        <a:pt x="376" y="32"/>
                      </a:lnTo>
                      <a:lnTo>
                        <a:pt x="375" y="32"/>
                      </a:lnTo>
                      <a:lnTo>
                        <a:pt x="374" y="32"/>
                      </a:lnTo>
                      <a:lnTo>
                        <a:pt x="373" y="32"/>
                      </a:lnTo>
                      <a:lnTo>
                        <a:pt x="372" y="32"/>
                      </a:lnTo>
                      <a:lnTo>
                        <a:pt x="372" y="33"/>
                      </a:lnTo>
                      <a:lnTo>
                        <a:pt x="371" y="33"/>
                      </a:lnTo>
                      <a:lnTo>
                        <a:pt x="370" y="33"/>
                      </a:lnTo>
                      <a:lnTo>
                        <a:pt x="369" y="33"/>
                      </a:lnTo>
                      <a:lnTo>
                        <a:pt x="368" y="33"/>
                      </a:lnTo>
                      <a:lnTo>
                        <a:pt x="367" y="33"/>
                      </a:lnTo>
                      <a:lnTo>
                        <a:pt x="366" y="33"/>
                      </a:lnTo>
                      <a:lnTo>
                        <a:pt x="365" y="33"/>
                      </a:lnTo>
                      <a:lnTo>
                        <a:pt x="364" y="33"/>
                      </a:lnTo>
                      <a:lnTo>
                        <a:pt x="363" y="33"/>
                      </a:lnTo>
                      <a:lnTo>
                        <a:pt x="362" y="33"/>
                      </a:lnTo>
                      <a:lnTo>
                        <a:pt x="361" y="33"/>
                      </a:lnTo>
                      <a:lnTo>
                        <a:pt x="360" y="33"/>
                      </a:lnTo>
                      <a:lnTo>
                        <a:pt x="359" y="33"/>
                      </a:lnTo>
                      <a:lnTo>
                        <a:pt x="359" y="32"/>
                      </a:lnTo>
                      <a:lnTo>
                        <a:pt x="358" y="32"/>
                      </a:lnTo>
                      <a:lnTo>
                        <a:pt x="357" y="32"/>
                      </a:lnTo>
                      <a:lnTo>
                        <a:pt x="356" y="32"/>
                      </a:lnTo>
                      <a:lnTo>
                        <a:pt x="355" y="32"/>
                      </a:lnTo>
                      <a:lnTo>
                        <a:pt x="354" y="32"/>
                      </a:lnTo>
                      <a:lnTo>
                        <a:pt x="353" y="32"/>
                      </a:lnTo>
                      <a:lnTo>
                        <a:pt x="352" y="32"/>
                      </a:lnTo>
                      <a:lnTo>
                        <a:pt x="351" y="32"/>
                      </a:lnTo>
                      <a:lnTo>
                        <a:pt x="350" y="32"/>
                      </a:lnTo>
                      <a:lnTo>
                        <a:pt x="349" y="32"/>
                      </a:lnTo>
                      <a:lnTo>
                        <a:pt x="348" y="32"/>
                      </a:lnTo>
                      <a:lnTo>
                        <a:pt x="347" y="32"/>
                      </a:lnTo>
                      <a:lnTo>
                        <a:pt x="346" y="32"/>
                      </a:lnTo>
                      <a:lnTo>
                        <a:pt x="345" y="32"/>
                      </a:lnTo>
                      <a:lnTo>
                        <a:pt x="344" y="32"/>
                      </a:lnTo>
                      <a:lnTo>
                        <a:pt x="343" y="32"/>
                      </a:lnTo>
                      <a:lnTo>
                        <a:pt x="342" y="32"/>
                      </a:lnTo>
                      <a:lnTo>
                        <a:pt x="341" y="32"/>
                      </a:lnTo>
                      <a:lnTo>
                        <a:pt x="340" y="32"/>
                      </a:lnTo>
                      <a:lnTo>
                        <a:pt x="339" y="32"/>
                      </a:lnTo>
                      <a:lnTo>
                        <a:pt x="338" y="32"/>
                      </a:lnTo>
                      <a:lnTo>
                        <a:pt x="337" y="32"/>
                      </a:lnTo>
                      <a:lnTo>
                        <a:pt x="336" y="32"/>
                      </a:lnTo>
                      <a:lnTo>
                        <a:pt x="335" y="32"/>
                      </a:lnTo>
                      <a:lnTo>
                        <a:pt x="334" y="32"/>
                      </a:lnTo>
                      <a:lnTo>
                        <a:pt x="333" y="32"/>
                      </a:lnTo>
                      <a:lnTo>
                        <a:pt x="332" y="32"/>
                      </a:lnTo>
                      <a:lnTo>
                        <a:pt x="332" y="33"/>
                      </a:lnTo>
                      <a:lnTo>
                        <a:pt x="331" y="33"/>
                      </a:lnTo>
                      <a:lnTo>
                        <a:pt x="330" y="33"/>
                      </a:lnTo>
                      <a:lnTo>
                        <a:pt x="328" y="33"/>
                      </a:lnTo>
                      <a:lnTo>
                        <a:pt x="327" y="33"/>
                      </a:lnTo>
                      <a:lnTo>
                        <a:pt x="326" y="33"/>
                      </a:lnTo>
                      <a:lnTo>
                        <a:pt x="325" y="33"/>
                      </a:lnTo>
                      <a:lnTo>
                        <a:pt x="324" y="33"/>
                      </a:lnTo>
                      <a:lnTo>
                        <a:pt x="323" y="33"/>
                      </a:lnTo>
                      <a:lnTo>
                        <a:pt x="322" y="33"/>
                      </a:lnTo>
                      <a:lnTo>
                        <a:pt x="321" y="33"/>
                      </a:lnTo>
                      <a:lnTo>
                        <a:pt x="320" y="33"/>
                      </a:lnTo>
                      <a:lnTo>
                        <a:pt x="320" y="34"/>
                      </a:lnTo>
                      <a:lnTo>
                        <a:pt x="319" y="33"/>
                      </a:lnTo>
                      <a:lnTo>
                        <a:pt x="318" y="33"/>
                      </a:lnTo>
                      <a:lnTo>
                        <a:pt x="317" y="33"/>
                      </a:lnTo>
                      <a:lnTo>
                        <a:pt x="316" y="33"/>
                      </a:lnTo>
                      <a:lnTo>
                        <a:pt x="315" y="33"/>
                      </a:lnTo>
                      <a:lnTo>
                        <a:pt x="314" y="33"/>
                      </a:lnTo>
                      <a:lnTo>
                        <a:pt x="313" y="33"/>
                      </a:lnTo>
                      <a:lnTo>
                        <a:pt x="312" y="33"/>
                      </a:lnTo>
                      <a:lnTo>
                        <a:pt x="311" y="33"/>
                      </a:lnTo>
                      <a:lnTo>
                        <a:pt x="310" y="33"/>
                      </a:lnTo>
                      <a:lnTo>
                        <a:pt x="309" y="33"/>
                      </a:lnTo>
                      <a:lnTo>
                        <a:pt x="308" y="33"/>
                      </a:lnTo>
                      <a:lnTo>
                        <a:pt x="307" y="33"/>
                      </a:lnTo>
                      <a:lnTo>
                        <a:pt x="306" y="33"/>
                      </a:lnTo>
                      <a:lnTo>
                        <a:pt x="305" y="33"/>
                      </a:lnTo>
                      <a:lnTo>
                        <a:pt x="304" y="33"/>
                      </a:lnTo>
                      <a:lnTo>
                        <a:pt x="303" y="33"/>
                      </a:lnTo>
                      <a:lnTo>
                        <a:pt x="302" y="33"/>
                      </a:lnTo>
                      <a:lnTo>
                        <a:pt x="301" y="33"/>
                      </a:lnTo>
                      <a:lnTo>
                        <a:pt x="300" y="33"/>
                      </a:lnTo>
                      <a:lnTo>
                        <a:pt x="299" y="33"/>
                      </a:lnTo>
                      <a:lnTo>
                        <a:pt x="298" y="33"/>
                      </a:lnTo>
                      <a:lnTo>
                        <a:pt x="297" y="33"/>
                      </a:lnTo>
                      <a:lnTo>
                        <a:pt x="295" y="33"/>
                      </a:lnTo>
                      <a:lnTo>
                        <a:pt x="293" y="33"/>
                      </a:lnTo>
                      <a:lnTo>
                        <a:pt x="292" y="33"/>
                      </a:lnTo>
                      <a:lnTo>
                        <a:pt x="291" y="33"/>
                      </a:lnTo>
                      <a:lnTo>
                        <a:pt x="291" y="32"/>
                      </a:lnTo>
                      <a:lnTo>
                        <a:pt x="290" y="32"/>
                      </a:lnTo>
                      <a:lnTo>
                        <a:pt x="289" y="32"/>
                      </a:lnTo>
                      <a:lnTo>
                        <a:pt x="288" y="32"/>
                      </a:lnTo>
                      <a:lnTo>
                        <a:pt x="287" y="32"/>
                      </a:lnTo>
                      <a:lnTo>
                        <a:pt x="286" y="32"/>
                      </a:lnTo>
                      <a:lnTo>
                        <a:pt x="285" y="32"/>
                      </a:lnTo>
                      <a:lnTo>
                        <a:pt x="284" y="32"/>
                      </a:lnTo>
                      <a:lnTo>
                        <a:pt x="283" y="32"/>
                      </a:lnTo>
                      <a:lnTo>
                        <a:pt x="282" y="32"/>
                      </a:lnTo>
                      <a:lnTo>
                        <a:pt x="281" y="32"/>
                      </a:lnTo>
                      <a:lnTo>
                        <a:pt x="280" y="31"/>
                      </a:lnTo>
                      <a:lnTo>
                        <a:pt x="279" y="31"/>
                      </a:lnTo>
                      <a:lnTo>
                        <a:pt x="278" y="31"/>
                      </a:lnTo>
                      <a:lnTo>
                        <a:pt x="277" y="31"/>
                      </a:lnTo>
                      <a:lnTo>
                        <a:pt x="276" y="31"/>
                      </a:lnTo>
                      <a:lnTo>
                        <a:pt x="275" y="31"/>
                      </a:lnTo>
                      <a:lnTo>
                        <a:pt x="274" y="31"/>
                      </a:lnTo>
                      <a:lnTo>
                        <a:pt x="273" y="31"/>
                      </a:lnTo>
                      <a:lnTo>
                        <a:pt x="272" y="31"/>
                      </a:lnTo>
                      <a:lnTo>
                        <a:pt x="271" y="31"/>
                      </a:lnTo>
                      <a:lnTo>
                        <a:pt x="270" y="31"/>
                      </a:lnTo>
                      <a:lnTo>
                        <a:pt x="269" y="31"/>
                      </a:lnTo>
                      <a:lnTo>
                        <a:pt x="268" y="32"/>
                      </a:lnTo>
                      <a:lnTo>
                        <a:pt x="267" y="32"/>
                      </a:lnTo>
                      <a:lnTo>
                        <a:pt x="266" y="32"/>
                      </a:lnTo>
                      <a:lnTo>
                        <a:pt x="265" y="32"/>
                      </a:lnTo>
                      <a:lnTo>
                        <a:pt x="264" y="33"/>
                      </a:lnTo>
                      <a:lnTo>
                        <a:pt x="263" y="33"/>
                      </a:lnTo>
                      <a:lnTo>
                        <a:pt x="262" y="33"/>
                      </a:lnTo>
                      <a:lnTo>
                        <a:pt x="261" y="33"/>
                      </a:lnTo>
                      <a:lnTo>
                        <a:pt x="260" y="33"/>
                      </a:lnTo>
                      <a:lnTo>
                        <a:pt x="259" y="33"/>
                      </a:lnTo>
                      <a:lnTo>
                        <a:pt x="258" y="33"/>
                      </a:lnTo>
                      <a:lnTo>
                        <a:pt x="257" y="33"/>
                      </a:lnTo>
                      <a:lnTo>
                        <a:pt x="256" y="33"/>
                      </a:lnTo>
                      <a:lnTo>
                        <a:pt x="255" y="33"/>
                      </a:lnTo>
                      <a:lnTo>
                        <a:pt x="254" y="33"/>
                      </a:lnTo>
                      <a:lnTo>
                        <a:pt x="253" y="33"/>
                      </a:lnTo>
                      <a:lnTo>
                        <a:pt x="252" y="33"/>
                      </a:lnTo>
                      <a:lnTo>
                        <a:pt x="251" y="33"/>
                      </a:lnTo>
                      <a:lnTo>
                        <a:pt x="250" y="33"/>
                      </a:lnTo>
                      <a:lnTo>
                        <a:pt x="249" y="33"/>
                      </a:lnTo>
                      <a:lnTo>
                        <a:pt x="248" y="33"/>
                      </a:lnTo>
                      <a:lnTo>
                        <a:pt x="247" y="33"/>
                      </a:lnTo>
                      <a:lnTo>
                        <a:pt x="246" y="33"/>
                      </a:lnTo>
                      <a:lnTo>
                        <a:pt x="244" y="33"/>
                      </a:lnTo>
                      <a:lnTo>
                        <a:pt x="243" y="33"/>
                      </a:lnTo>
                      <a:lnTo>
                        <a:pt x="242" y="33"/>
                      </a:lnTo>
                      <a:lnTo>
                        <a:pt x="241" y="33"/>
                      </a:lnTo>
                      <a:lnTo>
                        <a:pt x="240" y="33"/>
                      </a:lnTo>
                      <a:lnTo>
                        <a:pt x="239" y="33"/>
                      </a:lnTo>
                      <a:lnTo>
                        <a:pt x="238" y="33"/>
                      </a:lnTo>
                      <a:lnTo>
                        <a:pt x="238" y="32"/>
                      </a:lnTo>
                      <a:lnTo>
                        <a:pt x="237" y="32"/>
                      </a:lnTo>
                      <a:lnTo>
                        <a:pt x="236" y="32"/>
                      </a:lnTo>
                      <a:lnTo>
                        <a:pt x="235" y="32"/>
                      </a:lnTo>
                      <a:lnTo>
                        <a:pt x="234" y="32"/>
                      </a:lnTo>
                      <a:lnTo>
                        <a:pt x="233" y="32"/>
                      </a:lnTo>
                      <a:lnTo>
                        <a:pt x="232" y="32"/>
                      </a:lnTo>
                      <a:lnTo>
                        <a:pt x="231" y="32"/>
                      </a:lnTo>
                      <a:lnTo>
                        <a:pt x="230" y="32"/>
                      </a:lnTo>
                      <a:lnTo>
                        <a:pt x="229" y="32"/>
                      </a:lnTo>
                      <a:lnTo>
                        <a:pt x="228" y="31"/>
                      </a:lnTo>
                      <a:lnTo>
                        <a:pt x="227" y="31"/>
                      </a:lnTo>
                      <a:lnTo>
                        <a:pt x="226" y="31"/>
                      </a:lnTo>
                      <a:lnTo>
                        <a:pt x="225" y="31"/>
                      </a:lnTo>
                      <a:lnTo>
                        <a:pt x="224" y="31"/>
                      </a:lnTo>
                      <a:lnTo>
                        <a:pt x="223" y="31"/>
                      </a:lnTo>
                      <a:lnTo>
                        <a:pt x="222" y="31"/>
                      </a:lnTo>
                      <a:lnTo>
                        <a:pt x="221" y="31"/>
                      </a:lnTo>
                      <a:lnTo>
                        <a:pt x="220" y="31"/>
                      </a:lnTo>
                      <a:lnTo>
                        <a:pt x="219" y="31"/>
                      </a:lnTo>
                      <a:lnTo>
                        <a:pt x="218" y="31"/>
                      </a:lnTo>
                      <a:lnTo>
                        <a:pt x="217" y="31"/>
                      </a:lnTo>
                      <a:lnTo>
                        <a:pt x="216" y="31"/>
                      </a:lnTo>
                      <a:lnTo>
                        <a:pt x="215" y="31"/>
                      </a:lnTo>
                      <a:lnTo>
                        <a:pt x="214" y="31"/>
                      </a:lnTo>
                      <a:lnTo>
                        <a:pt x="213" y="31"/>
                      </a:lnTo>
                      <a:lnTo>
                        <a:pt x="212" y="31"/>
                      </a:lnTo>
                      <a:lnTo>
                        <a:pt x="211" y="31"/>
                      </a:lnTo>
                      <a:lnTo>
                        <a:pt x="210" y="31"/>
                      </a:lnTo>
                      <a:lnTo>
                        <a:pt x="209" y="31"/>
                      </a:lnTo>
                      <a:lnTo>
                        <a:pt x="208" y="31"/>
                      </a:lnTo>
                      <a:lnTo>
                        <a:pt x="207" y="31"/>
                      </a:lnTo>
                      <a:lnTo>
                        <a:pt x="206" y="31"/>
                      </a:lnTo>
                      <a:lnTo>
                        <a:pt x="205" y="31"/>
                      </a:lnTo>
                      <a:lnTo>
                        <a:pt x="204" y="31"/>
                      </a:lnTo>
                      <a:lnTo>
                        <a:pt x="203" y="31"/>
                      </a:lnTo>
                      <a:lnTo>
                        <a:pt x="202" y="31"/>
                      </a:lnTo>
                      <a:lnTo>
                        <a:pt x="201" y="31"/>
                      </a:lnTo>
                      <a:lnTo>
                        <a:pt x="200" y="31"/>
                      </a:lnTo>
                      <a:lnTo>
                        <a:pt x="199" y="31"/>
                      </a:lnTo>
                      <a:lnTo>
                        <a:pt x="198" y="31"/>
                      </a:lnTo>
                      <a:lnTo>
                        <a:pt x="197" y="31"/>
                      </a:lnTo>
                      <a:lnTo>
                        <a:pt x="196" y="31"/>
                      </a:lnTo>
                      <a:lnTo>
                        <a:pt x="195" y="31"/>
                      </a:lnTo>
                      <a:lnTo>
                        <a:pt x="194" y="31"/>
                      </a:lnTo>
                      <a:lnTo>
                        <a:pt x="193" y="31"/>
                      </a:lnTo>
                      <a:lnTo>
                        <a:pt x="192" y="31"/>
                      </a:lnTo>
                      <a:lnTo>
                        <a:pt x="191" y="31"/>
                      </a:lnTo>
                      <a:lnTo>
                        <a:pt x="190" y="31"/>
                      </a:lnTo>
                      <a:lnTo>
                        <a:pt x="189" y="31"/>
                      </a:lnTo>
                      <a:lnTo>
                        <a:pt x="188" y="31"/>
                      </a:lnTo>
                      <a:lnTo>
                        <a:pt x="187" y="31"/>
                      </a:lnTo>
                      <a:lnTo>
                        <a:pt x="187" y="32"/>
                      </a:lnTo>
                      <a:lnTo>
                        <a:pt x="185" y="32"/>
                      </a:lnTo>
                      <a:lnTo>
                        <a:pt x="184" y="32"/>
                      </a:lnTo>
                      <a:lnTo>
                        <a:pt x="183" y="32"/>
                      </a:lnTo>
                      <a:lnTo>
                        <a:pt x="182" y="32"/>
                      </a:lnTo>
                      <a:lnTo>
                        <a:pt x="181" y="32"/>
                      </a:lnTo>
                      <a:lnTo>
                        <a:pt x="180" y="32"/>
                      </a:lnTo>
                      <a:lnTo>
                        <a:pt x="179" y="33"/>
                      </a:lnTo>
                      <a:lnTo>
                        <a:pt x="178" y="33"/>
                      </a:lnTo>
                      <a:lnTo>
                        <a:pt x="177" y="33"/>
                      </a:lnTo>
                      <a:lnTo>
                        <a:pt x="176" y="33"/>
                      </a:lnTo>
                      <a:lnTo>
                        <a:pt x="175" y="33"/>
                      </a:lnTo>
                      <a:lnTo>
                        <a:pt x="174" y="33"/>
                      </a:lnTo>
                      <a:lnTo>
                        <a:pt x="174" y="34"/>
                      </a:lnTo>
                      <a:lnTo>
                        <a:pt x="173" y="34"/>
                      </a:lnTo>
                      <a:lnTo>
                        <a:pt x="171" y="34"/>
                      </a:lnTo>
                      <a:lnTo>
                        <a:pt x="170" y="34"/>
                      </a:lnTo>
                      <a:lnTo>
                        <a:pt x="169" y="34"/>
                      </a:lnTo>
                      <a:lnTo>
                        <a:pt x="168" y="34"/>
                      </a:lnTo>
                      <a:lnTo>
                        <a:pt x="167" y="34"/>
                      </a:lnTo>
                      <a:lnTo>
                        <a:pt x="166" y="34"/>
                      </a:lnTo>
                      <a:lnTo>
                        <a:pt x="165" y="34"/>
                      </a:lnTo>
                      <a:lnTo>
                        <a:pt x="164" y="34"/>
                      </a:lnTo>
                      <a:lnTo>
                        <a:pt x="163" y="34"/>
                      </a:lnTo>
                      <a:lnTo>
                        <a:pt x="162" y="34"/>
                      </a:lnTo>
                      <a:lnTo>
                        <a:pt x="162" y="35"/>
                      </a:lnTo>
                      <a:lnTo>
                        <a:pt x="160" y="34"/>
                      </a:lnTo>
                      <a:lnTo>
                        <a:pt x="159" y="34"/>
                      </a:lnTo>
                      <a:lnTo>
                        <a:pt x="158" y="34"/>
                      </a:lnTo>
                      <a:lnTo>
                        <a:pt x="156" y="34"/>
                      </a:lnTo>
                      <a:lnTo>
                        <a:pt x="155" y="34"/>
                      </a:lnTo>
                      <a:lnTo>
                        <a:pt x="154" y="34"/>
                      </a:lnTo>
                      <a:lnTo>
                        <a:pt x="153" y="34"/>
                      </a:lnTo>
                      <a:lnTo>
                        <a:pt x="152" y="34"/>
                      </a:lnTo>
                      <a:lnTo>
                        <a:pt x="151" y="34"/>
                      </a:lnTo>
                      <a:lnTo>
                        <a:pt x="150" y="34"/>
                      </a:lnTo>
                      <a:lnTo>
                        <a:pt x="149" y="34"/>
                      </a:lnTo>
                      <a:lnTo>
                        <a:pt x="148" y="34"/>
                      </a:lnTo>
                      <a:lnTo>
                        <a:pt x="146" y="34"/>
                      </a:lnTo>
                      <a:lnTo>
                        <a:pt x="145" y="34"/>
                      </a:lnTo>
                      <a:lnTo>
                        <a:pt x="144" y="34"/>
                      </a:lnTo>
                      <a:lnTo>
                        <a:pt x="143" y="34"/>
                      </a:lnTo>
                      <a:lnTo>
                        <a:pt x="142" y="34"/>
                      </a:lnTo>
                      <a:lnTo>
                        <a:pt x="141" y="34"/>
                      </a:lnTo>
                      <a:lnTo>
                        <a:pt x="140" y="34"/>
                      </a:lnTo>
                      <a:lnTo>
                        <a:pt x="139" y="34"/>
                      </a:lnTo>
                      <a:lnTo>
                        <a:pt x="138" y="34"/>
                      </a:lnTo>
                      <a:lnTo>
                        <a:pt x="137" y="34"/>
                      </a:lnTo>
                      <a:lnTo>
                        <a:pt x="136" y="34"/>
                      </a:lnTo>
                      <a:lnTo>
                        <a:pt x="135" y="34"/>
                      </a:lnTo>
                      <a:lnTo>
                        <a:pt x="134" y="34"/>
                      </a:lnTo>
                      <a:lnTo>
                        <a:pt x="133" y="34"/>
                      </a:lnTo>
                      <a:lnTo>
                        <a:pt x="132" y="34"/>
                      </a:lnTo>
                      <a:lnTo>
                        <a:pt x="130" y="33"/>
                      </a:lnTo>
                      <a:lnTo>
                        <a:pt x="129" y="33"/>
                      </a:lnTo>
                      <a:lnTo>
                        <a:pt x="128" y="33"/>
                      </a:lnTo>
                      <a:lnTo>
                        <a:pt x="127" y="33"/>
                      </a:lnTo>
                      <a:lnTo>
                        <a:pt x="126" y="33"/>
                      </a:lnTo>
                      <a:lnTo>
                        <a:pt x="125" y="33"/>
                      </a:lnTo>
                      <a:lnTo>
                        <a:pt x="124" y="33"/>
                      </a:lnTo>
                      <a:lnTo>
                        <a:pt x="123" y="33"/>
                      </a:lnTo>
                      <a:lnTo>
                        <a:pt x="122" y="33"/>
                      </a:lnTo>
                      <a:lnTo>
                        <a:pt x="121" y="33"/>
                      </a:lnTo>
                      <a:lnTo>
                        <a:pt x="120" y="33"/>
                      </a:lnTo>
                      <a:lnTo>
                        <a:pt x="119" y="33"/>
                      </a:lnTo>
                      <a:lnTo>
                        <a:pt x="118" y="33"/>
                      </a:lnTo>
                      <a:lnTo>
                        <a:pt x="117" y="33"/>
                      </a:lnTo>
                      <a:lnTo>
                        <a:pt x="116" y="33"/>
                      </a:lnTo>
                      <a:lnTo>
                        <a:pt x="115" y="33"/>
                      </a:lnTo>
                      <a:lnTo>
                        <a:pt x="114" y="33"/>
                      </a:lnTo>
                      <a:lnTo>
                        <a:pt x="113" y="33"/>
                      </a:lnTo>
                      <a:lnTo>
                        <a:pt x="112" y="33"/>
                      </a:lnTo>
                      <a:lnTo>
                        <a:pt x="111" y="33"/>
                      </a:lnTo>
                      <a:lnTo>
                        <a:pt x="110" y="33"/>
                      </a:lnTo>
                      <a:lnTo>
                        <a:pt x="109" y="33"/>
                      </a:lnTo>
                      <a:lnTo>
                        <a:pt x="108" y="33"/>
                      </a:lnTo>
                      <a:lnTo>
                        <a:pt x="107" y="33"/>
                      </a:lnTo>
                      <a:lnTo>
                        <a:pt x="106" y="33"/>
                      </a:lnTo>
                      <a:lnTo>
                        <a:pt x="105" y="32"/>
                      </a:lnTo>
                      <a:lnTo>
                        <a:pt x="104" y="32"/>
                      </a:lnTo>
                      <a:lnTo>
                        <a:pt x="103" y="32"/>
                      </a:lnTo>
                      <a:lnTo>
                        <a:pt x="102" y="32"/>
                      </a:lnTo>
                      <a:lnTo>
                        <a:pt x="101" y="31"/>
                      </a:lnTo>
                      <a:lnTo>
                        <a:pt x="100" y="31"/>
                      </a:lnTo>
                      <a:lnTo>
                        <a:pt x="99" y="31"/>
                      </a:lnTo>
                      <a:lnTo>
                        <a:pt x="98" y="31"/>
                      </a:lnTo>
                      <a:lnTo>
                        <a:pt x="97" y="31"/>
                      </a:lnTo>
                      <a:lnTo>
                        <a:pt x="96" y="31"/>
                      </a:lnTo>
                      <a:lnTo>
                        <a:pt x="95" y="31"/>
                      </a:lnTo>
                      <a:lnTo>
                        <a:pt x="94" y="31"/>
                      </a:lnTo>
                      <a:lnTo>
                        <a:pt x="93" y="31"/>
                      </a:lnTo>
                      <a:lnTo>
                        <a:pt x="92" y="31"/>
                      </a:lnTo>
                      <a:lnTo>
                        <a:pt x="91" y="31"/>
                      </a:lnTo>
                      <a:lnTo>
                        <a:pt x="90" y="31"/>
                      </a:lnTo>
                      <a:lnTo>
                        <a:pt x="89" y="31"/>
                      </a:lnTo>
                      <a:lnTo>
                        <a:pt x="88" y="31"/>
                      </a:lnTo>
                      <a:lnTo>
                        <a:pt x="87" y="31"/>
                      </a:lnTo>
                      <a:lnTo>
                        <a:pt x="85" y="31"/>
                      </a:lnTo>
                      <a:lnTo>
                        <a:pt x="84" y="31"/>
                      </a:lnTo>
                      <a:lnTo>
                        <a:pt x="83" y="31"/>
                      </a:lnTo>
                      <a:lnTo>
                        <a:pt x="82" y="31"/>
                      </a:lnTo>
                      <a:lnTo>
                        <a:pt x="81" y="31"/>
                      </a:lnTo>
                      <a:lnTo>
                        <a:pt x="80" y="31"/>
                      </a:lnTo>
                      <a:lnTo>
                        <a:pt x="79" y="31"/>
                      </a:lnTo>
                      <a:lnTo>
                        <a:pt x="78" y="31"/>
                      </a:lnTo>
                      <a:lnTo>
                        <a:pt x="77" y="31"/>
                      </a:lnTo>
                      <a:lnTo>
                        <a:pt x="77" y="32"/>
                      </a:lnTo>
                      <a:lnTo>
                        <a:pt x="76" y="32"/>
                      </a:lnTo>
                      <a:lnTo>
                        <a:pt x="75" y="32"/>
                      </a:lnTo>
                      <a:lnTo>
                        <a:pt x="74" y="32"/>
                      </a:lnTo>
                      <a:lnTo>
                        <a:pt x="73" y="32"/>
                      </a:lnTo>
                      <a:lnTo>
                        <a:pt x="72" y="32"/>
                      </a:lnTo>
                      <a:lnTo>
                        <a:pt x="71" y="33"/>
                      </a:lnTo>
                      <a:lnTo>
                        <a:pt x="70" y="33"/>
                      </a:lnTo>
                      <a:lnTo>
                        <a:pt x="69" y="33"/>
                      </a:lnTo>
                      <a:lnTo>
                        <a:pt x="68" y="33"/>
                      </a:lnTo>
                      <a:lnTo>
                        <a:pt x="67" y="33"/>
                      </a:lnTo>
                      <a:lnTo>
                        <a:pt x="66" y="33"/>
                      </a:lnTo>
                      <a:lnTo>
                        <a:pt x="65" y="33"/>
                      </a:lnTo>
                      <a:lnTo>
                        <a:pt x="65" y="34"/>
                      </a:lnTo>
                      <a:lnTo>
                        <a:pt x="64" y="34"/>
                      </a:lnTo>
                      <a:lnTo>
                        <a:pt x="63" y="34"/>
                      </a:lnTo>
                      <a:lnTo>
                        <a:pt x="62" y="34"/>
                      </a:lnTo>
                      <a:lnTo>
                        <a:pt x="61" y="34"/>
                      </a:lnTo>
                      <a:lnTo>
                        <a:pt x="60" y="34"/>
                      </a:lnTo>
                      <a:lnTo>
                        <a:pt x="59" y="34"/>
                      </a:lnTo>
                      <a:lnTo>
                        <a:pt x="58" y="34"/>
                      </a:lnTo>
                      <a:lnTo>
                        <a:pt x="57" y="34"/>
                      </a:lnTo>
                      <a:lnTo>
                        <a:pt x="56" y="34"/>
                      </a:lnTo>
                      <a:lnTo>
                        <a:pt x="55" y="34"/>
                      </a:lnTo>
                      <a:lnTo>
                        <a:pt x="54" y="34"/>
                      </a:lnTo>
                      <a:lnTo>
                        <a:pt x="53" y="34"/>
                      </a:lnTo>
                      <a:lnTo>
                        <a:pt x="52" y="34"/>
                      </a:lnTo>
                      <a:lnTo>
                        <a:pt x="51" y="34"/>
                      </a:lnTo>
                      <a:lnTo>
                        <a:pt x="50" y="34"/>
                      </a:lnTo>
                      <a:lnTo>
                        <a:pt x="49" y="34"/>
                      </a:lnTo>
                      <a:lnTo>
                        <a:pt x="47" y="33"/>
                      </a:lnTo>
                      <a:lnTo>
                        <a:pt x="46" y="33"/>
                      </a:lnTo>
                      <a:lnTo>
                        <a:pt x="45" y="33"/>
                      </a:lnTo>
                      <a:lnTo>
                        <a:pt x="44" y="33"/>
                      </a:lnTo>
                      <a:lnTo>
                        <a:pt x="43" y="33"/>
                      </a:lnTo>
                      <a:lnTo>
                        <a:pt x="42" y="33"/>
                      </a:lnTo>
                      <a:lnTo>
                        <a:pt x="41" y="33"/>
                      </a:lnTo>
                      <a:lnTo>
                        <a:pt x="40" y="33"/>
                      </a:lnTo>
                      <a:lnTo>
                        <a:pt x="39" y="33"/>
                      </a:lnTo>
                      <a:lnTo>
                        <a:pt x="38" y="32"/>
                      </a:lnTo>
                      <a:lnTo>
                        <a:pt x="37" y="32"/>
                      </a:lnTo>
                      <a:lnTo>
                        <a:pt x="36" y="32"/>
                      </a:lnTo>
                      <a:lnTo>
                        <a:pt x="35" y="32"/>
                      </a:lnTo>
                      <a:lnTo>
                        <a:pt x="34" y="32"/>
                      </a:lnTo>
                      <a:lnTo>
                        <a:pt x="33" y="32"/>
                      </a:lnTo>
                      <a:lnTo>
                        <a:pt x="33" y="31"/>
                      </a:lnTo>
                      <a:lnTo>
                        <a:pt x="32" y="31"/>
                      </a:lnTo>
                      <a:lnTo>
                        <a:pt x="31" y="31"/>
                      </a:lnTo>
                      <a:lnTo>
                        <a:pt x="30" y="31"/>
                      </a:lnTo>
                      <a:lnTo>
                        <a:pt x="28" y="31"/>
                      </a:lnTo>
                      <a:lnTo>
                        <a:pt x="27" y="31"/>
                      </a:lnTo>
                      <a:lnTo>
                        <a:pt x="26" y="31"/>
                      </a:lnTo>
                      <a:lnTo>
                        <a:pt x="25" y="31"/>
                      </a:lnTo>
                      <a:lnTo>
                        <a:pt x="24" y="31"/>
                      </a:lnTo>
                      <a:lnTo>
                        <a:pt x="23" y="31"/>
                      </a:lnTo>
                      <a:lnTo>
                        <a:pt x="22" y="31"/>
                      </a:lnTo>
                      <a:lnTo>
                        <a:pt x="21" y="31"/>
                      </a:lnTo>
                      <a:lnTo>
                        <a:pt x="20" y="31"/>
                      </a:lnTo>
                      <a:lnTo>
                        <a:pt x="19" y="31"/>
                      </a:lnTo>
                      <a:lnTo>
                        <a:pt x="18" y="31"/>
                      </a:lnTo>
                      <a:lnTo>
                        <a:pt x="17" y="31"/>
                      </a:lnTo>
                      <a:lnTo>
                        <a:pt x="16" y="31"/>
                      </a:lnTo>
                      <a:lnTo>
                        <a:pt x="15" y="31"/>
                      </a:lnTo>
                      <a:lnTo>
                        <a:pt x="14" y="31"/>
                      </a:lnTo>
                      <a:lnTo>
                        <a:pt x="13" y="31"/>
                      </a:lnTo>
                      <a:lnTo>
                        <a:pt x="12" y="31"/>
                      </a:lnTo>
                      <a:lnTo>
                        <a:pt x="11" y="31"/>
                      </a:lnTo>
                      <a:lnTo>
                        <a:pt x="10" y="31"/>
                      </a:lnTo>
                      <a:lnTo>
                        <a:pt x="9" y="31"/>
                      </a:lnTo>
                      <a:lnTo>
                        <a:pt x="8" y="31"/>
                      </a:lnTo>
                      <a:lnTo>
                        <a:pt x="7" y="31"/>
                      </a:lnTo>
                      <a:lnTo>
                        <a:pt x="6" y="31"/>
                      </a:lnTo>
                      <a:lnTo>
                        <a:pt x="5" y="31"/>
                      </a:lnTo>
                      <a:lnTo>
                        <a:pt x="4" y="31"/>
                      </a:lnTo>
                      <a:lnTo>
                        <a:pt x="3" y="31"/>
                      </a:lnTo>
                      <a:lnTo>
                        <a:pt x="2" y="31"/>
                      </a:lnTo>
                      <a:lnTo>
                        <a:pt x="1" y="31"/>
                      </a:lnTo>
                      <a:lnTo>
                        <a:pt x="1" y="32"/>
                      </a:lnTo>
                      <a:lnTo>
                        <a:pt x="0" y="32"/>
                      </a:lnTo>
                      <a:lnTo>
                        <a:pt x="0" y="33"/>
                      </a:lnTo>
                      <a:lnTo>
                        <a:pt x="1" y="33"/>
                      </a:lnTo>
                    </a:path>
                  </a:pathLst>
                </a:custGeom>
                <a:pattFill prst="pct20">
                  <a:fgClr>
                    <a:srgbClr val="000000"/>
                  </a:fgClr>
                  <a:bgClr>
                    <a:srgbClr val="AAAAAA"/>
                  </a:bgClr>
                </a:pattFill>
                <a:ln w="12700" cap="rnd">
                  <a:solidFill>
                    <a:srgbClr val="AAAAAA"/>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grpSp>
              <p:nvGrpSpPr>
                <p:cNvPr id="346" name="Group 244"/>
                <p:cNvGrpSpPr>
                  <a:grpSpLocks/>
                </p:cNvGrpSpPr>
                <p:nvPr/>
              </p:nvGrpSpPr>
              <p:grpSpPr bwMode="auto">
                <a:xfrm>
                  <a:off x="3847" y="3296"/>
                  <a:ext cx="427" cy="105"/>
                  <a:chOff x="3940" y="3283"/>
                  <a:chExt cx="430" cy="216"/>
                </a:xfrm>
              </p:grpSpPr>
              <p:sp>
                <p:nvSpPr>
                  <p:cNvPr id="354" name="Freeform 245" descr="20%"/>
                  <p:cNvSpPr>
                    <a:spLocks/>
                  </p:cNvSpPr>
                  <p:nvPr/>
                </p:nvSpPr>
                <p:spPr bwMode="auto">
                  <a:xfrm>
                    <a:off x="3940" y="3283"/>
                    <a:ext cx="430" cy="210"/>
                  </a:xfrm>
                  <a:custGeom>
                    <a:avLst/>
                    <a:gdLst>
                      <a:gd name="T0" fmla="*/ 386 w 430"/>
                      <a:gd name="T1" fmla="*/ 215 h 216"/>
                      <a:gd name="T2" fmla="*/ 0 w 430"/>
                      <a:gd name="T3" fmla="*/ 215 h 216"/>
                      <a:gd name="T4" fmla="*/ 0 w 430"/>
                      <a:gd name="T5" fmla="*/ 33 h 216"/>
                      <a:gd name="T6" fmla="*/ 43 w 430"/>
                      <a:gd name="T7" fmla="*/ 0 h 216"/>
                      <a:gd name="T8" fmla="*/ 429 w 430"/>
                      <a:gd name="T9" fmla="*/ 0 h 216"/>
                      <a:gd name="T10" fmla="*/ 429 w 430"/>
                      <a:gd name="T11" fmla="*/ 182 h 216"/>
                      <a:gd name="T12" fmla="*/ 386 w 430"/>
                      <a:gd name="T13" fmla="*/ 215 h 216"/>
                      <a:gd name="T14" fmla="*/ 0 60000 65536"/>
                      <a:gd name="T15" fmla="*/ 0 60000 65536"/>
                      <a:gd name="T16" fmla="*/ 0 60000 65536"/>
                      <a:gd name="T17" fmla="*/ 0 60000 65536"/>
                      <a:gd name="T18" fmla="*/ 0 60000 65536"/>
                      <a:gd name="T19" fmla="*/ 0 60000 65536"/>
                      <a:gd name="T20" fmla="*/ 0 60000 65536"/>
                      <a:gd name="T21" fmla="*/ 0 w 430"/>
                      <a:gd name="T22" fmla="*/ 0 h 216"/>
                      <a:gd name="T23" fmla="*/ 430 w 430"/>
                      <a:gd name="T24" fmla="*/ 216 h 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0" h="216">
                        <a:moveTo>
                          <a:pt x="386" y="215"/>
                        </a:moveTo>
                        <a:lnTo>
                          <a:pt x="0" y="215"/>
                        </a:lnTo>
                        <a:lnTo>
                          <a:pt x="0" y="33"/>
                        </a:lnTo>
                        <a:lnTo>
                          <a:pt x="43" y="0"/>
                        </a:lnTo>
                        <a:lnTo>
                          <a:pt x="429" y="0"/>
                        </a:lnTo>
                        <a:lnTo>
                          <a:pt x="429" y="182"/>
                        </a:lnTo>
                        <a:lnTo>
                          <a:pt x="386" y="215"/>
                        </a:lnTo>
                      </a:path>
                    </a:pathLst>
                  </a:custGeom>
                  <a:pattFill prst="pct20">
                    <a:fgClr>
                      <a:srgbClr val="000000"/>
                    </a:fgClr>
                    <a:bgClr>
                      <a:srgbClr val="FFBF7F"/>
                    </a:bgClr>
                  </a:pattFill>
                  <a:ln w="12700" cap="rnd">
                    <a:no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355" name="Freeform 246"/>
                  <p:cNvSpPr>
                    <a:spLocks/>
                  </p:cNvSpPr>
                  <p:nvPr/>
                </p:nvSpPr>
                <p:spPr bwMode="auto">
                  <a:xfrm>
                    <a:off x="3940" y="3283"/>
                    <a:ext cx="430" cy="210"/>
                  </a:xfrm>
                  <a:custGeom>
                    <a:avLst/>
                    <a:gdLst>
                      <a:gd name="T0" fmla="*/ 429 w 430"/>
                      <a:gd name="T1" fmla="*/ 0 h 216"/>
                      <a:gd name="T2" fmla="*/ 386 w 430"/>
                      <a:gd name="T3" fmla="*/ 33 h 216"/>
                      <a:gd name="T4" fmla="*/ 386 w 430"/>
                      <a:gd name="T5" fmla="*/ 215 h 216"/>
                      <a:gd name="T6" fmla="*/ 429 w 430"/>
                      <a:gd name="T7" fmla="*/ 182 h 216"/>
                      <a:gd name="T8" fmla="*/ 429 w 430"/>
                      <a:gd name="T9" fmla="*/ 0 h 216"/>
                      <a:gd name="T10" fmla="*/ 43 w 430"/>
                      <a:gd name="T11" fmla="*/ 0 h 216"/>
                      <a:gd name="T12" fmla="*/ 0 w 430"/>
                      <a:gd name="T13" fmla="*/ 33 h 216"/>
                      <a:gd name="T14" fmla="*/ 386 w 430"/>
                      <a:gd name="T15" fmla="*/ 33 h 216"/>
                      <a:gd name="T16" fmla="*/ 429 w 430"/>
                      <a:gd name="T17" fmla="*/ 0 h 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0"/>
                      <a:gd name="T28" fmla="*/ 0 h 216"/>
                      <a:gd name="T29" fmla="*/ 430 w 430"/>
                      <a:gd name="T30" fmla="*/ 216 h 2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0" h="216">
                        <a:moveTo>
                          <a:pt x="429" y="0"/>
                        </a:moveTo>
                        <a:lnTo>
                          <a:pt x="386" y="33"/>
                        </a:lnTo>
                        <a:lnTo>
                          <a:pt x="386" y="215"/>
                        </a:lnTo>
                        <a:lnTo>
                          <a:pt x="429" y="182"/>
                        </a:lnTo>
                        <a:lnTo>
                          <a:pt x="429" y="0"/>
                        </a:lnTo>
                        <a:lnTo>
                          <a:pt x="43" y="0"/>
                        </a:lnTo>
                        <a:lnTo>
                          <a:pt x="0" y="33"/>
                        </a:lnTo>
                        <a:lnTo>
                          <a:pt x="386" y="33"/>
                        </a:lnTo>
                        <a:lnTo>
                          <a:pt x="429" y="0"/>
                        </a:lnTo>
                      </a:path>
                    </a:pathLst>
                  </a:custGeom>
                  <a:solidFill>
                    <a:srgbClr val="7F5F3F"/>
                  </a:solidFill>
                  <a:ln w="12700" cap="rnd">
                    <a:solidFill>
                      <a:srgbClr val="2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356" name="Freeform 247"/>
                  <p:cNvSpPr>
                    <a:spLocks/>
                  </p:cNvSpPr>
                  <p:nvPr/>
                </p:nvSpPr>
                <p:spPr bwMode="auto">
                  <a:xfrm>
                    <a:off x="3940" y="3317"/>
                    <a:ext cx="387" cy="182"/>
                  </a:xfrm>
                  <a:custGeom>
                    <a:avLst/>
                    <a:gdLst>
                      <a:gd name="T0" fmla="*/ 386 w 387"/>
                      <a:gd name="T1" fmla="*/ 182 h 183"/>
                      <a:gd name="T2" fmla="*/ 0 w 387"/>
                      <a:gd name="T3" fmla="*/ 182 h 183"/>
                      <a:gd name="T4" fmla="*/ 0 w 387"/>
                      <a:gd name="T5" fmla="*/ 0 h 183"/>
                      <a:gd name="T6" fmla="*/ 386 w 387"/>
                      <a:gd name="T7" fmla="*/ 0 h 183"/>
                      <a:gd name="T8" fmla="*/ 386 w 387"/>
                      <a:gd name="T9" fmla="*/ 182 h 183"/>
                      <a:gd name="T10" fmla="*/ 0 60000 65536"/>
                      <a:gd name="T11" fmla="*/ 0 60000 65536"/>
                      <a:gd name="T12" fmla="*/ 0 60000 65536"/>
                      <a:gd name="T13" fmla="*/ 0 60000 65536"/>
                      <a:gd name="T14" fmla="*/ 0 60000 65536"/>
                      <a:gd name="T15" fmla="*/ 0 w 387"/>
                      <a:gd name="T16" fmla="*/ 0 h 183"/>
                      <a:gd name="T17" fmla="*/ 387 w 387"/>
                      <a:gd name="T18" fmla="*/ 183 h 183"/>
                    </a:gdLst>
                    <a:ahLst/>
                    <a:cxnLst>
                      <a:cxn ang="T10">
                        <a:pos x="T0" y="T1"/>
                      </a:cxn>
                      <a:cxn ang="T11">
                        <a:pos x="T2" y="T3"/>
                      </a:cxn>
                      <a:cxn ang="T12">
                        <a:pos x="T4" y="T5"/>
                      </a:cxn>
                      <a:cxn ang="T13">
                        <a:pos x="T6" y="T7"/>
                      </a:cxn>
                      <a:cxn ang="T14">
                        <a:pos x="T8" y="T9"/>
                      </a:cxn>
                    </a:cxnLst>
                    <a:rect l="T15" t="T16" r="T17" b="T18"/>
                    <a:pathLst>
                      <a:path w="387" h="183">
                        <a:moveTo>
                          <a:pt x="386" y="182"/>
                        </a:moveTo>
                        <a:lnTo>
                          <a:pt x="0" y="182"/>
                        </a:lnTo>
                        <a:lnTo>
                          <a:pt x="0" y="0"/>
                        </a:lnTo>
                        <a:lnTo>
                          <a:pt x="386" y="0"/>
                        </a:lnTo>
                        <a:lnTo>
                          <a:pt x="386" y="182"/>
                        </a:lnTo>
                      </a:path>
                    </a:pathLst>
                  </a:custGeom>
                  <a:noFill/>
                  <a:ln w="12700" cap="rnd">
                    <a:solidFill>
                      <a:srgbClr val="2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grpSp>
            <p:grpSp>
              <p:nvGrpSpPr>
                <p:cNvPr id="347" name="Group 248"/>
                <p:cNvGrpSpPr>
                  <a:grpSpLocks/>
                </p:cNvGrpSpPr>
                <p:nvPr/>
              </p:nvGrpSpPr>
              <p:grpSpPr bwMode="auto">
                <a:xfrm>
                  <a:off x="3902" y="3309"/>
                  <a:ext cx="299" cy="38"/>
                  <a:chOff x="3983" y="3371"/>
                  <a:chExt cx="299" cy="68"/>
                </a:xfrm>
              </p:grpSpPr>
              <p:sp>
                <p:nvSpPr>
                  <p:cNvPr id="348" name="Oval 249" descr="20%"/>
                  <p:cNvSpPr>
                    <a:spLocks noChangeArrowheads="1"/>
                  </p:cNvSpPr>
                  <p:nvPr/>
                </p:nvSpPr>
                <p:spPr bwMode="auto">
                  <a:xfrm>
                    <a:off x="4206" y="3371"/>
                    <a:ext cx="76" cy="62"/>
                  </a:xfrm>
                  <a:prstGeom prst="ellipse">
                    <a:avLst/>
                  </a:prstGeom>
                  <a:pattFill prst="pct20">
                    <a:fgClr>
                      <a:srgbClr val="000000"/>
                    </a:fgClr>
                    <a:bgClr>
                      <a:srgbClr val="000000"/>
                    </a:bgClr>
                  </a:pattFill>
                  <a:ln w="12700">
                    <a:solidFill>
                      <a:srgbClr val="400000"/>
                    </a:solidFill>
                    <a:round/>
                    <a:headEnd/>
                    <a:tailEnd/>
                  </a:ln>
                </p:spPr>
                <p:txBody>
                  <a:bodyPr wrap="none" anchor="ct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349" name="Freeform 250" descr="20%"/>
                  <p:cNvSpPr>
                    <a:spLocks/>
                  </p:cNvSpPr>
                  <p:nvPr/>
                </p:nvSpPr>
                <p:spPr bwMode="auto">
                  <a:xfrm>
                    <a:off x="4201" y="3374"/>
                    <a:ext cx="66" cy="65"/>
                  </a:xfrm>
                  <a:custGeom>
                    <a:avLst/>
                    <a:gdLst>
                      <a:gd name="T0" fmla="*/ 59 w 66"/>
                      <a:gd name="T1" fmla="*/ 55 h 65"/>
                      <a:gd name="T2" fmla="*/ 55 w 66"/>
                      <a:gd name="T3" fmla="*/ 52 h 65"/>
                      <a:gd name="T4" fmla="*/ 51 w 66"/>
                      <a:gd name="T5" fmla="*/ 50 h 65"/>
                      <a:gd name="T6" fmla="*/ 46 w 66"/>
                      <a:gd name="T7" fmla="*/ 47 h 65"/>
                      <a:gd name="T8" fmla="*/ 42 w 66"/>
                      <a:gd name="T9" fmla="*/ 44 h 65"/>
                      <a:gd name="T10" fmla="*/ 38 w 66"/>
                      <a:gd name="T11" fmla="*/ 41 h 65"/>
                      <a:gd name="T12" fmla="*/ 34 w 66"/>
                      <a:gd name="T13" fmla="*/ 37 h 65"/>
                      <a:gd name="T14" fmla="*/ 32 w 66"/>
                      <a:gd name="T15" fmla="*/ 34 h 65"/>
                      <a:gd name="T16" fmla="*/ 29 w 66"/>
                      <a:gd name="T17" fmla="*/ 30 h 65"/>
                      <a:gd name="T18" fmla="*/ 26 w 66"/>
                      <a:gd name="T19" fmla="*/ 26 h 65"/>
                      <a:gd name="T20" fmla="*/ 24 w 66"/>
                      <a:gd name="T21" fmla="*/ 22 h 65"/>
                      <a:gd name="T22" fmla="*/ 22 w 66"/>
                      <a:gd name="T23" fmla="*/ 18 h 65"/>
                      <a:gd name="T24" fmla="*/ 20 w 66"/>
                      <a:gd name="T25" fmla="*/ 13 h 65"/>
                      <a:gd name="T26" fmla="*/ 19 w 66"/>
                      <a:gd name="T27" fmla="*/ 9 h 65"/>
                      <a:gd name="T28" fmla="*/ 18 w 66"/>
                      <a:gd name="T29" fmla="*/ 4 h 65"/>
                      <a:gd name="T30" fmla="*/ 18 w 66"/>
                      <a:gd name="T31" fmla="*/ 0 h 65"/>
                      <a:gd name="T32" fmla="*/ 15 w 66"/>
                      <a:gd name="T33" fmla="*/ 1 h 65"/>
                      <a:gd name="T34" fmla="*/ 13 w 66"/>
                      <a:gd name="T35" fmla="*/ 2 h 65"/>
                      <a:gd name="T36" fmla="*/ 11 w 66"/>
                      <a:gd name="T37" fmla="*/ 4 h 65"/>
                      <a:gd name="T38" fmla="*/ 10 w 66"/>
                      <a:gd name="T39" fmla="*/ 6 h 65"/>
                      <a:gd name="T40" fmla="*/ 8 w 66"/>
                      <a:gd name="T41" fmla="*/ 7 h 65"/>
                      <a:gd name="T42" fmla="*/ 7 w 66"/>
                      <a:gd name="T43" fmla="*/ 9 h 65"/>
                      <a:gd name="T44" fmla="*/ 5 w 66"/>
                      <a:gd name="T45" fmla="*/ 11 h 65"/>
                      <a:gd name="T46" fmla="*/ 4 w 66"/>
                      <a:gd name="T47" fmla="*/ 12 h 65"/>
                      <a:gd name="T48" fmla="*/ 3 w 66"/>
                      <a:gd name="T49" fmla="*/ 14 h 65"/>
                      <a:gd name="T50" fmla="*/ 2 w 66"/>
                      <a:gd name="T51" fmla="*/ 16 h 65"/>
                      <a:gd name="T52" fmla="*/ 1 w 66"/>
                      <a:gd name="T53" fmla="*/ 18 h 65"/>
                      <a:gd name="T54" fmla="*/ 0 w 66"/>
                      <a:gd name="T55" fmla="*/ 20 h 65"/>
                      <a:gd name="T56" fmla="*/ 0 w 66"/>
                      <a:gd name="T57" fmla="*/ 23 h 65"/>
                      <a:gd name="T58" fmla="*/ 0 w 66"/>
                      <a:gd name="T59" fmla="*/ 25 h 65"/>
                      <a:gd name="T60" fmla="*/ 0 w 66"/>
                      <a:gd name="T61" fmla="*/ 27 h 65"/>
                      <a:gd name="T62" fmla="*/ 0 w 66"/>
                      <a:gd name="T63" fmla="*/ 32 h 65"/>
                      <a:gd name="T64" fmla="*/ 0 w 66"/>
                      <a:gd name="T65" fmla="*/ 35 h 65"/>
                      <a:gd name="T66" fmla="*/ 2 w 66"/>
                      <a:gd name="T67" fmla="*/ 39 h 65"/>
                      <a:gd name="T68" fmla="*/ 3 w 66"/>
                      <a:gd name="T69" fmla="*/ 42 h 65"/>
                      <a:gd name="T70" fmla="*/ 5 w 66"/>
                      <a:gd name="T71" fmla="*/ 45 h 65"/>
                      <a:gd name="T72" fmla="*/ 7 w 66"/>
                      <a:gd name="T73" fmla="*/ 48 h 65"/>
                      <a:gd name="T74" fmla="*/ 10 w 66"/>
                      <a:gd name="T75" fmla="*/ 51 h 65"/>
                      <a:gd name="T76" fmla="*/ 12 w 66"/>
                      <a:gd name="T77" fmla="*/ 53 h 65"/>
                      <a:gd name="T78" fmla="*/ 15 w 66"/>
                      <a:gd name="T79" fmla="*/ 56 h 65"/>
                      <a:gd name="T80" fmla="*/ 18 w 66"/>
                      <a:gd name="T81" fmla="*/ 58 h 65"/>
                      <a:gd name="T82" fmla="*/ 22 w 66"/>
                      <a:gd name="T83" fmla="*/ 60 h 65"/>
                      <a:gd name="T84" fmla="*/ 26 w 66"/>
                      <a:gd name="T85" fmla="*/ 61 h 65"/>
                      <a:gd name="T86" fmla="*/ 30 w 66"/>
                      <a:gd name="T87" fmla="*/ 62 h 65"/>
                      <a:gd name="T88" fmla="*/ 34 w 66"/>
                      <a:gd name="T89" fmla="*/ 63 h 65"/>
                      <a:gd name="T90" fmla="*/ 38 w 66"/>
                      <a:gd name="T91" fmla="*/ 64 h 65"/>
                      <a:gd name="T92" fmla="*/ 43 w 66"/>
                      <a:gd name="T93" fmla="*/ 64 h 65"/>
                      <a:gd name="T94" fmla="*/ 45 w 66"/>
                      <a:gd name="T95" fmla="*/ 64 h 65"/>
                      <a:gd name="T96" fmla="*/ 47 w 66"/>
                      <a:gd name="T97" fmla="*/ 64 h 65"/>
                      <a:gd name="T98" fmla="*/ 49 w 66"/>
                      <a:gd name="T99" fmla="*/ 64 h 65"/>
                      <a:gd name="T100" fmla="*/ 51 w 66"/>
                      <a:gd name="T101" fmla="*/ 63 h 65"/>
                      <a:gd name="T102" fmla="*/ 53 w 66"/>
                      <a:gd name="T103" fmla="*/ 62 h 65"/>
                      <a:gd name="T104" fmla="*/ 54 w 66"/>
                      <a:gd name="T105" fmla="*/ 62 h 65"/>
                      <a:gd name="T106" fmla="*/ 56 w 66"/>
                      <a:gd name="T107" fmla="*/ 62 h 65"/>
                      <a:gd name="T108" fmla="*/ 58 w 66"/>
                      <a:gd name="T109" fmla="*/ 61 h 65"/>
                      <a:gd name="T110" fmla="*/ 60 w 66"/>
                      <a:gd name="T111" fmla="*/ 60 h 65"/>
                      <a:gd name="T112" fmla="*/ 62 w 66"/>
                      <a:gd name="T113" fmla="*/ 59 h 65"/>
                      <a:gd name="T114" fmla="*/ 64 w 66"/>
                      <a:gd name="T115" fmla="*/ 58 h 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
                      <a:gd name="T175" fmla="*/ 0 h 65"/>
                      <a:gd name="T176" fmla="*/ 66 w 66"/>
                      <a:gd name="T177" fmla="*/ 65 h 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 h="65">
                        <a:moveTo>
                          <a:pt x="65" y="57"/>
                        </a:moveTo>
                        <a:lnTo>
                          <a:pt x="59" y="55"/>
                        </a:lnTo>
                        <a:lnTo>
                          <a:pt x="57" y="54"/>
                        </a:lnTo>
                        <a:lnTo>
                          <a:pt x="55" y="52"/>
                        </a:lnTo>
                        <a:lnTo>
                          <a:pt x="53" y="51"/>
                        </a:lnTo>
                        <a:lnTo>
                          <a:pt x="51" y="50"/>
                        </a:lnTo>
                        <a:lnTo>
                          <a:pt x="48" y="48"/>
                        </a:lnTo>
                        <a:lnTo>
                          <a:pt x="46" y="47"/>
                        </a:lnTo>
                        <a:lnTo>
                          <a:pt x="44" y="46"/>
                        </a:lnTo>
                        <a:lnTo>
                          <a:pt x="42" y="44"/>
                        </a:lnTo>
                        <a:lnTo>
                          <a:pt x="40" y="42"/>
                        </a:lnTo>
                        <a:lnTo>
                          <a:pt x="38" y="41"/>
                        </a:lnTo>
                        <a:lnTo>
                          <a:pt x="36" y="39"/>
                        </a:lnTo>
                        <a:lnTo>
                          <a:pt x="34" y="37"/>
                        </a:lnTo>
                        <a:lnTo>
                          <a:pt x="33" y="36"/>
                        </a:lnTo>
                        <a:lnTo>
                          <a:pt x="32" y="34"/>
                        </a:lnTo>
                        <a:lnTo>
                          <a:pt x="31" y="32"/>
                        </a:lnTo>
                        <a:lnTo>
                          <a:pt x="29" y="30"/>
                        </a:lnTo>
                        <a:lnTo>
                          <a:pt x="27" y="28"/>
                        </a:lnTo>
                        <a:lnTo>
                          <a:pt x="26" y="26"/>
                        </a:lnTo>
                        <a:lnTo>
                          <a:pt x="25" y="24"/>
                        </a:lnTo>
                        <a:lnTo>
                          <a:pt x="24" y="22"/>
                        </a:lnTo>
                        <a:lnTo>
                          <a:pt x="23" y="20"/>
                        </a:lnTo>
                        <a:lnTo>
                          <a:pt x="22" y="18"/>
                        </a:lnTo>
                        <a:lnTo>
                          <a:pt x="21" y="15"/>
                        </a:lnTo>
                        <a:lnTo>
                          <a:pt x="20" y="13"/>
                        </a:lnTo>
                        <a:lnTo>
                          <a:pt x="20" y="11"/>
                        </a:lnTo>
                        <a:lnTo>
                          <a:pt x="19" y="9"/>
                        </a:lnTo>
                        <a:lnTo>
                          <a:pt x="19" y="6"/>
                        </a:lnTo>
                        <a:lnTo>
                          <a:pt x="18" y="4"/>
                        </a:lnTo>
                        <a:lnTo>
                          <a:pt x="18" y="2"/>
                        </a:lnTo>
                        <a:lnTo>
                          <a:pt x="18" y="0"/>
                        </a:lnTo>
                        <a:lnTo>
                          <a:pt x="16" y="0"/>
                        </a:lnTo>
                        <a:lnTo>
                          <a:pt x="15" y="1"/>
                        </a:lnTo>
                        <a:lnTo>
                          <a:pt x="14" y="2"/>
                        </a:lnTo>
                        <a:lnTo>
                          <a:pt x="13" y="2"/>
                        </a:lnTo>
                        <a:lnTo>
                          <a:pt x="12" y="3"/>
                        </a:lnTo>
                        <a:lnTo>
                          <a:pt x="11" y="4"/>
                        </a:lnTo>
                        <a:lnTo>
                          <a:pt x="11" y="5"/>
                        </a:lnTo>
                        <a:lnTo>
                          <a:pt x="10" y="6"/>
                        </a:lnTo>
                        <a:lnTo>
                          <a:pt x="9" y="6"/>
                        </a:lnTo>
                        <a:lnTo>
                          <a:pt x="8" y="7"/>
                        </a:lnTo>
                        <a:lnTo>
                          <a:pt x="8" y="8"/>
                        </a:lnTo>
                        <a:lnTo>
                          <a:pt x="7" y="9"/>
                        </a:lnTo>
                        <a:lnTo>
                          <a:pt x="6" y="10"/>
                        </a:lnTo>
                        <a:lnTo>
                          <a:pt x="5" y="11"/>
                        </a:lnTo>
                        <a:lnTo>
                          <a:pt x="5" y="12"/>
                        </a:lnTo>
                        <a:lnTo>
                          <a:pt x="4" y="12"/>
                        </a:lnTo>
                        <a:lnTo>
                          <a:pt x="4" y="14"/>
                        </a:lnTo>
                        <a:lnTo>
                          <a:pt x="3" y="14"/>
                        </a:lnTo>
                        <a:lnTo>
                          <a:pt x="2" y="15"/>
                        </a:lnTo>
                        <a:lnTo>
                          <a:pt x="2" y="16"/>
                        </a:lnTo>
                        <a:lnTo>
                          <a:pt x="2" y="17"/>
                        </a:lnTo>
                        <a:lnTo>
                          <a:pt x="1" y="18"/>
                        </a:lnTo>
                        <a:lnTo>
                          <a:pt x="1" y="20"/>
                        </a:lnTo>
                        <a:lnTo>
                          <a:pt x="0" y="20"/>
                        </a:lnTo>
                        <a:lnTo>
                          <a:pt x="0" y="22"/>
                        </a:lnTo>
                        <a:lnTo>
                          <a:pt x="0" y="23"/>
                        </a:lnTo>
                        <a:lnTo>
                          <a:pt x="0" y="24"/>
                        </a:lnTo>
                        <a:lnTo>
                          <a:pt x="0" y="25"/>
                        </a:lnTo>
                        <a:lnTo>
                          <a:pt x="0" y="26"/>
                        </a:lnTo>
                        <a:lnTo>
                          <a:pt x="0" y="27"/>
                        </a:lnTo>
                        <a:lnTo>
                          <a:pt x="0" y="28"/>
                        </a:lnTo>
                        <a:lnTo>
                          <a:pt x="0" y="32"/>
                        </a:lnTo>
                        <a:lnTo>
                          <a:pt x="0" y="34"/>
                        </a:lnTo>
                        <a:lnTo>
                          <a:pt x="0" y="35"/>
                        </a:lnTo>
                        <a:lnTo>
                          <a:pt x="1" y="37"/>
                        </a:lnTo>
                        <a:lnTo>
                          <a:pt x="2" y="39"/>
                        </a:lnTo>
                        <a:lnTo>
                          <a:pt x="2" y="40"/>
                        </a:lnTo>
                        <a:lnTo>
                          <a:pt x="3" y="42"/>
                        </a:lnTo>
                        <a:lnTo>
                          <a:pt x="4" y="44"/>
                        </a:lnTo>
                        <a:lnTo>
                          <a:pt x="5" y="45"/>
                        </a:lnTo>
                        <a:lnTo>
                          <a:pt x="6" y="46"/>
                        </a:lnTo>
                        <a:lnTo>
                          <a:pt x="7" y="48"/>
                        </a:lnTo>
                        <a:lnTo>
                          <a:pt x="8" y="50"/>
                        </a:lnTo>
                        <a:lnTo>
                          <a:pt x="10" y="51"/>
                        </a:lnTo>
                        <a:lnTo>
                          <a:pt x="11" y="52"/>
                        </a:lnTo>
                        <a:lnTo>
                          <a:pt x="12" y="53"/>
                        </a:lnTo>
                        <a:lnTo>
                          <a:pt x="13" y="54"/>
                        </a:lnTo>
                        <a:lnTo>
                          <a:pt x="15" y="56"/>
                        </a:lnTo>
                        <a:lnTo>
                          <a:pt x="17" y="57"/>
                        </a:lnTo>
                        <a:lnTo>
                          <a:pt x="18" y="58"/>
                        </a:lnTo>
                        <a:lnTo>
                          <a:pt x="20" y="59"/>
                        </a:lnTo>
                        <a:lnTo>
                          <a:pt x="22" y="60"/>
                        </a:lnTo>
                        <a:lnTo>
                          <a:pt x="24" y="60"/>
                        </a:lnTo>
                        <a:lnTo>
                          <a:pt x="26" y="61"/>
                        </a:lnTo>
                        <a:lnTo>
                          <a:pt x="28" y="62"/>
                        </a:lnTo>
                        <a:lnTo>
                          <a:pt x="30" y="62"/>
                        </a:lnTo>
                        <a:lnTo>
                          <a:pt x="32" y="63"/>
                        </a:lnTo>
                        <a:lnTo>
                          <a:pt x="34" y="63"/>
                        </a:lnTo>
                        <a:lnTo>
                          <a:pt x="36" y="63"/>
                        </a:lnTo>
                        <a:lnTo>
                          <a:pt x="38" y="64"/>
                        </a:lnTo>
                        <a:lnTo>
                          <a:pt x="40" y="64"/>
                        </a:lnTo>
                        <a:lnTo>
                          <a:pt x="43" y="64"/>
                        </a:lnTo>
                        <a:lnTo>
                          <a:pt x="44" y="64"/>
                        </a:lnTo>
                        <a:lnTo>
                          <a:pt x="45" y="64"/>
                        </a:lnTo>
                        <a:lnTo>
                          <a:pt x="46" y="64"/>
                        </a:lnTo>
                        <a:lnTo>
                          <a:pt x="47" y="64"/>
                        </a:lnTo>
                        <a:lnTo>
                          <a:pt x="48" y="64"/>
                        </a:lnTo>
                        <a:lnTo>
                          <a:pt x="49" y="64"/>
                        </a:lnTo>
                        <a:lnTo>
                          <a:pt x="50" y="63"/>
                        </a:lnTo>
                        <a:lnTo>
                          <a:pt x="51" y="63"/>
                        </a:lnTo>
                        <a:lnTo>
                          <a:pt x="52" y="63"/>
                        </a:lnTo>
                        <a:lnTo>
                          <a:pt x="53" y="62"/>
                        </a:lnTo>
                        <a:lnTo>
                          <a:pt x="54" y="62"/>
                        </a:lnTo>
                        <a:lnTo>
                          <a:pt x="55" y="62"/>
                        </a:lnTo>
                        <a:lnTo>
                          <a:pt x="56" y="62"/>
                        </a:lnTo>
                        <a:lnTo>
                          <a:pt x="57" y="61"/>
                        </a:lnTo>
                        <a:lnTo>
                          <a:pt x="58" y="61"/>
                        </a:lnTo>
                        <a:lnTo>
                          <a:pt x="59" y="60"/>
                        </a:lnTo>
                        <a:lnTo>
                          <a:pt x="60" y="60"/>
                        </a:lnTo>
                        <a:lnTo>
                          <a:pt x="61" y="59"/>
                        </a:lnTo>
                        <a:lnTo>
                          <a:pt x="62" y="59"/>
                        </a:lnTo>
                        <a:lnTo>
                          <a:pt x="63" y="58"/>
                        </a:lnTo>
                        <a:lnTo>
                          <a:pt x="64" y="58"/>
                        </a:lnTo>
                        <a:lnTo>
                          <a:pt x="65" y="57"/>
                        </a:lnTo>
                      </a:path>
                    </a:pathLst>
                  </a:custGeom>
                  <a:pattFill prst="pct20">
                    <a:fgClr>
                      <a:srgbClr val="000000"/>
                    </a:fgClr>
                    <a:bgClr>
                      <a:srgbClr val="C05D00"/>
                    </a:bgClr>
                  </a:pattFill>
                  <a:ln w="12700" cap="rnd">
                    <a:solidFill>
                      <a:srgbClr val="4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350" name="Oval 251" descr="20%"/>
                  <p:cNvSpPr>
                    <a:spLocks noChangeArrowheads="1"/>
                  </p:cNvSpPr>
                  <p:nvPr/>
                </p:nvSpPr>
                <p:spPr bwMode="auto">
                  <a:xfrm>
                    <a:off x="4098" y="3371"/>
                    <a:ext cx="76" cy="62"/>
                  </a:xfrm>
                  <a:prstGeom prst="ellipse">
                    <a:avLst/>
                  </a:prstGeom>
                  <a:pattFill prst="pct20">
                    <a:fgClr>
                      <a:srgbClr val="000000"/>
                    </a:fgClr>
                    <a:bgClr>
                      <a:srgbClr val="000000"/>
                    </a:bgClr>
                  </a:pattFill>
                  <a:ln w="12700">
                    <a:solidFill>
                      <a:srgbClr val="400000"/>
                    </a:solidFill>
                    <a:round/>
                    <a:headEnd/>
                    <a:tailEnd/>
                  </a:ln>
                </p:spPr>
                <p:txBody>
                  <a:bodyPr wrap="none" anchor="ct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351" name="Freeform 252" descr="20%"/>
                  <p:cNvSpPr>
                    <a:spLocks/>
                  </p:cNvSpPr>
                  <p:nvPr/>
                </p:nvSpPr>
                <p:spPr bwMode="auto">
                  <a:xfrm>
                    <a:off x="4092" y="3374"/>
                    <a:ext cx="68" cy="65"/>
                  </a:xfrm>
                  <a:custGeom>
                    <a:avLst/>
                    <a:gdLst>
                      <a:gd name="T0" fmla="*/ 62 w 68"/>
                      <a:gd name="T1" fmla="*/ 55 h 65"/>
                      <a:gd name="T2" fmla="*/ 57 w 68"/>
                      <a:gd name="T3" fmla="*/ 52 h 65"/>
                      <a:gd name="T4" fmla="*/ 52 w 68"/>
                      <a:gd name="T5" fmla="*/ 50 h 65"/>
                      <a:gd name="T6" fmla="*/ 48 w 68"/>
                      <a:gd name="T7" fmla="*/ 47 h 65"/>
                      <a:gd name="T8" fmla="*/ 44 w 68"/>
                      <a:gd name="T9" fmla="*/ 44 h 65"/>
                      <a:gd name="T10" fmla="*/ 40 w 68"/>
                      <a:gd name="T11" fmla="*/ 41 h 65"/>
                      <a:gd name="T12" fmla="*/ 36 w 68"/>
                      <a:gd name="T13" fmla="*/ 37 h 65"/>
                      <a:gd name="T14" fmla="*/ 34 w 68"/>
                      <a:gd name="T15" fmla="*/ 34 h 65"/>
                      <a:gd name="T16" fmla="*/ 31 w 68"/>
                      <a:gd name="T17" fmla="*/ 30 h 65"/>
                      <a:gd name="T18" fmla="*/ 28 w 68"/>
                      <a:gd name="T19" fmla="*/ 26 h 65"/>
                      <a:gd name="T20" fmla="*/ 25 w 68"/>
                      <a:gd name="T21" fmla="*/ 22 h 65"/>
                      <a:gd name="T22" fmla="*/ 23 w 68"/>
                      <a:gd name="T23" fmla="*/ 18 h 65"/>
                      <a:gd name="T24" fmla="*/ 22 w 68"/>
                      <a:gd name="T25" fmla="*/ 13 h 65"/>
                      <a:gd name="T26" fmla="*/ 21 w 68"/>
                      <a:gd name="T27" fmla="*/ 9 h 65"/>
                      <a:gd name="T28" fmla="*/ 20 w 68"/>
                      <a:gd name="T29" fmla="*/ 4 h 65"/>
                      <a:gd name="T30" fmla="*/ 20 w 68"/>
                      <a:gd name="T31" fmla="*/ 0 h 65"/>
                      <a:gd name="T32" fmla="*/ 16 w 68"/>
                      <a:gd name="T33" fmla="*/ 1 h 65"/>
                      <a:gd name="T34" fmla="*/ 14 w 68"/>
                      <a:gd name="T35" fmla="*/ 2 h 65"/>
                      <a:gd name="T36" fmla="*/ 12 w 68"/>
                      <a:gd name="T37" fmla="*/ 4 h 65"/>
                      <a:gd name="T38" fmla="*/ 11 w 68"/>
                      <a:gd name="T39" fmla="*/ 6 h 65"/>
                      <a:gd name="T40" fmla="*/ 9 w 68"/>
                      <a:gd name="T41" fmla="*/ 7 h 65"/>
                      <a:gd name="T42" fmla="*/ 7 w 68"/>
                      <a:gd name="T43" fmla="*/ 9 h 65"/>
                      <a:gd name="T44" fmla="*/ 6 w 68"/>
                      <a:gd name="T45" fmla="*/ 11 h 65"/>
                      <a:gd name="T46" fmla="*/ 4 w 68"/>
                      <a:gd name="T47" fmla="*/ 14 h 65"/>
                      <a:gd name="T48" fmla="*/ 3 w 68"/>
                      <a:gd name="T49" fmla="*/ 15 h 65"/>
                      <a:gd name="T50" fmla="*/ 2 w 68"/>
                      <a:gd name="T51" fmla="*/ 17 h 65"/>
                      <a:gd name="T52" fmla="*/ 1 w 68"/>
                      <a:gd name="T53" fmla="*/ 20 h 65"/>
                      <a:gd name="T54" fmla="*/ 1 w 68"/>
                      <a:gd name="T55" fmla="*/ 23 h 65"/>
                      <a:gd name="T56" fmla="*/ 0 w 68"/>
                      <a:gd name="T57" fmla="*/ 25 h 65"/>
                      <a:gd name="T58" fmla="*/ 0 w 68"/>
                      <a:gd name="T59" fmla="*/ 27 h 65"/>
                      <a:gd name="T60" fmla="*/ 0 w 68"/>
                      <a:gd name="T61" fmla="*/ 32 h 65"/>
                      <a:gd name="T62" fmla="*/ 1 w 68"/>
                      <a:gd name="T63" fmla="*/ 35 h 65"/>
                      <a:gd name="T64" fmla="*/ 2 w 68"/>
                      <a:gd name="T65" fmla="*/ 39 h 65"/>
                      <a:gd name="T66" fmla="*/ 3 w 68"/>
                      <a:gd name="T67" fmla="*/ 42 h 65"/>
                      <a:gd name="T68" fmla="*/ 5 w 68"/>
                      <a:gd name="T69" fmla="*/ 45 h 65"/>
                      <a:gd name="T70" fmla="*/ 8 w 68"/>
                      <a:gd name="T71" fmla="*/ 48 h 65"/>
                      <a:gd name="T72" fmla="*/ 10 w 68"/>
                      <a:gd name="T73" fmla="*/ 51 h 65"/>
                      <a:gd name="T74" fmla="*/ 13 w 68"/>
                      <a:gd name="T75" fmla="*/ 53 h 65"/>
                      <a:gd name="T76" fmla="*/ 16 w 68"/>
                      <a:gd name="T77" fmla="*/ 56 h 65"/>
                      <a:gd name="T78" fmla="*/ 20 w 68"/>
                      <a:gd name="T79" fmla="*/ 58 h 65"/>
                      <a:gd name="T80" fmla="*/ 23 w 68"/>
                      <a:gd name="T81" fmla="*/ 60 h 65"/>
                      <a:gd name="T82" fmla="*/ 27 w 68"/>
                      <a:gd name="T83" fmla="*/ 61 h 65"/>
                      <a:gd name="T84" fmla="*/ 32 w 68"/>
                      <a:gd name="T85" fmla="*/ 62 h 65"/>
                      <a:gd name="T86" fmla="*/ 35 w 68"/>
                      <a:gd name="T87" fmla="*/ 63 h 65"/>
                      <a:gd name="T88" fmla="*/ 40 w 68"/>
                      <a:gd name="T89" fmla="*/ 64 h 65"/>
                      <a:gd name="T90" fmla="*/ 44 w 68"/>
                      <a:gd name="T91" fmla="*/ 64 h 65"/>
                      <a:gd name="T92" fmla="*/ 47 w 68"/>
                      <a:gd name="T93" fmla="*/ 64 h 65"/>
                      <a:gd name="T94" fmla="*/ 49 w 68"/>
                      <a:gd name="T95" fmla="*/ 64 h 65"/>
                      <a:gd name="T96" fmla="*/ 51 w 68"/>
                      <a:gd name="T97" fmla="*/ 63 h 65"/>
                      <a:gd name="T98" fmla="*/ 53 w 68"/>
                      <a:gd name="T99" fmla="*/ 63 h 65"/>
                      <a:gd name="T100" fmla="*/ 55 w 68"/>
                      <a:gd name="T101" fmla="*/ 62 h 65"/>
                      <a:gd name="T102" fmla="*/ 57 w 68"/>
                      <a:gd name="T103" fmla="*/ 62 h 65"/>
                      <a:gd name="T104" fmla="*/ 59 w 68"/>
                      <a:gd name="T105" fmla="*/ 61 h 65"/>
                      <a:gd name="T106" fmla="*/ 61 w 68"/>
                      <a:gd name="T107" fmla="*/ 60 h 65"/>
                      <a:gd name="T108" fmla="*/ 63 w 68"/>
                      <a:gd name="T109" fmla="*/ 59 h 65"/>
                      <a:gd name="T110" fmla="*/ 65 w 68"/>
                      <a:gd name="T111" fmla="*/ 58 h 65"/>
                      <a:gd name="T112" fmla="*/ 67 w 68"/>
                      <a:gd name="T113" fmla="*/ 57 h 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8"/>
                      <a:gd name="T172" fmla="*/ 0 h 65"/>
                      <a:gd name="T173" fmla="*/ 68 w 68"/>
                      <a:gd name="T174" fmla="*/ 65 h 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8" h="65">
                        <a:moveTo>
                          <a:pt x="67" y="57"/>
                        </a:moveTo>
                        <a:lnTo>
                          <a:pt x="62" y="55"/>
                        </a:lnTo>
                        <a:lnTo>
                          <a:pt x="59" y="54"/>
                        </a:lnTo>
                        <a:lnTo>
                          <a:pt x="57" y="52"/>
                        </a:lnTo>
                        <a:lnTo>
                          <a:pt x="54" y="51"/>
                        </a:lnTo>
                        <a:lnTo>
                          <a:pt x="52" y="50"/>
                        </a:lnTo>
                        <a:lnTo>
                          <a:pt x="50" y="48"/>
                        </a:lnTo>
                        <a:lnTo>
                          <a:pt x="48" y="47"/>
                        </a:lnTo>
                        <a:lnTo>
                          <a:pt x="46" y="46"/>
                        </a:lnTo>
                        <a:lnTo>
                          <a:pt x="44" y="44"/>
                        </a:lnTo>
                        <a:lnTo>
                          <a:pt x="42" y="42"/>
                        </a:lnTo>
                        <a:lnTo>
                          <a:pt x="40" y="41"/>
                        </a:lnTo>
                        <a:lnTo>
                          <a:pt x="38" y="39"/>
                        </a:lnTo>
                        <a:lnTo>
                          <a:pt x="36" y="37"/>
                        </a:lnTo>
                        <a:lnTo>
                          <a:pt x="34" y="36"/>
                        </a:lnTo>
                        <a:lnTo>
                          <a:pt x="34" y="34"/>
                        </a:lnTo>
                        <a:lnTo>
                          <a:pt x="32" y="32"/>
                        </a:lnTo>
                        <a:lnTo>
                          <a:pt x="31" y="30"/>
                        </a:lnTo>
                        <a:lnTo>
                          <a:pt x="29" y="28"/>
                        </a:lnTo>
                        <a:lnTo>
                          <a:pt x="28" y="26"/>
                        </a:lnTo>
                        <a:lnTo>
                          <a:pt x="27" y="24"/>
                        </a:lnTo>
                        <a:lnTo>
                          <a:pt x="25" y="22"/>
                        </a:lnTo>
                        <a:lnTo>
                          <a:pt x="25" y="20"/>
                        </a:lnTo>
                        <a:lnTo>
                          <a:pt x="23" y="18"/>
                        </a:lnTo>
                        <a:lnTo>
                          <a:pt x="23" y="15"/>
                        </a:lnTo>
                        <a:lnTo>
                          <a:pt x="22" y="13"/>
                        </a:lnTo>
                        <a:lnTo>
                          <a:pt x="21" y="11"/>
                        </a:lnTo>
                        <a:lnTo>
                          <a:pt x="21" y="9"/>
                        </a:lnTo>
                        <a:lnTo>
                          <a:pt x="20" y="6"/>
                        </a:lnTo>
                        <a:lnTo>
                          <a:pt x="20" y="4"/>
                        </a:lnTo>
                        <a:lnTo>
                          <a:pt x="20" y="2"/>
                        </a:lnTo>
                        <a:lnTo>
                          <a:pt x="20" y="0"/>
                        </a:lnTo>
                        <a:lnTo>
                          <a:pt x="17" y="0"/>
                        </a:lnTo>
                        <a:lnTo>
                          <a:pt x="16" y="1"/>
                        </a:lnTo>
                        <a:lnTo>
                          <a:pt x="15" y="2"/>
                        </a:lnTo>
                        <a:lnTo>
                          <a:pt x="14" y="2"/>
                        </a:lnTo>
                        <a:lnTo>
                          <a:pt x="13" y="3"/>
                        </a:lnTo>
                        <a:lnTo>
                          <a:pt x="12" y="4"/>
                        </a:lnTo>
                        <a:lnTo>
                          <a:pt x="11" y="5"/>
                        </a:lnTo>
                        <a:lnTo>
                          <a:pt x="11" y="6"/>
                        </a:lnTo>
                        <a:lnTo>
                          <a:pt x="10" y="6"/>
                        </a:lnTo>
                        <a:lnTo>
                          <a:pt x="9" y="7"/>
                        </a:lnTo>
                        <a:lnTo>
                          <a:pt x="8" y="8"/>
                        </a:lnTo>
                        <a:lnTo>
                          <a:pt x="7" y="9"/>
                        </a:lnTo>
                        <a:lnTo>
                          <a:pt x="7" y="10"/>
                        </a:lnTo>
                        <a:lnTo>
                          <a:pt x="6" y="11"/>
                        </a:lnTo>
                        <a:lnTo>
                          <a:pt x="5" y="12"/>
                        </a:lnTo>
                        <a:lnTo>
                          <a:pt x="4" y="14"/>
                        </a:lnTo>
                        <a:lnTo>
                          <a:pt x="3" y="14"/>
                        </a:lnTo>
                        <a:lnTo>
                          <a:pt x="3" y="15"/>
                        </a:lnTo>
                        <a:lnTo>
                          <a:pt x="3" y="16"/>
                        </a:lnTo>
                        <a:lnTo>
                          <a:pt x="2" y="17"/>
                        </a:lnTo>
                        <a:lnTo>
                          <a:pt x="2" y="18"/>
                        </a:lnTo>
                        <a:lnTo>
                          <a:pt x="1" y="20"/>
                        </a:lnTo>
                        <a:lnTo>
                          <a:pt x="1" y="22"/>
                        </a:lnTo>
                        <a:lnTo>
                          <a:pt x="1" y="23"/>
                        </a:lnTo>
                        <a:lnTo>
                          <a:pt x="0" y="24"/>
                        </a:lnTo>
                        <a:lnTo>
                          <a:pt x="0" y="25"/>
                        </a:lnTo>
                        <a:lnTo>
                          <a:pt x="0" y="26"/>
                        </a:lnTo>
                        <a:lnTo>
                          <a:pt x="0" y="27"/>
                        </a:lnTo>
                        <a:lnTo>
                          <a:pt x="0" y="28"/>
                        </a:lnTo>
                        <a:lnTo>
                          <a:pt x="0" y="32"/>
                        </a:lnTo>
                        <a:lnTo>
                          <a:pt x="1" y="34"/>
                        </a:lnTo>
                        <a:lnTo>
                          <a:pt x="1" y="35"/>
                        </a:lnTo>
                        <a:lnTo>
                          <a:pt x="1" y="37"/>
                        </a:lnTo>
                        <a:lnTo>
                          <a:pt x="2" y="39"/>
                        </a:lnTo>
                        <a:lnTo>
                          <a:pt x="3" y="40"/>
                        </a:lnTo>
                        <a:lnTo>
                          <a:pt x="3" y="42"/>
                        </a:lnTo>
                        <a:lnTo>
                          <a:pt x="4" y="44"/>
                        </a:lnTo>
                        <a:lnTo>
                          <a:pt x="5" y="45"/>
                        </a:lnTo>
                        <a:lnTo>
                          <a:pt x="7" y="46"/>
                        </a:lnTo>
                        <a:lnTo>
                          <a:pt x="8" y="48"/>
                        </a:lnTo>
                        <a:lnTo>
                          <a:pt x="9" y="50"/>
                        </a:lnTo>
                        <a:lnTo>
                          <a:pt x="10" y="51"/>
                        </a:lnTo>
                        <a:lnTo>
                          <a:pt x="12" y="52"/>
                        </a:lnTo>
                        <a:lnTo>
                          <a:pt x="13" y="53"/>
                        </a:lnTo>
                        <a:lnTo>
                          <a:pt x="15" y="54"/>
                        </a:lnTo>
                        <a:lnTo>
                          <a:pt x="16" y="56"/>
                        </a:lnTo>
                        <a:lnTo>
                          <a:pt x="18" y="57"/>
                        </a:lnTo>
                        <a:lnTo>
                          <a:pt x="20" y="58"/>
                        </a:lnTo>
                        <a:lnTo>
                          <a:pt x="22" y="59"/>
                        </a:lnTo>
                        <a:lnTo>
                          <a:pt x="23" y="60"/>
                        </a:lnTo>
                        <a:lnTo>
                          <a:pt x="25" y="60"/>
                        </a:lnTo>
                        <a:lnTo>
                          <a:pt x="27" y="61"/>
                        </a:lnTo>
                        <a:lnTo>
                          <a:pt x="29" y="62"/>
                        </a:lnTo>
                        <a:lnTo>
                          <a:pt x="32" y="62"/>
                        </a:lnTo>
                        <a:lnTo>
                          <a:pt x="34" y="63"/>
                        </a:lnTo>
                        <a:lnTo>
                          <a:pt x="35" y="63"/>
                        </a:lnTo>
                        <a:lnTo>
                          <a:pt x="37" y="63"/>
                        </a:lnTo>
                        <a:lnTo>
                          <a:pt x="40" y="64"/>
                        </a:lnTo>
                        <a:lnTo>
                          <a:pt x="42" y="64"/>
                        </a:lnTo>
                        <a:lnTo>
                          <a:pt x="44" y="64"/>
                        </a:lnTo>
                        <a:lnTo>
                          <a:pt x="46" y="64"/>
                        </a:lnTo>
                        <a:lnTo>
                          <a:pt x="47" y="64"/>
                        </a:lnTo>
                        <a:lnTo>
                          <a:pt x="48" y="64"/>
                        </a:lnTo>
                        <a:lnTo>
                          <a:pt x="49" y="64"/>
                        </a:lnTo>
                        <a:lnTo>
                          <a:pt x="50" y="64"/>
                        </a:lnTo>
                        <a:lnTo>
                          <a:pt x="51" y="63"/>
                        </a:lnTo>
                        <a:lnTo>
                          <a:pt x="52" y="63"/>
                        </a:lnTo>
                        <a:lnTo>
                          <a:pt x="53" y="63"/>
                        </a:lnTo>
                        <a:lnTo>
                          <a:pt x="54" y="63"/>
                        </a:lnTo>
                        <a:lnTo>
                          <a:pt x="55" y="62"/>
                        </a:lnTo>
                        <a:lnTo>
                          <a:pt x="56" y="62"/>
                        </a:lnTo>
                        <a:lnTo>
                          <a:pt x="57" y="62"/>
                        </a:lnTo>
                        <a:lnTo>
                          <a:pt x="58" y="62"/>
                        </a:lnTo>
                        <a:lnTo>
                          <a:pt x="59" y="61"/>
                        </a:lnTo>
                        <a:lnTo>
                          <a:pt x="60" y="61"/>
                        </a:lnTo>
                        <a:lnTo>
                          <a:pt x="61" y="60"/>
                        </a:lnTo>
                        <a:lnTo>
                          <a:pt x="62" y="60"/>
                        </a:lnTo>
                        <a:lnTo>
                          <a:pt x="63" y="59"/>
                        </a:lnTo>
                        <a:lnTo>
                          <a:pt x="64" y="59"/>
                        </a:lnTo>
                        <a:lnTo>
                          <a:pt x="65" y="58"/>
                        </a:lnTo>
                        <a:lnTo>
                          <a:pt x="66" y="58"/>
                        </a:lnTo>
                        <a:lnTo>
                          <a:pt x="67" y="57"/>
                        </a:lnTo>
                      </a:path>
                    </a:pathLst>
                  </a:custGeom>
                  <a:pattFill prst="pct20">
                    <a:fgClr>
                      <a:srgbClr val="000000"/>
                    </a:fgClr>
                    <a:bgClr>
                      <a:srgbClr val="C05D00"/>
                    </a:bgClr>
                  </a:pattFill>
                  <a:ln w="12700" cap="rnd">
                    <a:solidFill>
                      <a:srgbClr val="4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352" name="Oval 253" descr="20%"/>
                  <p:cNvSpPr>
                    <a:spLocks noChangeArrowheads="1"/>
                  </p:cNvSpPr>
                  <p:nvPr/>
                </p:nvSpPr>
                <p:spPr bwMode="auto">
                  <a:xfrm>
                    <a:off x="3989" y="3371"/>
                    <a:ext cx="75" cy="62"/>
                  </a:xfrm>
                  <a:prstGeom prst="ellipse">
                    <a:avLst/>
                  </a:prstGeom>
                  <a:pattFill prst="pct20">
                    <a:fgClr>
                      <a:srgbClr val="000000"/>
                    </a:fgClr>
                    <a:bgClr>
                      <a:srgbClr val="000000"/>
                    </a:bgClr>
                  </a:pattFill>
                  <a:ln w="12700">
                    <a:solidFill>
                      <a:srgbClr val="400000"/>
                    </a:solidFill>
                    <a:round/>
                    <a:headEnd/>
                    <a:tailEnd/>
                  </a:ln>
                </p:spPr>
                <p:txBody>
                  <a:bodyPr wrap="none" anchor="ct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353" name="Freeform 254" descr="20%"/>
                  <p:cNvSpPr>
                    <a:spLocks/>
                  </p:cNvSpPr>
                  <p:nvPr/>
                </p:nvSpPr>
                <p:spPr bwMode="auto">
                  <a:xfrm>
                    <a:off x="3983" y="3374"/>
                    <a:ext cx="69" cy="65"/>
                  </a:xfrm>
                  <a:custGeom>
                    <a:avLst/>
                    <a:gdLst>
                      <a:gd name="T0" fmla="*/ 63 w 69"/>
                      <a:gd name="T1" fmla="*/ 55 h 65"/>
                      <a:gd name="T2" fmla="*/ 57 w 69"/>
                      <a:gd name="T3" fmla="*/ 52 h 65"/>
                      <a:gd name="T4" fmla="*/ 53 w 69"/>
                      <a:gd name="T5" fmla="*/ 50 h 65"/>
                      <a:gd name="T6" fmla="*/ 48 w 69"/>
                      <a:gd name="T7" fmla="*/ 47 h 65"/>
                      <a:gd name="T8" fmla="*/ 44 w 69"/>
                      <a:gd name="T9" fmla="*/ 44 h 65"/>
                      <a:gd name="T10" fmla="*/ 40 w 69"/>
                      <a:gd name="T11" fmla="*/ 41 h 65"/>
                      <a:gd name="T12" fmla="*/ 37 w 69"/>
                      <a:gd name="T13" fmla="*/ 37 h 65"/>
                      <a:gd name="T14" fmla="*/ 33 w 69"/>
                      <a:gd name="T15" fmla="*/ 34 h 65"/>
                      <a:gd name="T16" fmla="*/ 30 w 69"/>
                      <a:gd name="T17" fmla="*/ 30 h 65"/>
                      <a:gd name="T18" fmla="*/ 27 w 69"/>
                      <a:gd name="T19" fmla="*/ 26 h 65"/>
                      <a:gd name="T20" fmla="*/ 25 w 69"/>
                      <a:gd name="T21" fmla="*/ 22 h 65"/>
                      <a:gd name="T22" fmla="*/ 23 w 69"/>
                      <a:gd name="T23" fmla="*/ 18 h 65"/>
                      <a:gd name="T24" fmla="*/ 21 w 69"/>
                      <a:gd name="T25" fmla="*/ 13 h 65"/>
                      <a:gd name="T26" fmla="*/ 20 w 69"/>
                      <a:gd name="T27" fmla="*/ 9 h 65"/>
                      <a:gd name="T28" fmla="*/ 19 w 69"/>
                      <a:gd name="T29" fmla="*/ 4 h 65"/>
                      <a:gd name="T30" fmla="*/ 19 w 69"/>
                      <a:gd name="T31" fmla="*/ 0 h 65"/>
                      <a:gd name="T32" fmla="*/ 16 w 69"/>
                      <a:gd name="T33" fmla="*/ 1 h 65"/>
                      <a:gd name="T34" fmla="*/ 14 w 69"/>
                      <a:gd name="T35" fmla="*/ 2 h 65"/>
                      <a:gd name="T36" fmla="*/ 12 w 69"/>
                      <a:gd name="T37" fmla="*/ 4 h 65"/>
                      <a:gd name="T38" fmla="*/ 10 w 69"/>
                      <a:gd name="T39" fmla="*/ 6 h 65"/>
                      <a:gd name="T40" fmla="*/ 8 w 69"/>
                      <a:gd name="T41" fmla="*/ 7 h 65"/>
                      <a:gd name="T42" fmla="*/ 7 w 69"/>
                      <a:gd name="T43" fmla="*/ 9 h 65"/>
                      <a:gd name="T44" fmla="*/ 5 w 69"/>
                      <a:gd name="T45" fmla="*/ 11 h 65"/>
                      <a:gd name="T46" fmla="*/ 4 w 69"/>
                      <a:gd name="T47" fmla="*/ 12 h 65"/>
                      <a:gd name="T48" fmla="*/ 3 w 69"/>
                      <a:gd name="T49" fmla="*/ 14 h 65"/>
                      <a:gd name="T50" fmla="*/ 2 w 69"/>
                      <a:gd name="T51" fmla="*/ 16 h 65"/>
                      <a:gd name="T52" fmla="*/ 1 w 69"/>
                      <a:gd name="T53" fmla="*/ 18 h 65"/>
                      <a:gd name="T54" fmla="*/ 0 w 69"/>
                      <a:gd name="T55" fmla="*/ 22 h 65"/>
                      <a:gd name="T56" fmla="*/ 0 w 69"/>
                      <a:gd name="T57" fmla="*/ 24 h 65"/>
                      <a:gd name="T58" fmla="*/ 0 w 69"/>
                      <a:gd name="T59" fmla="*/ 26 h 65"/>
                      <a:gd name="T60" fmla="*/ 0 w 69"/>
                      <a:gd name="T61" fmla="*/ 28 h 65"/>
                      <a:gd name="T62" fmla="*/ 0 w 69"/>
                      <a:gd name="T63" fmla="*/ 34 h 65"/>
                      <a:gd name="T64" fmla="*/ 1 w 69"/>
                      <a:gd name="T65" fmla="*/ 37 h 65"/>
                      <a:gd name="T66" fmla="*/ 2 w 69"/>
                      <a:gd name="T67" fmla="*/ 40 h 65"/>
                      <a:gd name="T68" fmla="*/ 4 w 69"/>
                      <a:gd name="T69" fmla="*/ 44 h 65"/>
                      <a:gd name="T70" fmla="*/ 6 w 69"/>
                      <a:gd name="T71" fmla="*/ 46 h 65"/>
                      <a:gd name="T72" fmla="*/ 9 w 69"/>
                      <a:gd name="T73" fmla="*/ 50 h 65"/>
                      <a:gd name="T74" fmla="*/ 11 w 69"/>
                      <a:gd name="T75" fmla="*/ 52 h 65"/>
                      <a:gd name="T76" fmla="*/ 15 w 69"/>
                      <a:gd name="T77" fmla="*/ 54 h 65"/>
                      <a:gd name="T78" fmla="*/ 18 w 69"/>
                      <a:gd name="T79" fmla="*/ 57 h 65"/>
                      <a:gd name="T80" fmla="*/ 21 w 69"/>
                      <a:gd name="T81" fmla="*/ 59 h 65"/>
                      <a:gd name="T82" fmla="*/ 25 w 69"/>
                      <a:gd name="T83" fmla="*/ 60 h 65"/>
                      <a:gd name="T84" fmla="*/ 29 w 69"/>
                      <a:gd name="T85" fmla="*/ 62 h 65"/>
                      <a:gd name="T86" fmla="*/ 33 w 69"/>
                      <a:gd name="T87" fmla="*/ 63 h 65"/>
                      <a:gd name="T88" fmla="*/ 38 w 69"/>
                      <a:gd name="T89" fmla="*/ 63 h 65"/>
                      <a:gd name="T90" fmla="*/ 43 w 69"/>
                      <a:gd name="T91" fmla="*/ 64 h 65"/>
                      <a:gd name="T92" fmla="*/ 46 w 69"/>
                      <a:gd name="T93" fmla="*/ 64 h 65"/>
                      <a:gd name="T94" fmla="*/ 48 w 69"/>
                      <a:gd name="T95" fmla="*/ 64 h 65"/>
                      <a:gd name="T96" fmla="*/ 50 w 69"/>
                      <a:gd name="T97" fmla="*/ 64 h 65"/>
                      <a:gd name="T98" fmla="*/ 52 w 69"/>
                      <a:gd name="T99" fmla="*/ 63 h 65"/>
                      <a:gd name="T100" fmla="*/ 54 w 69"/>
                      <a:gd name="T101" fmla="*/ 63 h 65"/>
                      <a:gd name="T102" fmla="*/ 55 w 69"/>
                      <a:gd name="T103" fmla="*/ 62 h 65"/>
                      <a:gd name="T104" fmla="*/ 57 w 69"/>
                      <a:gd name="T105" fmla="*/ 62 h 65"/>
                      <a:gd name="T106" fmla="*/ 59 w 69"/>
                      <a:gd name="T107" fmla="*/ 62 h 65"/>
                      <a:gd name="T108" fmla="*/ 61 w 69"/>
                      <a:gd name="T109" fmla="*/ 61 h 65"/>
                      <a:gd name="T110" fmla="*/ 63 w 69"/>
                      <a:gd name="T111" fmla="*/ 60 h 65"/>
                      <a:gd name="T112" fmla="*/ 65 w 69"/>
                      <a:gd name="T113" fmla="*/ 59 h 65"/>
                      <a:gd name="T114" fmla="*/ 67 w 69"/>
                      <a:gd name="T115" fmla="*/ 58 h 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9"/>
                      <a:gd name="T175" fmla="*/ 0 h 65"/>
                      <a:gd name="T176" fmla="*/ 69 w 69"/>
                      <a:gd name="T177" fmla="*/ 65 h 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9" h="65">
                        <a:moveTo>
                          <a:pt x="68" y="57"/>
                        </a:moveTo>
                        <a:lnTo>
                          <a:pt x="63" y="55"/>
                        </a:lnTo>
                        <a:lnTo>
                          <a:pt x="60" y="54"/>
                        </a:lnTo>
                        <a:lnTo>
                          <a:pt x="57" y="52"/>
                        </a:lnTo>
                        <a:lnTo>
                          <a:pt x="55" y="51"/>
                        </a:lnTo>
                        <a:lnTo>
                          <a:pt x="53" y="50"/>
                        </a:lnTo>
                        <a:lnTo>
                          <a:pt x="51" y="48"/>
                        </a:lnTo>
                        <a:lnTo>
                          <a:pt x="48" y="47"/>
                        </a:lnTo>
                        <a:lnTo>
                          <a:pt x="46" y="46"/>
                        </a:lnTo>
                        <a:lnTo>
                          <a:pt x="44" y="44"/>
                        </a:lnTo>
                        <a:lnTo>
                          <a:pt x="42" y="42"/>
                        </a:lnTo>
                        <a:lnTo>
                          <a:pt x="40" y="41"/>
                        </a:lnTo>
                        <a:lnTo>
                          <a:pt x="38" y="39"/>
                        </a:lnTo>
                        <a:lnTo>
                          <a:pt x="37" y="37"/>
                        </a:lnTo>
                        <a:lnTo>
                          <a:pt x="35" y="36"/>
                        </a:lnTo>
                        <a:lnTo>
                          <a:pt x="33" y="34"/>
                        </a:lnTo>
                        <a:lnTo>
                          <a:pt x="31" y="32"/>
                        </a:lnTo>
                        <a:lnTo>
                          <a:pt x="30" y="30"/>
                        </a:lnTo>
                        <a:lnTo>
                          <a:pt x="29" y="28"/>
                        </a:lnTo>
                        <a:lnTo>
                          <a:pt x="27" y="26"/>
                        </a:lnTo>
                        <a:lnTo>
                          <a:pt x="26" y="24"/>
                        </a:lnTo>
                        <a:lnTo>
                          <a:pt x="25" y="22"/>
                        </a:lnTo>
                        <a:lnTo>
                          <a:pt x="24" y="20"/>
                        </a:lnTo>
                        <a:lnTo>
                          <a:pt x="23" y="18"/>
                        </a:lnTo>
                        <a:lnTo>
                          <a:pt x="22" y="15"/>
                        </a:lnTo>
                        <a:lnTo>
                          <a:pt x="21" y="13"/>
                        </a:lnTo>
                        <a:lnTo>
                          <a:pt x="21" y="11"/>
                        </a:lnTo>
                        <a:lnTo>
                          <a:pt x="20" y="9"/>
                        </a:lnTo>
                        <a:lnTo>
                          <a:pt x="19" y="6"/>
                        </a:lnTo>
                        <a:lnTo>
                          <a:pt x="19" y="4"/>
                        </a:lnTo>
                        <a:lnTo>
                          <a:pt x="19" y="2"/>
                        </a:lnTo>
                        <a:lnTo>
                          <a:pt x="19" y="0"/>
                        </a:lnTo>
                        <a:lnTo>
                          <a:pt x="17" y="0"/>
                        </a:lnTo>
                        <a:lnTo>
                          <a:pt x="16" y="1"/>
                        </a:lnTo>
                        <a:lnTo>
                          <a:pt x="15" y="2"/>
                        </a:lnTo>
                        <a:lnTo>
                          <a:pt x="14" y="2"/>
                        </a:lnTo>
                        <a:lnTo>
                          <a:pt x="13" y="3"/>
                        </a:lnTo>
                        <a:lnTo>
                          <a:pt x="12" y="4"/>
                        </a:lnTo>
                        <a:lnTo>
                          <a:pt x="11" y="5"/>
                        </a:lnTo>
                        <a:lnTo>
                          <a:pt x="10" y="6"/>
                        </a:lnTo>
                        <a:lnTo>
                          <a:pt x="9" y="6"/>
                        </a:lnTo>
                        <a:lnTo>
                          <a:pt x="8" y="7"/>
                        </a:lnTo>
                        <a:lnTo>
                          <a:pt x="8" y="8"/>
                        </a:lnTo>
                        <a:lnTo>
                          <a:pt x="7" y="9"/>
                        </a:lnTo>
                        <a:lnTo>
                          <a:pt x="6" y="10"/>
                        </a:lnTo>
                        <a:lnTo>
                          <a:pt x="5" y="11"/>
                        </a:lnTo>
                        <a:lnTo>
                          <a:pt x="5" y="12"/>
                        </a:lnTo>
                        <a:lnTo>
                          <a:pt x="4" y="12"/>
                        </a:lnTo>
                        <a:lnTo>
                          <a:pt x="4" y="14"/>
                        </a:lnTo>
                        <a:lnTo>
                          <a:pt x="3" y="14"/>
                        </a:lnTo>
                        <a:lnTo>
                          <a:pt x="3" y="15"/>
                        </a:lnTo>
                        <a:lnTo>
                          <a:pt x="2" y="16"/>
                        </a:lnTo>
                        <a:lnTo>
                          <a:pt x="2" y="17"/>
                        </a:lnTo>
                        <a:lnTo>
                          <a:pt x="1" y="18"/>
                        </a:lnTo>
                        <a:lnTo>
                          <a:pt x="1" y="20"/>
                        </a:lnTo>
                        <a:lnTo>
                          <a:pt x="0" y="22"/>
                        </a:lnTo>
                        <a:lnTo>
                          <a:pt x="0" y="23"/>
                        </a:lnTo>
                        <a:lnTo>
                          <a:pt x="0" y="24"/>
                        </a:lnTo>
                        <a:lnTo>
                          <a:pt x="0" y="25"/>
                        </a:lnTo>
                        <a:lnTo>
                          <a:pt x="0" y="26"/>
                        </a:lnTo>
                        <a:lnTo>
                          <a:pt x="0" y="27"/>
                        </a:lnTo>
                        <a:lnTo>
                          <a:pt x="0" y="28"/>
                        </a:lnTo>
                        <a:lnTo>
                          <a:pt x="0" y="32"/>
                        </a:lnTo>
                        <a:lnTo>
                          <a:pt x="0" y="34"/>
                        </a:lnTo>
                        <a:lnTo>
                          <a:pt x="1" y="35"/>
                        </a:lnTo>
                        <a:lnTo>
                          <a:pt x="1" y="37"/>
                        </a:lnTo>
                        <a:lnTo>
                          <a:pt x="2" y="39"/>
                        </a:lnTo>
                        <a:lnTo>
                          <a:pt x="2" y="40"/>
                        </a:lnTo>
                        <a:lnTo>
                          <a:pt x="3" y="42"/>
                        </a:lnTo>
                        <a:lnTo>
                          <a:pt x="4" y="44"/>
                        </a:lnTo>
                        <a:lnTo>
                          <a:pt x="5" y="45"/>
                        </a:lnTo>
                        <a:lnTo>
                          <a:pt x="6" y="46"/>
                        </a:lnTo>
                        <a:lnTo>
                          <a:pt x="7" y="48"/>
                        </a:lnTo>
                        <a:lnTo>
                          <a:pt x="9" y="50"/>
                        </a:lnTo>
                        <a:lnTo>
                          <a:pt x="10" y="51"/>
                        </a:lnTo>
                        <a:lnTo>
                          <a:pt x="11" y="52"/>
                        </a:lnTo>
                        <a:lnTo>
                          <a:pt x="13" y="53"/>
                        </a:lnTo>
                        <a:lnTo>
                          <a:pt x="15" y="54"/>
                        </a:lnTo>
                        <a:lnTo>
                          <a:pt x="16" y="56"/>
                        </a:lnTo>
                        <a:lnTo>
                          <a:pt x="18" y="57"/>
                        </a:lnTo>
                        <a:lnTo>
                          <a:pt x="19" y="58"/>
                        </a:lnTo>
                        <a:lnTo>
                          <a:pt x="21" y="59"/>
                        </a:lnTo>
                        <a:lnTo>
                          <a:pt x="23" y="60"/>
                        </a:lnTo>
                        <a:lnTo>
                          <a:pt x="25" y="60"/>
                        </a:lnTo>
                        <a:lnTo>
                          <a:pt x="27" y="61"/>
                        </a:lnTo>
                        <a:lnTo>
                          <a:pt x="29" y="62"/>
                        </a:lnTo>
                        <a:lnTo>
                          <a:pt x="31" y="62"/>
                        </a:lnTo>
                        <a:lnTo>
                          <a:pt x="33" y="63"/>
                        </a:lnTo>
                        <a:lnTo>
                          <a:pt x="36" y="63"/>
                        </a:lnTo>
                        <a:lnTo>
                          <a:pt x="38" y="63"/>
                        </a:lnTo>
                        <a:lnTo>
                          <a:pt x="40" y="64"/>
                        </a:lnTo>
                        <a:lnTo>
                          <a:pt x="43" y="64"/>
                        </a:lnTo>
                        <a:lnTo>
                          <a:pt x="45" y="64"/>
                        </a:lnTo>
                        <a:lnTo>
                          <a:pt x="46" y="64"/>
                        </a:lnTo>
                        <a:lnTo>
                          <a:pt x="47" y="64"/>
                        </a:lnTo>
                        <a:lnTo>
                          <a:pt x="48" y="64"/>
                        </a:lnTo>
                        <a:lnTo>
                          <a:pt x="49" y="64"/>
                        </a:lnTo>
                        <a:lnTo>
                          <a:pt x="50" y="64"/>
                        </a:lnTo>
                        <a:lnTo>
                          <a:pt x="51" y="64"/>
                        </a:lnTo>
                        <a:lnTo>
                          <a:pt x="52" y="63"/>
                        </a:lnTo>
                        <a:lnTo>
                          <a:pt x="53" y="63"/>
                        </a:lnTo>
                        <a:lnTo>
                          <a:pt x="54" y="63"/>
                        </a:lnTo>
                        <a:lnTo>
                          <a:pt x="55" y="63"/>
                        </a:lnTo>
                        <a:lnTo>
                          <a:pt x="55" y="62"/>
                        </a:lnTo>
                        <a:lnTo>
                          <a:pt x="56" y="62"/>
                        </a:lnTo>
                        <a:lnTo>
                          <a:pt x="57" y="62"/>
                        </a:lnTo>
                        <a:lnTo>
                          <a:pt x="58" y="62"/>
                        </a:lnTo>
                        <a:lnTo>
                          <a:pt x="59" y="62"/>
                        </a:lnTo>
                        <a:lnTo>
                          <a:pt x="60" y="61"/>
                        </a:lnTo>
                        <a:lnTo>
                          <a:pt x="61" y="61"/>
                        </a:lnTo>
                        <a:lnTo>
                          <a:pt x="62" y="60"/>
                        </a:lnTo>
                        <a:lnTo>
                          <a:pt x="63" y="60"/>
                        </a:lnTo>
                        <a:lnTo>
                          <a:pt x="64" y="59"/>
                        </a:lnTo>
                        <a:lnTo>
                          <a:pt x="65" y="59"/>
                        </a:lnTo>
                        <a:lnTo>
                          <a:pt x="66" y="58"/>
                        </a:lnTo>
                        <a:lnTo>
                          <a:pt x="67" y="58"/>
                        </a:lnTo>
                        <a:lnTo>
                          <a:pt x="68" y="57"/>
                        </a:lnTo>
                      </a:path>
                    </a:pathLst>
                  </a:custGeom>
                  <a:pattFill prst="pct20">
                    <a:fgClr>
                      <a:srgbClr val="000000"/>
                    </a:fgClr>
                    <a:bgClr>
                      <a:srgbClr val="C05D00"/>
                    </a:bgClr>
                  </a:pattFill>
                  <a:ln w="12700" cap="rnd">
                    <a:solidFill>
                      <a:srgbClr val="400000"/>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grpSp>
          </p:grpSp>
        </p:grpSp>
        <p:grpSp>
          <p:nvGrpSpPr>
            <p:cNvPr id="286" name="Group 255"/>
            <p:cNvGrpSpPr>
              <a:grpSpLocks/>
            </p:cNvGrpSpPr>
            <p:nvPr/>
          </p:nvGrpSpPr>
          <p:grpSpPr bwMode="auto">
            <a:xfrm>
              <a:off x="5257800" y="5134968"/>
              <a:ext cx="876300" cy="260350"/>
              <a:chOff x="5123" y="1610"/>
              <a:chExt cx="552" cy="164"/>
            </a:xfrm>
          </p:grpSpPr>
          <p:sp>
            <p:nvSpPr>
              <p:cNvPr id="334" name="AutoShape 256"/>
              <p:cNvSpPr>
                <a:spLocks noChangeArrowheads="1"/>
              </p:cNvSpPr>
              <p:nvPr/>
            </p:nvSpPr>
            <p:spPr bwMode="auto">
              <a:xfrm>
                <a:off x="5171" y="1610"/>
                <a:ext cx="504" cy="164"/>
              </a:xfrm>
              <a:prstGeom prst="roundRect">
                <a:avLst>
                  <a:gd name="adj" fmla="val 49940"/>
                </a:avLst>
              </a:prstGeom>
              <a:solidFill>
                <a:schemeClr val="bg1"/>
              </a:solidFill>
              <a:ln w="12700">
                <a:solidFill>
                  <a:srgbClr val="FF0000"/>
                </a:solidFill>
                <a:round/>
                <a:headEnd/>
                <a:tailEnd/>
              </a:ln>
            </p:spPr>
            <p:txBody>
              <a:bodyPr wrap="none" anchor="ct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335" name="Rectangle 257"/>
              <p:cNvSpPr>
                <a:spLocks noChangeArrowheads="1"/>
              </p:cNvSpPr>
              <p:nvPr/>
            </p:nvSpPr>
            <p:spPr bwMode="auto">
              <a:xfrm>
                <a:off x="5123" y="1610"/>
                <a:ext cx="518" cy="150"/>
              </a:xfrm>
              <a:prstGeom prst="rect">
                <a:avLst/>
              </a:prstGeom>
              <a:noFill/>
              <a:ln w="12700">
                <a:noFill/>
                <a:miter lim="800000"/>
                <a:headEnd/>
                <a:tailEnd/>
              </a:ln>
            </p:spPr>
            <p:txBody>
              <a:bodyPr lIns="90488" tIns="44450" rIns="90488" bIns="44450" anchor="ctr">
                <a:spAutoFit/>
              </a:bodyPr>
              <a:lstStyle/>
              <a:p>
                <a:pPr algn="ctr" eaLnBrk="0" hangingPunct="0">
                  <a:lnSpc>
                    <a:spcPct val="60000"/>
                  </a:lnSpc>
                  <a:spcBef>
                    <a:spcPct val="30000"/>
                  </a:spcBef>
                  <a:defRPr/>
                </a:pPr>
                <a:r>
                  <a:rPr lang="en-US" sz="800" dirty="0">
                    <a:solidFill>
                      <a:srgbClr val="0000FF"/>
                    </a:solidFill>
                    <a:effectLst>
                      <a:outerShdw blurRad="38100" dist="38100" dir="2700000" algn="tl">
                        <a:srgbClr val="000000">
                          <a:alpha val="43137"/>
                        </a:srgbClr>
                      </a:outerShdw>
                    </a:effectLst>
                    <a:cs typeface="+mn-cs"/>
                  </a:rPr>
                  <a:t>Minor</a:t>
                </a:r>
                <a:br>
                  <a:rPr lang="en-US" sz="800" dirty="0">
                    <a:solidFill>
                      <a:srgbClr val="0000FF"/>
                    </a:solidFill>
                    <a:effectLst>
                      <a:outerShdw blurRad="38100" dist="38100" dir="2700000" algn="tl">
                        <a:srgbClr val="000000">
                          <a:alpha val="43137"/>
                        </a:srgbClr>
                      </a:outerShdw>
                    </a:effectLst>
                    <a:cs typeface="+mn-cs"/>
                  </a:rPr>
                </a:br>
                <a:r>
                  <a:rPr lang="en-US" sz="800" dirty="0">
                    <a:solidFill>
                      <a:srgbClr val="0000FF"/>
                    </a:solidFill>
                    <a:effectLst>
                      <a:outerShdw blurRad="38100" dist="38100" dir="2700000" algn="tl">
                        <a:srgbClr val="000000">
                          <a:alpha val="43137"/>
                        </a:srgbClr>
                      </a:outerShdw>
                    </a:effectLst>
                    <a:cs typeface="+mn-cs"/>
                  </a:rPr>
                  <a:t>Construction</a:t>
                </a:r>
              </a:p>
            </p:txBody>
          </p:sp>
        </p:grpSp>
        <p:grpSp>
          <p:nvGrpSpPr>
            <p:cNvPr id="287" name="Group 258"/>
            <p:cNvGrpSpPr>
              <a:grpSpLocks/>
            </p:cNvGrpSpPr>
            <p:nvPr/>
          </p:nvGrpSpPr>
          <p:grpSpPr bwMode="auto">
            <a:xfrm>
              <a:off x="5410200" y="5363568"/>
              <a:ext cx="677863" cy="58738"/>
              <a:chOff x="3917" y="3160"/>
              <a:chExt cx="427" cy="53"/>
            </a:xfrm>
          </p:grpSpPr>
          <p:sp>
            <p:nvSpPr>
              <p:cNvPr id="331" name="Freeform 259" descr="20%"/>
              <p:cNvSpPr>
                <a:spLocks/>
              </p:cNvSpPr>
              <p:nvPr/>
            </p:nvSpPr>
            <p:spPr bwMode="auto">
              <a:xfrm>
                <a:off x="3917" y="3161"/>
                <a:ext cx="427" cy="52"/>
              </a:xfrm>
              <a:custGeom>
                <a:avLst/>
                <a:gdLst>
                  <a:gd name="T0" fmla="*/ 387 w 427"/>
                  <a:gd name="T1" fmla="*/ 52 h 52"/>
                  <a:gd name="T2" fmla="*/ 0 w 427"/>
                  <a:gd name="T3" fmla="*/ 52 h 52"/>
                  <a:gd name="T4" fmla="*/ 0 w 427"/>
                  <a:gd name="T5" fmla="*/ 24 h 52"/>
                  <a:gd name="T6" fmla="*/ 49 w 427"/>
                  <a:gd name="T7" fmla="*/ 5 h 52"/>
                  <a:gd name="T8" fmla="*/ 426 w 427"/>
                  <a:gd name="T9" fmla="*/ 0 h 52"/>
                  <a:gd name="T10" fmla="*/ 427 w 427"/>
                  <a:gd name="T11" fmla="*/ 25 h 52"/>
                  <a:gd name="T12" fmla="*/ 387 w 427"/>
                  <a:gd name="T13" fmla="*/ 52 h 52"/>
                  <a:gd name="T14" fmla="*/ 0 60000 65536"/>
                  <a:gd name="T15" fmla="*/ 0 60000 65536"/>
                  <a:gd name="T16" fmla="*/ 0 60000 65536"/>
                  <a:gd name="T17" fmla="*/ 0 60000 65536"/>
                  <a:gd name="T18" fmla="*/ 0 60000 65536"/>
                  <a:gd name="T19" fmla="*/ 0 60000 65536"/>
                  <a:gd name="T20" fmla="*/ 0 60000 65536"/>
                  <a:gd name="T21" fmla="*/ 0 w 427"/>
                  <a:gd name="T22" fmla="*/ 0 h 52"/>
                  <a:gd name="T23" fmla="*/ 427 w 427"/>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7" h="52">
                    <a:moveTo>
                      <a:pt x="387" y="52"/>
                    </a:moveTo>
                    <a:lnTo>
                      <a:pt x="0" y="52"/>
                    </a:lnTo>
                    <a:lnTo>
                      <a:pt x="0" y="24"/>
                    </a:lnTo>
                    <a:lnTo>
                      <a:pt x="49" y="5"/>
                    </a:lnTo>
                    <a:lnTo>
                      <a:pt x="426" y="0"/>
                    </a:lnTo>
                    <a:lnTo>
                      <a:pt x="427" y="25"/>
                    </a:lnTo>
                    <a:lnTo>
                      <a:pt x="387" y="52"/>
                    </a:lnTo>
                  </a:path>
                </a:pathLst>
              </a:custGeom>
              <a:pattFill prst="pct20">
                <a:fgClr>
                  <a:srgbClr val="000000"/>
                </a:fgClr>
                <a:bgClr>
                  <a:srgbClr val="FF0000"/>
                </a:bgClr>
              </a:pattFill>
              <a:ln w="12700" cap="rnd">
                <a:solidFill>
                  <a:schemeClr val="tx1"/>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332" name="Freeform 260"/>
              <p:cNvSpPr>
                <a:spLocks/>
              </p:cNvSpPr>
              <p:nvPr/>
            </p:nvSpPr>
            <p:spPr bwMode="auto">
              <a:xfrm>
                <a:off x="3917" y="3183"/>
                <a:ext cx="388" cy="29"/>
              </a:xfrm>
              <a:custGeom>
                <a:avLst/>
                <a:gdLst>
                  <a:gd name="T0" fmla="*/ 387 w 388"/>
                  <a:gd name="T1" fmla="*/ 181 h 182"/>
                  <a:gd name="T2" fmla="*/ 0 w 388"/>
                  <a:gd name="T3" fmla="*/ 181 h 182"/>
                  <a:gd name="T4" fmla="*/ 0 w 388"/>
                  <a:gd name="T5" fmla="*/ 0 h 182"/>
                  <a:gd name="T6" fmla="*/ 387 w 388"/>
                  <a:gd name="T7" fmla="*/ 0 h 182"/>
                  <a:gd name="T8" fmla="*/ 387 w 388"/>
                  <a:gd name="T9" fmla="*/ 181 h 182"/>
                  <a:gd name="T10" fmla="*/ 0 60000 65536"/>
                  <a:gd name="T11" fmla="*/ 0 60000 65536"/>
                  <a:gd name="T12" fmla="*/ 0 60000 65536"/>
                  <a:gd name="T13" fmla="*/ 0 60000 65536"/>
                  <a:gd name="T14" fmla="*/ 0 60000 65536"/>
                  <a:gd name="T15" fmla="*/ 0 w 388"/>
                  <a:gd name="T16" fmla="*/ 0 h 182"/>
                  <a:gd name="T17" fmla="*/ 388 w 388"/>
                  <a:gd name="T18" fmla="*/ 182 h 182"/>
                </a:gdLst>
                <a:ahLst/>
                <a:cxnLst>
                  <a:cxn ang="T10">
                    <a:pos x="T0" y="T1"/>
                  </a:cxn>
                  <a:cxn ang="T11">
                    <a:pos x="T2" y="T3"/>
                  </a:cxn>
                  <a:cxn ang="T12">
                    <a:pos x="T4" y="T5"/>
                  </a:cxn>
                  <a:cxn ang="T13">
                    <a:pos x="T6" y="T7"/>
                  </a:cxn>
                  <a:cxn ang="T14">
                    <a:pos x="T8" y="T9"/>
                  </a:cxn>
                </a:cxnLst>
                <a:rect l="T15" t="T16" r="T17" b="T18"/>
                <a:pathLst>
                  <a:path w="388" h="182">
                    <a:moveTo>
                      <a:pt x="387" y="181"/>
                    </a:moveTo>
                    <a:lnTo>
                      <a:pt x="0" y="181"/>
                    </a:lnTo>
                    <a:lnTo>
                      <a:pt x="0" y="0"/>
                    </a:lnTo>
                    <a:lnTo>
                      <a:pt x="387" y="0"/>
                    </a:lnTo>
                    <a:lnTo>
                      <a:pt x="387" y="181"/>
                    </a:lnTo>
                  </a:path>
                </a:pathLst>
              </a:custGeom>
              <a:noFill/>
              <a:ln w="12700" cap="rnd">
                <a:solidFill>
                  <a:schemeClr val="tx1"/>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333" name="Line 261"/>
              <p:cNvSpPr>
                <a:spLocks noChangeShapeType="1"/>
              </p:cNvSpPr>
              <p:nvPr/>
            </p:nvSpPr>
            <p:spPr bwMode="auto">
              <a:xfrm flipV="1">
                <a:off x="4302" y="3160"/>
                <a:ext cx="38" cy="23"/>
              </a:xfrm>
              <a:prstGeom prst="line">
                <a:avLst/>
              </a:prstGeom>
              <a:noFill/>
              <a:ln w="9525">
                <a:solidFill>
                  <a:schemeClr val="tx1"/>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grpSp>
        <p:sp>
          <p:nvSpPr>
            <p:cNvPr id="288" name="Right Arrow 287"/>
            <p:cNvSpPr/>
            <p:nvPr/>
          </p:nvSpPr>
          <p:spPr bwMode="auto">
            <a:xfrm>
              <a:off x="2286000" y="1077318"/>
              <a:ext cx="762000" cy="381000"/>
            </a:xfrm>
            <a:prstGeom prst="rightArrow">
              <a:avLst/>
            </a:prstGeom>
            <a:solidFill>
              <a:srgbClr val="FFFFFF"/>
            </a:solidFill>
            <a:ln w="9525" cap="flat" cmpd="sng" algn="ctr">
              <a:solidFill>
                <a:srgbClr val="000000"/>
              </a:solidFill>
              <a:prstDash val="solid"/>
              <a:round/>
              <a:headEnd type="none" w="med" len="med"/>
              <a:tailEnd type="none" w="med" len="med"/>
            </a:ln>
            <a:effectLst/>
          </p:spPr>
          <p:txBody>
            <a:bodyPr/>
            <a:lstStyle/>
            <a:p>
              <a:pPr algn="ctr" eaLnBrk="0" hangingPunct="0">
                <a:defRPr/>
              </a:pPr>
              <a:endParaRPr lang="en-US" sz="2000" b="0">
                <a:effectLst>
                  <a:outerShdw blurRad="38100" dist="38100" dir="2700000" algn="tl">
                    <a:srgbClr val="000000">
                      <a:alpha val="43137"/>
                    </a:srgbClr>
                  </a:outerShdw>
                </a:effectLst>
                <a:cs typeface="+mn-cs"/>
              </a:endParaRPr>
            </a:p>
          </p:txBody>
        </p:sp>
        <p:pic>
          <p:nvPicPr>
            <p:cNvPr id="289" name="Picture 2" descr="C:\Users\Anne.Bright\AppData\Local\Microsoft\Windows\Temporary Internet Files\Content.Outlook\XBM891BU\MWRLogo2010 (2).jpg"/>
            <p:cNvPicPr>
              <a:picLocks noChangeAspect="1" noChangeArrowheads="1"/>
            </p:cNvPicPr>
            <p:nvPr/>
          </p:nvPicPr>
          <p:blipFill>
            <a:blip r:embed="rId6" cstate="print"/>
            <a:srcRect/>
            <a:stretch>
              <a:fillRect/>
            </a:stretch>
          </p:blipFill>
          <p:spPr bwMode="auto">
            <a:xfrm>
              <a:off x="7315200" y="905868"/>
              <a:ext cx="1066800" cy="1020763"/>
            </a:xfrm>
            <a:prstGeom prst="rect">
              <a:avLst/>
            </a:prstGeom>
            <a:noFill/>
            <a:ln w="9525">
              <a:noFill/>
              <a:miter lim="800000"/>
              <a:headEnd/>
              <a:tailEnd/>
            </a:ln>
          </p:spPr>
        </p:pic>
        <p:sp>
          <p:nvSpPr>
            <p:cNvPr id="290" name="Right Arrow 289"/>
            <p:cNvSpPr/>
            <p:nvPr/>
          </p:nvSpPr>
          <p:spPr bwMode="auto">
            <a:xfrm>
              <a:off x="4343400" y="1124943"/>
              <a:ext cx="762000" cy="381000"/>
            </a:xfrm>
            <a:prstGeom prst="rightArrow">
              <a:avLst/>
            </a:prstGeom>
            <a:solidFill>
              <a:srgbClr val="FFFFFF"/>
            </a:solidFill>
            <a:ln w="9525" cap="flat" cmpd="sng" algn="ctr">
              <a:solidFill>
                <a:srgbClr val="000000"/>
              </a:solidFill>
              <a:prstDash val="solid"/>
              <a:round/>
              <a:headEnd type="none" w="med" len="med"/>
              <a:tailEnd type="none" w="med" len="med"/>
            </a:ln>
            <a:effectLst/>
          </p:spPr>
          <p:txBody>
            <a:bodyPr/>
            <a:lstStyle/>
            <a:p>
              <a:pPr algn="ctr" eaLnBrk="0" hangingPunct="0">
                <a:defRPr/>
              </a:pPr>
              <a:endParaRPr lang="en-US" sz="2000" b="0">
                <a:effectLst>
                  <a:outerShdw blurRad="38100" dist="38100" dir="2700000" algn="tl">
                    <a:srgbClr val="000000">
                      <a:alpha val="43137"/>
                    </a:srgbClr>
                  </a:outerShdw>
                </a:effectLst>
                <a:cs typeface="+mn-cs"/>
              </a:endParaRPr>
            </a:p>
          </p:txBody>
        </p:sp>
        <p:sp>
          <p:nvSpPr>
            <p:cNvPr id="291" name="Right Arrow 290"/>
            <p:cNvSpPr/>
            <p:nvPr/>
          </p:nvSpPr>
          <p:spPr bwMode="auto">
            <a:xfrm>
              <a:off x="6494463" y="1128118"/>
              <a:ext cx="830262" cy="381000"/>
            </a:xfrm>
            <a:prstGeom prst="rightArrow">
              <a:avLst/>
            </a:prstGeom>
            <a:solidFill>
              <a:srgbClr val="FFFFFF"/>
            </a:solidFill>
            <a:ln w="9525" cap="flat" cmpd="sng" algn="ctr">
              <a:solidFill>
                <a:srgbClr val="000000"/>
              </a:solidFill>
              <a:prstDash val="solid"/>
              <a:round/>
              <a:headEnd type="none" w="med" len="med"/>
              <a:tailEnd type="none" w="med" len="med"/>
            </a:ln>
            <a:effectLst/>
          </p:spPr>
          <p:txBody>
            <a:bodyPr/>
            <a:lstStyle/>
            <a:p>
              <a:pPr algn="ctr" eaLnBrk="0" hangingPunct="0">
                <a:defRPr/>
              </a:pPr>
              <a:endParaRPr lang="en-US" sz="2000" b="0">
                <a:effectLst>
                  <a:outerShdw blurRad="38100" dist="38100" dir="2700000" algn="tl">
                    <a:srgbClr val="000000">
                      <a:alpha val="43137"/>
                    </a:srgbClr>
                  </a:outerShdw>
                </a:effectLst>
                <a:cs typeface="+mn-cs"/>
              </a:endParaRPr>
            </a:p>
          </p:txBody>
        </p:sp>
        <p:sp>
          <p:nvSpPr>
            <p:cNvPr id="292" name="AutoShape 56"/>
            <p:cNvSpPr>
              <a:spLocks noChangeArrowheads="1"/>
            </p:cNvSpPr>
            <p:nvPr/>
          </p:nvSpPr>
          <p:spPr bwMode="auto">
            <a:xfrm>
              <a:off x="2657475" y="1996481"/>
              <a:ext cx="1828800" cy="538162"/>
            </a:xfrm>
            <a:prstGeom prst="roundRect">
              <a:avLst>
                <a:gd name="adj" fmla="val 18213"/>
              </a:avLst>
            </a:prstGeom>
            <a:solidFill>
              <a:srgbClr val="FFFFFF"/>
            </a:solidFill>
            <a:ln w="12700">
              <a:solidFill>
                <a:srgbClr val="FF0000"/>
              </a:solidFill>
              <a:round/>
              <a:headEnd/>
              <a:tailEnd/>
            </a:ln>
          </p:spPr>
          <p:txBody>
            <a:bodyPr wrap="none" anchor="ct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293" name="TextBox 266"/>
            <p:cNvSpPr txBox="1">
              <a:spLocks noChangeArrowheads="1"/>
            </p:cNvSpPr>
            <p:nvPr/>
          </p:nvSpPr>
          <p:spPr bwMode="auto">
            <a:xfrm>
              <a:off x="2657475" y="1979018"/>
              <a:ext cx="1828800" cy="584775"/>
            </a:xfrm>
            <a:prstGeom prst="rect">
              <a:avLst/>
            </a:prstGeom>
            <a:noFill/>
            <a:ln w="9525">
              <a:noFill/>
              <a:miter lim="800000"/>
              <a:headEnd/>
              <a:tailEnd/>
            </a:ln>
          </p:spPr>
          <p:txBody>
            <a:bodyPr>
              <a:spAutoFit/>
            </a:bodyPr>
            <a:lstStyle/>
            <a:p>
              <a:r>
                <a:rPr lang="en-US" sz="800" dirty="0" smtClean="0"/>
                <a:t>Per annual MOA IMCOM </a:t>
              </a:r>
              <a:r>
                <a:rPr lang="en-US" sz="800" dirty="0"/>
                <a:t>G8 allocates funding to QDPC / QCYS and signs and submits 1034 to DFAS</a:t>
              </a:r>
            </a:p>
          </p:txBody>
        </p:sp>
        <p:sp>
          <p:nvSpPr>
            <p:cNvPr id="294" name="TextBox 267"/>
            <p:cNvSpPr txBox="1">
              <a:spLocks noChangeArrowheads="1"/>
            </p:cNvSpPr>
            <p:nvPr/>
          </p:nvSpPr>
          <p:spPr bwMode="auto">
            <a:xfrm>
              <a:off x="4800600" y="2002831"/>
              <a:ext cx="2030413" cy="584200"/>
            </a:xfrm>
            <a:prstGeom prst="rect">
              <a:avLst/>
            </a:prstGeom>
            <a:noFill/>
            <a:ln w="9525">
              <a:noFill/>
              <a:miter lim="800000"/>
              <a:headEnd/>
              <a:tailEnd/>
            </a:ln>
          </p:spPr>
          <p:txBody>
            <a:bodyPr>
              <a:spAutoFit/>
            </a:bodyPr>
            <a:lstStyle/>
            <a:p>
              <a:r>
                <a:rPr lang="en-US" sz="800" dirty="0"/>
                <a:t>Processes 1034 and does an Electronic Fund Transfer (EFT) to Army Banking and Investment (ABIF/IMCOM G-9).  </a:t>
              </a:r>
              <a:r>
                <a:rPr lang="en-US" sz="800" dirty="0">
                  <a:solidFill>
                    <a:srgbClr val="FF0000"/>
                  </a:solidFill>
                </a:rPr>
                <a:t>Funds are now considered NAF</a:t>
              </a:r>
            </a:p>
          </p:txBody>
        </p:sp>
        <p:sp>
          <p:nvSpPr>
            <p:cNvPr id="295" name="TextBox 268"/>
            <p:cNvSpPr txBox="1">
              <a:spLocks noChangeArrowheads="1"/>
            </p:cNvSpPr>
            <p:nvPr/>
          </p:nvSpPr>
          <p:spPr bwMode="auto">
            <a:xfrm>
              <a:off x="7050088" y="1963143"/>
              <a:ext cx="1735137" cy="460375"/>
            </a:xfrm>
            <a:prstGeom prst="rect">
              <a:avLst/>
            </a:prstGeom>
            <a:noFill/>
            <a:ln w="9525">
              <a:noFill/>
              <a:miter lim="800000"/>
              <a:headEnd/>
              <a:tailEnd/>
            </a:ln>
          </p:spPr>
          <p:txBody>
            <a:bodyPr>
              <a:spAutoFit/>
            </a:bodyPr>
            <a:lstStyle/>
            <a:p>
              <a:r>
                <a:rPr lang="en-US" sz="800" dirty="0"/>
                <a:t>ABIF/IMCOM G-9 deposits into individual garrison bank accounts to fund program expenses</a:t>
              </a:r>
            </a:p>
          </p:txBody>
        </p:sp>
        <p:sp>
          <p:nvSpPr>
            <p:cNvPr id="296" name="AutoShape 82"/>
            <p:cNvSpPr>
              <a:spLocks noChangeArrowheads="1"/>
            </p:cNvSpPr>
            <p:nvPr/>
          </p:nvSpPr>
          <p:spPr bwMode="auto">
            <a:xfrm>
              <a:off x="5553075" y="3791943"/>
              <a:ext cx="2057400" cy="115888"/>
            </a:xfrm>
            <a:prstGeom prst="cube">
              <a:avLst>
                <a:gd name="adj" fmla="val 48676"/>
              </a:avLst>
            </a:prstGeom>
            <a:gradFill rotWithShape="0">
              <a:gsLst>
                <a:gs pos="0">
                  <a:srgbClr val="AAAAAA"/>
                </a:gs>
                <a:gs pos="100000">
                  <a:srgbClr val="555555"/>
                </a:gs>
              </a:gsLst>
              <a:lin ang="5400000" scaled="1"/>
            </a:gradFill>
            <a:ln w="12700">
              <a:solidFill>
                <a:srgbClr val="FFFFFF"/>
              </a:solidFill>
              <a:miter lim="800000"/>
              <a:headEnd/>
              <a:tailEnd/>
            </a:ln>
          </p:spPr>
          <p:txBody>
            <a:bodyPr wrap="none" anchor="ctr"/>
            <a:lstStyle/>
            <a:p>
              <a:endParaRPr lang="en-US"/>
            </a:p>
          </p:txBody>
        </p:sp>
        <p:grpSp>
          <p:nvGrpSpPr>
            <p:cNvPr id="297" name="Group 296"/>
            <p:cNvGrpSpPr/>
            <p:nvPr/>
          </p:nvGrpSpPr>
          <p:grpSpPr>
            <a:xfrm>
              <a:off x="228600" y="2877543"/>
              <a:ext cx="7569200" cy="1988999"/>
              <a:chOff x="228600" y="3000375"/>
              <a:chExt cx="7569200" cy="1988999"/>
            </a:xfrm>
          </p:grpSpPr>
          <p:sp>
            <p:nvSpPr>
              <p:cNvPr id="316" name="AutoShape 48"/>
              <p:cNvSpPr>
                <a:spLocks noChangeArrowheads="1"/>
              </p:cNvSpPr>
              <p:nvPr/>
            </p:nvSpPr>
            <p:spPr bwMode="auto">
              <a:xfrm>
                <a:off x="228600" y="3019425"/>
                <a:ext cx="2286000" cy="1866900"/>
              </a:xfrm>
              <a:prstGeom prst="cube">
                <a:avLst>
                  <a:gd name="adj" fmla="val 3843"/>
                </a:avLst>
              </a:prstGeom>
              <a:solidFill>
                <a:schemeClr val="bg1"/>
              </a:solidFill>
              <a:ln w="12700">
                <a:solidFill>
                  <a:srgbClr val="FF0000"/>
                </a:solidFill>
                <a:miter lim="800000"/>
                <a:headEnd/>
                <a:tailEnd/>
              </a:ln>
            </p:spPr>
            <p:txBody>
              <a:bodyPr wrap="none" anchor="ctr"/>
              <a:lstStyle/>
              <a:p>
                <a:pPr algn="ctr" eaLnBrk="0" hangingPunct="0">
                  <a:lnSpc>
                    <a:spcPct val="90000"/>
                  </a:lnSpc>
                  <a:spcBef>
                    <a:spcPct val="15000"/>
                  </a:spcBef>
                  <a:spcAft>
                    <a:spcPct val="15000"/>
                  </a:spcAft>
                  <a:defRPr/>
                </a:pPr>
                <a:endParaRPr lang="en-US" sz="1100" dirty="0">
                  <a:solidFill>
                    <a:srgbClr val="000000"/>
                  </a:solidFill>
                  <a:effectLst>
                    <a:outerShdw blurRad="38100" dist="38100" dir="2700000" algn="tl">
                      <a:srgbClr val="000000">
                        <a:alpha val="43137"/>
                      </a:srgbClr>
                    </a:outerShdw>
                  </a:effectLst>
                  <a:cs typeface="+mn-cs"/>
                </a:endParaRPr>
              </a:p>
            </p:txBody>
          </p:sp>
          <p:sp>
            <p:nvSpPr>
              <p:cNvPr id="317" name="AutoShape 49"/>
              <p:cNvSpPr>
                <a:spLocks noChangeArrowheads="1"/>
              </p:cNvSpPr>
              <p:nvPr/>
            </p:nvSpPr>
            <p:spPr bwMode="auto">
              <a:xfrm>
                <a:off x="2865438" y="3000375"/>
                <a:ext cx="2286000" cy="1885951"/>
              </a:xfrm>
              <a:prstGeom prst="cube">
                <a:avLst>
                  <a:gd name="adj" fmla="val 3843"/>
                </a:avLst>
              </a:prstGeom>
              <a:solidFill>
                <a:schemeClr val="bg1"/>
              </a:solidFill>
              <a:ln w="12700">
                <a:solidFill>
                  <a:srgbClr val="0000FF"/>
                </a:solidFill>
                <a:miter lim="800000"/>
                <a:headEnd/>
                <a:tailEnd/>
              </a:ln>
            </p:spPr>
            <p:txBody>
              <a:bodyPr wrap="none" anchor="ctr"/>
              <a:lstStyle/>
              <a:p>
                <a:pPr algn="ctr" eaLnBrk="0" hangingPunct="0">
                  <a:defRPr/>
                </a:pPr>
                <a:endParaRPr lang="en-US" sz="2000" dirty="0">
                  <a:solidFill>
                    <a:srgbClr val="000000"/>
                  </a:solidFill>
                  <a:effectLst>
                    <a:outerShdw blurRad="38100" dist="38100" dir="2700000" algn="tl">
                      <a:srgbClr val="000000">
                        <a:alpha val="43137"/>
                      </a:srgbClr>
                    </a:outerShdw>
                  </a:effectLst>
                  <a:cs typeface="+mn-cs"/>
                </a:endParaRPr>
              </a:p>
            </p:txBody>
          </p:sp>
          <p:grpSp>
            <p:nvGrpSpPr>
              <p:cNvPr id="318" name="Group 50"/>
              <p:cNvGrpSpPr>
                <a:grpSpLocks/>
              </p:cNvGrpSpPr>
              <p:nvPr/>
            </p:nvGrpSpPr>
            <p:grpSpPr bwMode="auto">
              <a:xfrm>
                <a:off x="636587" y="3089275"/>
                <a:ext cx="4038601" cy="633413"/>
                <a:chOff x="560" y="1532"/>
                <a:chExt cx="2544" cy="399"/>
              </a:xfrm>
            </p:grpSpPr>
            <p:sp>
              <p:nvSpPr>
                <p:cNvPr id="329" name="Rectangle 51"/>
                <p:cNvSpPr>
                  <a:spLocks noChangeArrowheads="1"/>
                </p:cNvSpPr>
                <p:nvPr/>
              </p:nvSpPr>
              <p:spPr bwMode="auto">
                <a:xfrm>
                  <a:off x="560" y="1674"/>
                  <a:ext cx="887" cy="257"/>
                </a:xfrm>
                <a:prstGeom prst="rect">
                  <a:avLst/>
                </a:prstGeom>
                <a:noFill/>
                <a:ln w="12700">
                  <a:noFill/>
                  <a:miter lim="800000"/>
                  <a:headEnd/>
                  <a:tailEnd/>
                </a:ln>
              </p:spPr>
              <p:txBody>
                <a:bodyPr wrap="none" lIns="90488" tIns="44450" rIns="90488" bIns="44450" anchor="b">
                  <a:spAutoFit/>
                </a:bodyPr>
                <a:lstStyle/>
                <a:p>
                  <a:pPr algn="ctr" eaLnBrk="0" hangingPunct="0">
                    <a:spcBef>
                      <a:spcPct val="30000"/>
                    </a:spcBef>
                  </a:pPr>
                  <a:r>
                    <a:rPr lang="en-US" sz="900" dirty="0" smtClean="0">
                      <a:solidFill>
                        <a:srgbClr val="000000"/>
                      </a:solidFill>
                    </a:rPr>
                    <a:t>MISSION SUSTAINING</a:t>
                  </a:r>
                  <a:endParaRPr lang="en-US" sz="900" dirty="0">
                    <a:solidFill>
                      <a:srgbClr val="000000"/>
                    </a:solidFill>
                  </a:endParaRPr>
                </a:p>
                <a:p>
                  <a:pPr algn="ctr" eaLnBrk="0" hangingPunct="0">
                    <a:spcBef>
                      <a:spcPct val="30000"/>
                    </a:spcBef>
                  </a:pPr>
                  <a:r>
                    <a:rPr lang="en-US" sz="900" dirty="0">
                      <a:solidFill>
                        <a:srgbClr val="000000"/>
                      </a:solidFill>
                    </a:rPr>
                    <a:t>(</a:t>
                  </a:r>
                  <a:r>
                    <a:rPr lang="en-US" sz="900" dirty="0" smtClean="0">
                      <a:solidFill>
                        <a:srgbClr val="000000"/>
                      </a:solidFill>
                    </a:rPr>
                    <a:t>QDPC)</a:t>
                  </a:r>
                  <a:endParaRPr lang="en-US" sz="900" dirty="0">
                    <a:solidFill>
                      <a:srgbClr val="000000"/>
                    </a:solidFill>
                  </a:endParaRPr>
                </a:p>
              </p:txBody>
            </p:sp>
            <p:sp>
              <p:nvSpPr>
                <p:cNvPr id="330" name="Rectangle 52"/>
                <p:cNvSpPr>
                  <a:spLocks noChangeArrowheads="1"/>
                </p:cNvSpPr>
                <p:nvPr/>
              </p:nvSpPr>
              <p:spPr bwMode="auto">
                <a:xfrm>
                  <a:off x="2259" y="1532"/>
                  <a:ext cx="845" cy="192"/>
                </a:xfrm>
                <a:prstGeom prst="rect">
                  <a:avLst/>
                </a:prstGeom>
                <a:noFill/>
                <a:ln w="12700">
                  <a:noFill/>
                  <a:miter lim="800000"/>
                  <a:headEnd/>
                  <a:tailEnd/>
                </a:ln>
              </p:spPr>
              <p:txBody>
                <a:bodyPr wrap="none" lIns="90488" tIns="44450" rIns="90488" bIns="44450" anchor="b">
                  <a:spAutoFit/>
                </a:bodyPr>
                <a:lstStyle/>
                <a:p>
                  <a:pPr algn="just" eaLnBrk="0" hangingPunct="0">
                    <a:spcBef>
                      <a:spcPct val="30000"/>
                    </a:spcBef>
                  </a:pPr>
                  <a:r>
                    <a:rPr lang="en-US" sz="1400" u="sng" dirty="0">
                      <a:solidFill>
                        <a:srgbClr val="000000"/>
                      </a:solidFill>
                    </a:rPr>
                    <a:t>CATEGORY B</a:t>
                  </a:r>
                </a:p>
              </p:txBody>
            </p:sp>
          </p:grpSp>
          <p:sp>
            <p:nvSpPr>
              <p:cNvPr id="319" name="Rectangle 53"/>
              <p:cNvSpPr>
                <a:spLocks noChangeArrowheads="1"/>
              </p:cNvSpPr>
              <p:nvPr/>
            </p:nvSpPr>
            <p:spPr bwMode="auto">
              <a:xfrm>
                <a:off x="2803525" y="3503613"/>
                <a:ext cx="2290763" cy="920750"/>
              </a:xfrm>
              <a:prstGeom prst="rect">
                <a:avLst/>
              </a:prstGeom>
              <a:noFill/>
              <a:ln w="12700">
                <a:noFill/>
                <a:miter lim="800000"/>
                <a:headEnd/>
                <a:tailEnd/>
              </a:ln>
            </p:spPr>
            <p:txBody>
              <a:bodyPr lIns="90488" tIns="44450" rIns="90488" bIns="44450">
                <a:spAutoFit/>
              </a:bodyPr>
              <a:lstStyle/>
              <a:p>
                <a:pPr marL="231775" indent="-231775" algn="ctr" eaLnBrk="0" hangingPunct="0">
                  <a:lnSpc>
                    <a:spcPct val="80000"/>
                  </a:lnSpc>
                  <a:spcBef>
                    <a:spcPct val="10000"/>
                  </a:spcBef>
                  <a:spcAft>
                    <a:spcPct val="5000"/>
                  </a:spcAft>
                  <a:tabLst>
                    <a:tab pos="2038350" algn="r"/>
                  </a:tabLst>
                </a:pPr>
                <a:r>
                  <a:rPr lang="en-US" sz="1000" dirty="0">
                    <a:solidFill>
                      <a:srgbClr val="000000"/>
                    </a:solidFill>
                  </a:rPr>
                  <a:t/>
                </a:r>
                <a:br>
                  <a:rPr lang="en-US" sz="1000" dirty="0">
                    <a:solidFill>
                      <a:srgbClr val="000000"/>
                    </a:solidFill>
                  </a:rPr>
                </a:br>
                <a:r>
                  <a:rPr lang="en-US" sz="1000" dirty="0">
                    <a:solidFill>
                      <a:srgbClr val="000000"/>
                    </a:solidFill>
                  </a:rPr>
                  <a:t>                                   </a:t>
                </a:r>
              </a:p>
              <a:p>
                <a:pPr marL="231775" indent="-231775" eaLnBrk="0" hangingPunct="0">
                  <a:lnSpc>
                    <a:spcPct val="80000"/>
                  </a:lnSpc>
                  <a:spcBef>
                    <a:spcPct val="10000"/>
                  </a:spcBef>
                  <a:spcAft>
                    <a:spcPct val="5000"/>
                  </a:spcAft>
                  <a:buFontTx/>
                  <a:buChar char="•"/>
                  <a:tabLst>
                    <a:tab pos="2038350" algn="r"/>
                  </a:tabLst>
                </a:pPr>
                <a:r>
                  <a:rPr lang="en-US" sz="1000" dirty="0">
                    <a:solidFill>
                      <a:srgbClr val="000000"/>
                    </a:solidFill>
                  </a:rPr>
                  <a:t>Auto/Arts &amp; Crafts</a:t>
                </a:r>
              </a:p>
              <a:p>
                <a:pPr marL="231775" indent="-231775" eaLnBrk="0" hangingPunct="0">
                  <a:lnSpc>
                    <a:spcPct val="80000"/>
                  </a:lnSpc>
                  <a:spcBef>
                    <a:spcPct val="10000"/>
                  </a:spcBef>
                  <a:spcAft>
                    <a:spcPct val="5000"/>
                  </a:spcAft>
                  <a:buFontTx/>
                  <a:buChar char="•"/>
                  <a:tabLst>
                    <a:tab pos="2038350" algn="r"/>
                  </a:tabLst>
                </a:pPr>
                <a:r>
                  <a:rPr lang="en-US" sz="1000" dirty="0">
                    <a:solidFill>
                      <a:srgbClr val="000000"/>
                    </a:solidFill>
                  </a:rPr>
                  <a:t>Child Development / Youth </a:t>
                </a:r>
                <a:r>
                  <a:rPr lang="en-US" sz="1000" dirty="0" err="1">
                    <a:solidFill>
                      <a:srgbClr val="000000"/>
                    </a:solidFill>
                  </a:rPr>
                  <a:t>Svcs</a:t>
                </a:r>
                <a:endParaRPr lang="en-US" sz="1000" dirty="0">
                  <a:solidFill>
                    <a:srgbClr val="000000"/>
                  </a:solidFill>
                </a:endParaRPr>
              </a:p>
              <a:p>
                <a:pPr marL="231775" indent="-231775" eaLnBrk="0" hangingPunct="0">
                  <a:lnSpc>
                    <a:spcPct val="80000"/>
                  </a:lnSpc>
                  <a:spcBef>
                    <a:spcPct val="10000"/>
                  </a:spcBef>
                  <a:spcAft>
                    <a:spcPct val="5000"/>
                  </a:spcAft>
                  <a:buFontTx/>
                  <a:buChar char="•"/>
                  <a:tabLst>
                    <a:tab pos="2038350" algn="r"/>
                  </a:tabLst>
                </a:pPr>
                <a:r>
                  <a:rPr lang="en-US" sz="1000" dirty="0">
                    <a:solidFill>
                      <a:srgbClr val="000000"/>
                    </a:solidFill>
                  </a:rPr>
                  <a:t>Outdoor Rec. /  Entertainment</a:t>
                </a:r>
              </a:p>
              <a:p>
                <a:pPr marL="231775" indent="-231775" eaLnBrk="0" hangingPunct="0">
                  <a:lnSpc>
                    <a:spcPct val="80000"/>
                  </a:lnSpc>
                  <a:spcBef>
                    <a:spcPct val="10000"/>
                  </a:spcBef>
                  <a:spcAft>
                    <a:spcPct val="5000"/>
                  </a:spcAft>
                  <a:buFontTx/>
                  <a:buChar char="•"/>
                  <a:tabLst>
                    <a:tab pos="2038350" algn="r"/>
                  </a:tabLst>
                </a:pPr>
                <a:r>
                  <a:rPr lang="en-US" sz="1000" dirty="0">
                    <a:solidFill>
                      <a:srgbClr val="000000"/>
                    </a:solidFill>
                  </a:rPr>
                  <a:t>Information, Tours, Referral</a:t>
                </a:r>
              </a:p>
            </p:txBody>
          </p:sp>
          <p:sp>
            <p:nvSpPr>
              <p:cNvPr id="320" name="Rectangle 80"/>
              <p:cNvSpPr>
                <a:spLocks noChangeArrowheads="1"/>
              </p:cNvSpPr>
              <p:nvPr/>
            </p:nvSpPr>
            <p:spPr bwMode="auto">
              <a:xfrm>
                <a:off x="693738" y="3051175"/>
                <a:ext cx="1331912" cy="306388"/>
              </a:xfrm>
              <a:prstGeom prst="rect">
                <a:avLst/>
              </a:prstGeom>
              <a:noFill/>
              <a:ln w="12700">
                <a:noFill/>
                <a:miter lim="800000"/>
                <a:headEnd/>
                <a:tailEnd/>
              </a:ln>
            </p:spPr>
            <p:txBody>
              <a:bodyPr wrap="none" lIns="90488" tIns="44450" rIns="90488" bIns="44450" anchor="b">
                <a:spAutoFit/>
              </a:bodyPr>
              <a:lstStyle/>
              <a:p>
                <a:pPr algn="just" eaLnBrk="0" hangingPunct="0">
                  <a:spcBef>
                    <a:spcPct val="30000"/>
                  </a:spcBef>
                </a:pPr>
                <a:r>
                  <a:rPr lang="en-US" sz="1400" u="sng" dirty="0">
                    <a:solidFill>
                      <a:srgbClr val="000000"/>
                    </a:solidFill>
                  </a:rPr>
                  <a:t>CATEGORY A</a:t>
                </a:r>
              </a:p>
            </p:txBody>
          </p:sp>
          <p:sp>
            <p:nvSpPr>
              <p:cNvPr id="321" name="Rectangle 81"/>
              <p:cNvSpPr>
                <a:spLocks noChangeArrowheads="1"/>
              </p:cNvSpPr>
              <p:nvPr/>
            </p:nvSpPr>
            <p:spPr bwMode="auto">
              <a:xfrm>
                <a:off x="228600" y="3406775"/>
                <a:ext cx="2286000" cy="1068388"/>
              </a:xfrm>
              <a:prstGeom prst="rect">
                <a:avLst/>
              </a:prstGeom>
              <a:noFill/>
              <a:ln w="12700">
                <a:noFill/>
                <a:miter lim="800000"/>
                <a:headEnd/>
                <a:tailEnd/>
              </a:ln>
            </p:spPr>
            <p:txBody>
              <a:bodyPr lIns="90488" tIns="44450" rIns="90488" bIns="44450">
                <a:spAutoFit/>
              </a:bodyPr>
              <a:lstStyle/>
              <a:p>
                <a:pPr marL="231775" indent="-231775" algn="ctr" eaLnBrk="0" hangingPunct="0">
                  <a:lnSpc>
                    <a:spcPct val="80000"/>
                  </a:lnSpc>
                  <a:spcBef>
                    <a:spcPct val="10000"/>
                  </a:spcBef>
                  <a:spcAft>
                    <a:spcPct val="5000"/>
                  </a:spcAft>
                  <a:tabLst>
                    <a:tab pos="2060575" algn="r"/>
                  </a:tabLst>
                </a:pPr>
                <a:r>
                  <a:rPr lang="en-US" sz="1000" dirty="0">
                    <a:solidFill>
                      <a:srgbClr val="000000"/>
                    </a:solidFill>
                  </a:rPr>
                  <a:t/>
                </a:r>
                <a:br>
                  <a:rPr lang="en-US" sz="1000" dirty="0">
                    <a:solidFill>
                      <a:srgbClr val="000000"/>
                    </a:solidFill>
                  </a:rPr>
                </a:br>
                <a:endParaRPr lang="en-US" sz="1000" dirty="0">
                  <a:solidFill>
                    <a:srgbClr val="000000"/>
                  </a:solidFill>
                </a:endParaRPr>
              </a:p>
              <a:p>
                <a:pPr marL="231775" indent="-231775" eaLnBrk="0" hangingPunct="0">
                  <a:lnSpc>
                    <a:spcPct val="80000"/>
                  </a:lnSpc>
                  <a:spcBef>
                    <a:spcPct val="10000"/>
                  </a:spcBef>
                  <a:spcAft>
                    <a:spcPct val="5000"/>
                  </a:spcAft>
                  <a:buFontTx/>
                  <a:buChar char="•"/>
                  <a:tabLst>
                    <a:tab pos="2060575" algn="r"/>
                  </a:tabLst>
                </a:pPr>
                <a:r>
                  <a:rPr lang="en-US" sz="1000" dirty="0">
                    <a:solidFill>
                      <a:srgbClr val="000000"/>
                    </a:solidFill>
                  </a:rPr>
                  <a:t>Physical Fitness</a:t>
                </a:r>
              </a:p>
              <a:p>
                <a:pPr marL="231775" indent="-231775" eaLnBrk="0" hangingPunct="0">
                  <a:lnSpc>
                    <a:spcPct val="80000"/>
                  </a:lnSpc>
                  <a:spcBef>
                    <a:spcPct val="10000"/>
                  </a:spcBef>
                  <a:spcAft>
                    <a:spcPct val="5000"/>
                  </a:spcAft>
                  <a:buFontTx/>
                  <a:buChar char="•"/>
                  <a:tabLst>
                    <a:tab pos="2060575" algn="r"/>
                  </a:tabLst>
                </a:pPr>
                <a:r>
                  <a:rPr lang="en-US" sz="1000" dirty="0">
                    <a:solidFill>
                      <a:srgbClr val="000000"/>
                    </a:solidFill>
                  </a:rPr>
                  <a:t>Libraries</a:t>
                </a:r>
              </a:p>
              <a:p>
                <a:pPr marL="231775" indent="-231775" eaLnBrk="0" hangingPunct="0">
                  <a:lnSpc>
                    <a:spcPct val="80000"/>
                  </a:lnSpc>
                  <a:spcBef>
                    <a:spcPct val="10000"/>
                  </a:spcBef>
                  <a:spcAft>
                    <a:spcPct val="5000"/>
                  </a:spcAft>
                  <a:buFontTx/>
                  <a:buChar char="•"/>
                  <a:tabLst>
                    <a:tab pos="2060575" algn="r"/>
                  </a:tabLst>
                </a:pPr>
                <a:r>
                  <a:rPr lang="en-US" sz="1000" dirty="0">
                    <a:solidFill>
                      <a:srgbClr val="000000"/>
                    </a:solidFill>
                  </a:rPr>
                  <a:t>Recreation Centers</a:t>
                </a:r>
              </a:p>
              <a:p>
                <a:pPr marL="231775" indent="-231775" eaLnBrk="0" hangingPunct="0">
                  <a:lnSpc>
                    <a:spcPct val="80000"/>
                  </a:lnSpc>
                  <a:spcBef>
                    <a:spcPct val="10000"/>
                  </a:spcBef>
                  <a:spcAft>
                    <a:spcPct val="5000"/>
                  </a:spcAft>
                  <a:buFontTx/>
                  <a:buChar char="•"/>
                  <a:tabLst>
                    <a:tab pos="2060575" algn="r"/>
                  </a:tabLst>
                </a:pPr>
                <a:r>
                  <a:rPr lang="en-US" sz="1000" dirty="0">
                    <a:solidFill>
                      <a:srgbClr val="000000"/>
                    </a:solidFill>
                  </a:rPr>
                  <a:t>Unit Activities</a:t>
                </a:r>
              </a:p>
              <a:p>
                <a:pPr marL="231775" indent="-231775" eaLnBrk="0" hangingPunct="0">
                  <a:lnSpc>
                    <a:spcPct val="80000"/>
                  </a:lnSpc>
                  <a:spcBef>
                    <a:spcPct val="10000"/>
                  </a:spcBef>
                  <a:spcAft>
                    <a:spcPct val="5000"/>
                  </a:spcAft>
                  <a:buFontTx/>
                  <a:buChar char="•"/>
                  <a:tabLst>
                    <a:tab pos="2060575" algn="r"/>
                  </a:tabLst>
                </a:pPr>
                <a:r>
                  <a:rPr lang="en-US" sz="1000" dirty="0">
                    <a:solidFill>
                      <a:srgbClr val="000000"/>
                    </a:solidFill>
                  </a:rPr>
                  <a:t>Army Lodging</a:t>
                </a:r>
              </a:p>
            </p:txBody>
          </p:sp>
          <p:sp>
            <p:nvSpPr>
              <p:cNvPr id="322" name="TextBox 271"/>
              <p:cNvSpPr txBox="1">
                <a:spLocks noChangeArrowheads="1"/>
              </p:cNvSpPr>
              <p:nvPr/>
            </p:nvSpPr>
            <p:spPr bwMode="auto">
              <a:xfrm>
                <a:off x="241300" y="4435475"/>
                <a:ext cx="2209800" cy="508000"/>
              </a:xfrm>
              <a:prstGeom prst="rect">
                <a:avLst/>
              </a:prstGeom>
              <a:noFill/>
              <a:ln w="9525">
                <a:noFill/>
                <a:miter lim="800000"/>
                <a:headEnd/>
                <a:tailEnd/>
              </a:ln>
            </p:spPr>
            <p:txBody>
              <a:bodyPr>
                <a:spAutoFit/>
              </a:bodyPr>
              <a:lstStyle/>
              <a:p>
                <a:r>
                  <a:rPr lang="en-US" sz="900" dirty="0">
                    <a:solidFill>
                      <a:srgbClr val="FF0000"/>
                    </a:solidFill>
                  </a:rPr>
                  <a:t>Per DODI 1015.10 Authorized minimum of 85% APF Support. Category A activities should break even </a:t>
                </a:r>
              </a:p>
            </p:txBody>
          </p:sp>
          <p:sp>
            <p:nvSpPr>
              <p:cNvPr id="323" name="TextBox 272"/>
              <p:cNvSpPr txBox="1">
                <a:spLocks noChangeArrowheads="1"/>
              </p:cNvSpPr>
              <p:nvPr/>
            </p:nvSpPr>
            <p:spPr bwMode="auto">
              <a:xfrm>
                <a:off x="2857500" y="4408488"/>
                <a:ext cx="2209800" cy="508000"/>
              </a:xfrm>
              <a:prstGeom prst="rect">
                <a:avLst/>
              </a:prstGeom>
              <a:noFill/>
              <a:ln w="9525">
                <a:noFill/>
                <a:miter lim="800000"/>
                <a:headEnd/>
                <a:tailEnd/>
              </a:ln>
            </p:spPr>
            <p:txBody>
              <a:bodyPr>
                <a:spAutoFit/>
              </a:bodyPr>
              <a:lstStyle/>
              <a:p>
                <a:r>
                  <a:rPr lang="en-US" sz="900" dirty="0">
                    <a:solidFill>
                      <a:srgbClr val="FF0000"/>
                    </a:solidFill>
                  </a:rPr>
                  <a:t>Per DODI 1015.10 Authorized minimum of 65% APF Support. Category B activities should break even </a:t>
                </a:r>
              </a:p>
            </p:txBody>
          </p:sp>
          <p:sp>
            <p:nvSpPr>
              <p:cNvPr id="324" name="AutoShape 44"/>
              <p:cNvSpPr>
                <a:spLocks noChangeArrowheads="1"/>
              </p:cNvSpPr>
              <p:nvPr/>
            </p:nvSpPr>
            <p:spPr bwMode="auto">
              <a:xfrm>
                <a:off x="5511800" y="3055939"/>
                <a:ext cx="2286000" cy="1878012"/>
              </a:xfrm>
              <a:prstGeom prst="cube">
                <a:avLst>
                  <a:gd name="adj" fmla="val 3843"/>
                </a:avLst>
              </a:prstGeom>
              <a:solidFill>
                <a:schemeClr val="bg1"/>
              </a:solidFill>
              <a:ln w="12700">
                <a:solidFill>
                  <a:srgbClr val="00FF00"/>
                </a:solidFill>
                <a:miter lim="800000"/>
                <a:headEnd/>
                <a:tailEnd/>
              </a:ln>
            </p:spPr>
            <p:txBody>
              <a:bodyPr wrap="none" anchor="ctr"/>
              <a:lstStyle/>
              <a:p>
                <a:endParaRPr lang="en-US"/>
              </a:p>
            </p:txBody>
          </p:sp>
          <p:sp>
            <p:nvSpPr>
              <p:cNvPr id="325" name="Rectangle 47"/>
              <p:cNvSpPr>
                <a:spLocks noChangeArrowheads="1"/>
              </p:cNvSpPr>
              <p:nvPr/>
            </p:nvSpPr>
            <p:spPr bwMode="auto">
              <a:xfrm>
                <a:off x="5486400" y="3343275"/>
                <a:ext cx="2286000" cy="920750"/>
              </a:xfrm>
              <a:prstGeom prst="rect">
                <a:avLst/>
              </a:prstGeom>
              <a:noFill/>
              <a:ln w="12700">
                <a:noFill/>
                <a:miter lim="800000"/>
                <a:headEnd/>
                <a:tailEnd/>
              </a:ln>
            </p:spPr>
            <p:txBody>
              <a:bodyPr lIns="90488" tIns="44450" rIns="90488" bIns="44450">
                <a:spAutoFit/>
              </a:bodyPr>
              <a:lstStyle/>
              <a:p>
                <a:pPr marL="168275" indent="-168275">
                  <a:lnSpc>
                    <a:spcPct val="80000"/>
                  </a:lnSpc>
                  <a:spcBef>
                    <a:spcPct val="10000"/>
                  </a:spcBef>
                  <a:spcAft>
                    <a:spcPct val="5000"/>
                  </a:spcAft>
                  <a:tabLst>
                    <a:tab pos="1997075" algn="r"/>
                  </a:tabLst>
                </a:pPr>
                <a:endParaRPr lang="en-US" sz="1000" dirty="0"/>
              </a:p>
              <a:p>
                <a:pPr marL="168275" indent="-168275">
                  <a:lnSpc>
                    <a:spcPct val="80000"/>
                  </a:lnSpc>
                  <a:spcBef>
                    <a:spcPct val="10000"/>
                  </a:spcBef>
                  <a:spcAft>
                    <a:spcPct val="5000"/>
                  </a:spcAft>
                  <a:buFontTx/>
                  <a:buChar char="•"/>
                  <a:tabLst>
                    <a:tab pos="1997075" algn="r"/>
                  </a:tabLst>
                </a:pPr>
                <a:r>
                  <a:rPr lang="en-US" sz="1000" dirty="0"/>
                  <a:t>Bowling / Golf</a:t>
                </a:r>
              </a:p>
              <a:p>
                <a:pPr marL="168275" indent="-168275">
                  <a:lnSpc>
                    <a:spcPct val="80000"/>
                  </a:lnSpc>
                  <a:spcBef>
                    <a:spcPct val="10000"/>
                  </a:spcBef>
                  <a:spcAft>
                    <a:spcPct val="5000"/>
                  </a:spcAft>
                  <a:buFontTx/>
                  <a:buChar char="•"/>
                  <a:tabLst>
                    <a:tab pos="1997075" algn="r"/>
                  </a:tabLst>
                </a:pPr>
                <a:r>
                  <a:rPr lang="en-US" sz="1000" dirty="0"/>
                  <a:t>Army Recreation Machines</a:t>
                </a:r>
              </a:p>
              <a:p>
                <a:pPr marL="168275" indent="-168275">
                  <a:lnSpc>
                    <a:spcPct val="80000"/>
                  </a:lnSpc>
                  <a:spcBef>
                    <a:spcPct val="10000"/>
                  </a:spcBef>
                  <a:spcAft>
                    <a:spcPct val="5000"/>
                  </a:spcAft>
                  <a:buFontTx/>
                  <a:buChar char="•"/>
                  <a:tabLst>
                    <a:tab pos="1997075" algn="r"/>
                  </a:tabLst>
                </a:pPr>
                <a:r>
                  <a:rPr lang="en-US" sz="1000" dirty="0"/>
                  <a:t>Clubs</a:t>
                </a:r>
              </a:p>
              <a:p>
                <a:pPr marL="168275" indent="-168275">
                  <a:lnSpc>
                    <a:spcPct val="80000"/>
                  </a:lnSpc>
                  <a:spcBef>
                    <a:spcPct val="10000"/>
                  </a:spcBef>
                  <a:spcAft>
                    <a:spcPct val="5000"/>
                  </a:spcAft>
                  <a:buFontTx/>
                  <a:buChar char="•"/>
                  <a:tabLst>
                    <a:tab pos="1997075" algn="r"/>
                  </a:tabLst>
                </a:pPr>
                <a:r>
                  <a:rPr lang="en-US" sz="1000" dirty="0"/>
                  <a:t>Armed Forces Recreation </a:t>
                </a:r>
                <a:br>
                  <a:rPr lang="en-US" sz="1000" dirty="0"/>
                </a:br>
                <a:r>
                  <a:rPr lang="en-US" sz="1000" dirty="0"/>
                  <a:t>   Centers</a:t>
                </a:r>
              </a:p>
            </p:txBody>
          </p:sp>
          <p:sp>
            <p:nvSpPr>
              <p:cNvPr id="326" name="Rectangle 46"/>
              <p:cNvSpPr>
                <a:spLocks noChangeArrowheads="1"/>
              </p:cNvSpPr>
              <p:nvPr/>
            </p:nvSpPr>
            <p:spPr bwMode="auto">
              <a:xfrm>
                <a:off x="5894388" y="3092450"/>
                <a:ext cx="1357312" cy="301625"/>
              </a:xfrm>
              <a:prstGeom prst="rect">
                <a:avLst/>
              </a:prstGeom>
              <a:noFill/>
              <a:ln w="12700">
                <a:noFill/>
                <a:miter lim="800000"/>
                <a:headEnd/>
                <a:tailEnd/>
              </a:ln>
            </p:spPr>
            <p:txBody>
              <a:bodyPr wrap="none" lIns="90488" tIns="44450" rIns="90488" bIns="44450" anchor="b">
                <a:spAutoFit/>
              </a:bodyPr>
              <a:lstStyle/>
              <a:p>
                <a:pPr algn="just">
                  <a:spcBef>
                    <a:spcPct val="30000"/>
                  </a:spcBef>
                </a:pPr>
                <a:r>
                  <a:rPr lang="en-US" sz="1400" u="sng" dirty="0"/>
                  <a:t>CATEGORY C</a:t>
                </a:r>
              </a:p>
            </p:txBody>
          </p:sp>
          <p:sp>
            <p:nvSpPr>
              <p:cNvPr id="327" name="Rectangle 45"/>
              <p:cNvSpPr>
                <a:spLocks noChangeArrowheads="1"/>
              </p:cNvSpPr>
              <p:nvPr/>
            </p:nvSpPr>
            <p:spPr bwMode="auto">
              <a:xfrm>
                <a:off x="5865813" y="3313113"/>
                <a:ext cx="1412875" cy="225425"/>
              </a:xfrm>
              <a:prstGeom prst="rect">
                <a:avLst/>
              </a:prstGeom>
              <a:noFill/>
              <a:ln w="12700">
                <a:noFill/>
                <a:miter lim="800000"/>
                <a:headEnd/>
                <a:tailEnd/>
              </a:ln>
            </p:spPr>
            <p:txBody>
              <a:bodyPr wrap="none" lIns="90488" tIns="44450" rIns="90488" bIns="44450" anchor="b">
                <a:spAutoFit/>
              </a:bodyPr>
              <a:lstStyle/>
              <a:p>
                <a:pPr algn="just">
                  <a:spcBef>
                    <a:spcPct val="30000"/>
                  </a:spcBef>
                </a:pPr>
                <a:r>
                  <a:rPr lang="en-US" sz="900" dirty="0"/>
                  <a:t>BUSINESS ACTIVITIES</a:t>
                </a:r>
              </a:p>
            </p:txBody>
          </p:sp>
          <p:sp>
            <p:nvSpPr>
              <p:cNvPr id="328" name="TextBox 278"/>
              <p:cNvSpPr txBox="1">
                <a:spLocks noChangeArrowheads="1"/>
              </p:cNvSpPr>
              <p:nvPr/>
            </p:nvSpPr>
            <p:spPr bwMode="auto">
              <a:xfrm>
                <a:off x="5476875" y="4281488"/>
                <a:ext cx="2057400" cy="707886"/>
              </a:xfrm>
              <a:prstGeom prst="rect">
                <a:avLst/>
              </a:prstGeom>
              <a:noFill/>
              <a:ln w="9525">
                <a:noFill/>
                <a:miter lim="800000"/>
                <a:headEnd/>
                <a:tailEnd/>
              </a:ln>
            </p:spPr>
            <p:txBody>
              <a:bodyPr wrap="square">
                <a:spAutoFit/>
              </a:bodyPr>
              <a:lstStyle/>
              <a:p>
                <a:pPr>
                  <a:buFont typeface="Arial" charset="0"/>
                  <a:buChar char="•"/>
                </a:pPr>
                <a:r>
                  <a:rPr lang="en-US" sz="1000" dirty="0"/>
                  <a:t> External Revenue</a:t>
                </a:r>
              </a:p>
              <a:p>
                <a:pPr lvl="1">
                  <a:buFont typeface="Arial" charset="0"/>
                  <a:buChar char="•"/>
                </a:pPr>
                <a:r>
                  <a:rPr lang="en-US" sz="1000" dirty="0"/>
                  <a:t>AAFES Dividends</a:t>
                </a:r>
              </a:p>
              <a:p>
                <a:pPr lvl="1">
                  <a:buFont typeface="Arial" charset="0"/>
                  <a:buChar char="•"/>
                </a:pPr>
                <a:r>
                  <a:rPr lang="en-US" sz="1000" dirty="0"/>
                  <a:t> Interest Income</a:t>
                </a:r>
              </a:p>
              <a:p>
                <a:pPr lvl="1">
                  <a:buFont typeface="Arial" charset="0"/>
                  <a:buChar char="•"/>
                </a:pPr>
                <a:r>
                  <a:rPr lang="en-US" sz="1000" dirty="0"/>
                  <a:t> ARMP</a:t>
                </a:r>
              </a:p>
            </p:txBody>
          </p:sp>
        </p:grpSp>
        <p:sp>
          <p:nvSpPr>
            <p:cNvPr id="298" name="TextBox 247"/>
            <p:cNvSpPr txBox="1">
              <a:spLocks noChangeArrowheads="1"/>
            </p:cNvSpPr>
            <p:nvPr/>
          </p:nvSpPr>
          <p:spPr bwMode="auto">
            <a:xfrm>
              <a:off x="2362200" y="1124943"/>
              <a:ext cx="609600" cy="276225"/>
            </a:xfrm>
            <a:prstGeom prst="rect">
              <a:avLst/>
            </a:prstGeom>
            <a:noFill/>
            <a:ln w="9525">
              <a:noFill/>
              <a:miter lim="800000"/>
              <a:headEnd/>
              <a:tailEnd/>
            </a:ln>
          </p:spPr>
          <p:txBody>
            <a:bodyPr>
              <a:spAutoFit/>
            </a:bodyPr>
            <a:lstStyle/>
            <a:p>
              <a:r>
                <a:rPr lang="en-US" sz="1200" dirty="0"/>
                <a:t>APF</a:t>
              </a:r>
            </a:p>
          </p:txBody>
        </p:sp>
        <p:sp>
          <p:nvSpPr>
            <p:cNvPr id="299" name="TextBox 248"/>
            <p:cNvSpPr txBox="1">
              <a:spLocks noChangeArrowheads="1"/>
            </p:cNvSpPr>
            <p:nvPr/>
          </p:nvSpPr>
          <p:spPr bwMode="auto">
            <a:xfrm>
              <a:off x="4419600" y="1182093"/>
              <a:ext cx="609600" cy="276225"/>
            </a:xfrm>
            <a:prstGeom prst="rect">
              <a:avLst/>
            </a:prstGeom>
            <a:noFill/>
            <a:ln w="9525">
              <a:noFill/>
              <a:miter lim="800000"/>
              <a:headEnd/>
              <a:tailEnd/>
            </a:ln>
          </p:spPr>
          <p:txBody>
            <a:bodyPr>
              <a:spAutoFit/>
            </a:bodyPr>
            <a:lstStyle/>
            <a:p>
              <a:r>
                <a:rPr lang="en-US" sz="1200"/>
                <a:t>APF</a:t>
              </a:r>
            </a:p>
          </p:txBody>
        </p:sp>
        <p:sp>
          <p:nvSpPr>
            <p:cNvPr id="300" name="TextBox 249"/>
            <p:cNvSpPr txBox="1">
              <a:spLocks noChangeArrowheads="1"/>
            </p:cNvSpPr>
            <p:nvPr/>
          </p:nvSpPr>
          <p:spPr bwMode="auto">
            <a:xfrm>
              <a:off x="6430963" y="1212256"/>
              <a:ext cx="955675" cy="231775"/>
            </a:xfrm>
            <a:prstGeom prst="rect">
              <a:avLst/>
            </a:prstGeom>
            <a:noFill/>
            <a:ln w="9525">
              <a:noFill/>
              <a:miter lim="800000"/>
              <a:headEnd/>
              <a:tailEnd/>
            </a:ln>
          </p:spPr>
          <p:txBody>
            <a:bodyPr>
              <a:spAutoFit/>
            </a:bodyPr>
            <a:lstStyle/>
            <a:p>
              <a:r>
                <a:rPr lang="en-US" sz="900" dirty="0"/>
                <a:t>NAF via UFM</a:t>
              </a:r>
            </a:p>
          </p:txBody>
        </p:sp>
        <p:grpSp>
          <p:nvGrpSpPr>
            <p:cNvPr id="301" name="Group 253"/>
            <p:cNvGrpSpPr>
              <a:grpSpLocks/>
            </p:cNvGrpSpPr>
            <p:nvPr/>
          </p:nvGrpSpPr>
          <p:grpSpPr bwMode="auto">
            <a:xfrm>
              <a:off x="6629400" y="4982568"/>
              <a:ext cx="381000" cy="1295400"/>
              <a:chOff x="6858000" y="5105400"/>
              <a:chExt cx="381000" cy="1295400"/>
            </a:xfrm>
          </p:grpSpPr>
          <p:sp>
            <p:nvSpPr>
              <p:cNvPr id="314" name="Right Arrow 313"/>
              <p:cNvSpPr/>
              <p:nvPr/>
            </p:nvSpPr>
            <p:spPr bwMode="auto">
              <a:xfrm rot="5400000">
                <a:off x="6400800" y="5562600"/>
                <a:ext cx="1295400" cy="381000"/>
              </a:xfrm>
              <a:prstGeom prst="rightArrow">
                <a:avLst/>
              </a:prstGeom>
              <a:solidFill>
                <a:srgbClr val="FFFFFF"/>
              </a:solidFill>
              <a:ln w="9525" cap="flat" cmpd="sng" algn="ctr">
                <a:solidFill>
                  <a:srgbClr val="000000"/>
                </a:solidFill>
                <a:prstDash val="solid"/>
                <a:round/>
                <a:headEnd type="none" w="med" len="med"/>
                <a:tailEnd type="none" w="med" len="med"/>
              </a:ln>
              <a:effectLst/>
            </p:spPr>
            <p:txBody>
              <a:bodyPr/>
              <a:lstStyle/>
              <a:p>
                <a:pPr algn="ctr" eaLnBrk="0" hangingPunct="0">
                  <a:defRPr/>
                </a:pPr>
                <a:endParaRPr lang="en-US" sz="2000" b="0">
                  <a:effectLst>
                    <a:outerShdw blurRad="38100" dist="38100" dir="2700000" algn="tl">
                      <a:srgbClr val="000000">
                        <a:alpha val="43137"/>
                      </a:srgbClr>
                    </a:outerShdw>
                  </a:effectLst>
                  <a:cs typeface="+mn-cs"/>
                </a:endParaRPr>
              </a:p>
            </p:txBody>
          </p:sp>
          <p:sp>
            <p:nvSpPr>
              <p:cNvPr id="315" name="TextBox 250"/>
              <p:cNvSpPr txBox="1">
                <a:spLocks noChangeArrowheads="1"/>
              </p:cNvSpPr>
              <p:nvPr/>
            </p:nvSpPr>
            <p:spPr bwMode="auto">
              <a:xfrm rot="5400000">
                <a:off x="6470422" y="5721578"/>
                <a:ext cx="1143000" cy="215444"/>
              </a:xfrm>
              <a:prstGeom prst="rect">
                <a:avLst/>
              </a:prstGeom>
              <a:noFill/>
              <a:ln w="9525">
                <a:noFill/>
                <a:miter lim="800000"/>
                <a:headEnd/>
                <a:tailEnd/>
              </a:ln>
            </p:spPr>
            <p:txBody>
              <a:bodyPr>
                <a:spAutoFit/>
              </a:bodyPr>
              <a:lstStyle/>
              <a:p>
                <a:r>
                  <a:rPr lang="en-US" sz="800"/>
                  <a:t>NAF via UFM</a:t>
                </a:r>
              </a:p>
            </p:txBody>
          </p:sp>
        </p:grpSp>
        <p:sp>
          <p:nvSpPr>
            <p:cNvPr id="302" name="TextBox 252"/>
            <p:cNvSpPr txBox="1">
              <a:spLocks noChangeArrowheads="1"/>
            </p:cNvSpPr>
            <p:nvPr/>
          </p:nvSpPr>
          <p:spPr bwMode="auto">
            <a:xfrm>
              <a:off x="7086600" y="4854072"/>
              <a:ext cx="2024064" cy="1400383"/>
            </a:xfrm>
            <a:prstGeom prst="rect">
              <a:avLst/>
            </a:prstGeom>
            <a:solidFill>
              <a:schemeClr val="bg1"/>
            </a:solidFill>
            <a:ln w="9525">
              <a:noFill/>
              <a:miter lim="800000"/>
              <a:headEnd/>
              <a:tailEnd/>
            </a:ln>
          </p:spPr>
          <p:txBody>
            <a:bodyPr wrap="square">
              <a:spAutoFit/>
            </a:bodyPr>
            <a:lstStyle/>
            <a:p>
              <a:r>
                <a:rPr lang="en-US" sz="1000" dirty="0"/>
                <a:t>Decreases in </a:t>
              </a:r>
              <a:r>
                <a:rPr lang="en-US" sz="1000" dirty="0" smtClean="0"/>
                <a:t>APF </a:t>
              </a:r>
              <a:r>
                <a:rPr lang="en-US" sz="1000" dirty="0"/>
                <a:t>results in:</a:t>
              </a:r>
            </a:p>
            <a:p>
              <a:pPr>
                <a:buFont typeface="Arial" charset="0"/>
                <a:buChar char="•"/>
              </a:pPr>
              <a:r>
                <a:rPr lang="en-US" sz="800" dirty="0"/>
                <a:t>  </a:t>
              </a:r>
              <a:r>
                <a:rPr lang="en-US" sz="900" dirty="0"/>
                <a:t>Increased use of NAF for APF expenses.</a:t>
              </a:r>
            </a:p>
            <a:p>
              <a:pPr>
                <a:buFont typeface="Arial" charset="0"/>
                <a:buChar char="•"/>
              </a:pPr>
              <a:r>
                <a:rPr lang="en-US" sz="900" dirty="0"/>
                <a:t> Reduced Major/Minor construction</a:t>
              </a:r>
            </a:p>
            <a:p>
              <a:pPr>
                <a:buFont typeface="Arial" charset="0"/>
                <a:buChar char="•"/>
              </a:pPr>
              <a:endParaRPr lang="en-US" sz="1000" dirty="0"/>
            </a:p>
            <a:p>
              <a:r>
                <a:rPr lang="en-US" sz="1000" dirty="0"/>
                <a:t>Options to offset </a:t>
              </a:r>
              <a:r>
                <a:rPr lang="en-US" sz="1000" dirty="0" smtClean="0"/>
                <a:t>APF </a:t>
              </a:r>
              <a:r>
                <a:rPr lang="en-US" sz="1000" dirty="0"/>
                <a:t>decreases</a:t>
              </a:r>
            </a:p>
            <a:p>
              <a:pPr>
                <a:buFont typeface="Arial" charset="0"/>
                <a:buChar char="•"/>
              </a:pPr>
              <a:r>
                <a:rPr lang="en-US" sz="1000" dirty="0"/>
                <a:t> </a:t>
              </a:r>
              <a:r>
                <a:rPr lang="en-US" sz="900" dirty="0"/>
                <a:t>Reduce APF authorized services</a:t>
              </a:r>
            </a:p>
            <a:p>
              <a:pPr>
                <a:buFont typeface="Arial" charset="0"/>
                <a:buChar char="•"/>
              </a:pPr>
              <a:r>
                <a:rPr lang="en-US" sz="900" dirty="0"/>
                <a:t> Price increases to customers</a:t>
              </a:r>
            </a:p>
            <a:p>
              <a:pPr>
                <a:buFont typeface="Arial" charset="0"/>
                <a:buChar char="•"/>
              </a:pPr>
              <a:r>
                <a:rPr lang="en-US" sz="900" dirty="0"/>
                <a:t> Close </a:t>
              </a:r>
              <a:r>
                <a:rPr lang="en-US" sz="900" dirty="0" smtClean="0"/>
                <a:t>programs</a:t>
              </a:r>
              <a:endParaRPr lang="en-US" sz="1000" dirty="0"/>
            </a:p>
          </p:txBody>
        </p:sp>
        <p:sp>
          <p:nvSpPr>
            <p:cNvPr id="303" name="TextBox 244"/>
            <p:cNvSpPr txBox="1">
              <a:spLocks noChangeArrowheads="1"/>
            </p:cNvSpPr>
            <p:nvPr/>
          </p:nvSpPr>
          <p:spPr bwMode="auto">
            <a:xfrm>
              <a:off x="4191000" y="1550393"/>
              <a:ext cx="1014413" cy="369888"/>
            </a:xfrm>
            <a:prstGeom prst="rect">
              <a:avLst/>
            </a:prstGeom>
            <a:noFill/>
            <a:ln w="9525">
              <a:noFill/>
              <a:miter lim="800000"/>
              <a:headEnd/>
              <a:tailEnd/>
            </a:ln>
          </p:spPr>
          <p:txBody>
            <a:bodyPr>
              <a:spAutoFit/>
            </a:bodyPr>
            <a:lstStyle/>
            <a:p>
              <a:r>
                <a:rPr lang="en-US" sz="600">
                  <a:solidFill>
                    <a:srgbClr val="FF0000"/>
                  </a:solidFill>
                </a:rPr>
                <a:t>**Timely Allocations are key to execute MWR Programs</a:t>
              </a:r>
            </a:p>
          </p:txBody>
        </p:sp>
        <p:sp>
          <p:nvSpPr>
            <p:cNvPr id="304" name="Rectangle 303"/>
            <p:cNvSpPr/>
            <p:nvPr/>
          </p:nvSpPr>
          <p:spPr bwMode="auto">
            <a:xfrm>
              <a:off x="4200525" y="1505943"/>
              <a:ext cx="955675" cy="457200"/>
            </a:xfrm>
            <a:prstGeom prst="rect">
              <a:avLst/>
            </a:prstGeom>
            <a:noFill/>
            <a:ln w="9525" cap="flat" cmpd="sng" algn="ctr">
              <a:solidFill>
                <a:srgbClr val="0070C0"/>
              </a:solidFill>
              <a:prstDash val="solid"/>
              <a:round/>
              <a:headEnd type="none" w="med" len="med"/>
              <a:tailEnd type="none" w="med" len="med"/>
            </a:ln>
            <a:effectLst/>
          </p:spPr>
          <p:txBody>
            <a:bodyPr/>
            <a:lstStyle/>
            <a:p>
              <a:pPr algn="ctr" eaLnBrk="0" hangingPunct="0">
                <a:defRPr/>
              </a:pPr>
              <a:endParaRPr lang="en-US" sz="2000" b="0">
                <a:effectLst>
                  <a:outerShdw blurRad="38100" dist="38100" dir="2700000" algn="tl">
                    <a:srgbClr val="000000">
                      <a:alpha val="43137"/>
                    </a:srgbClr>
                  </a:outerShdw>
                </a:effectLst>
                <a:cs typeface="+mn-cs"/>
              </a:endParaRPr>
            </a:p>
          </p:txBody>
        </p:sp>
        <p:grpSp>
          <p:nvGrpSpPr>
            <p:cNvPr id="305" name="Group 112"/>
            <p:cNvGrpSpPr>
              <a:grpSpLocks/>
            </p:cNvGrpSpPr>
            <p:nvPr/>
          </p:nvGrpSpPr>
          <p:grpSpPr bwMode="auto">
            <a:xfrm>
              <a:off x="5126038" y="4620618"/>
              <a:ext cx="1562100" cy="1066800"/>
              <a:chOff x="4489" y="1697"/>
              <a:chExt cx="938" cy="919"/>
            </a:xfrm>
          </p:grpSpPr>
          <p:grpSp>
            <p:nvGrpSpPr>
              <p:cNvPr id="308" name="Group 113"/>
              <p:cNvGrpSpPr>
                <a:grpSpLocks/>
              </p:cNvGrpSpPr>
              <p:nvPr/>
            </p:nvGrpSpPr>
            <p:grpSpPr bwMode="auto">
              <a:xfrm>
                <a:off x="4489" y="1697"/>
                <a:ext cx="938" cy="919"/>
                <a:chOff x="3103" y="2615"/>
                <a:chExt cx="938" cy="919"/>
              </a:xfrm>
            </p:grpSpPr>
            <p:sp>
              <p:nvSpPr>
                <p:cNvPr id="310" name="Freeform 114"/>
                <p:cNvSpPr>
                  <a:spLocks/>
                </p:cNvSpPr>
                <p:nvPr/>
              </p:nvSpPr>
              <p:spPr bwMode="auto">
                <a:xfrm>
                  <a:off x="3114" y="2640"/>
                  <a:ext cx="927" cy="748"/>
                </a:xfrm>
                <a:custGeom>
                  <a:avLst/>
                  <a:gdLst>
                    <a:gd name="T0" fmla="*/ 572 w 927"/>
                    <a:gd name="T1" fmla="*/ 723 h 748"/>
                    <a:gd name="T2" fmla="*/ 598 w 927"/>
                    <a:gd name="T3" fmla="*/ 668 h 748"/>
                    <a:gd name="T4" fmla="*/ 615 w 927"/>
                    <a:gd name="T5" fmla="*/ 613 h 748"/>
                    <a:gd name="T6" fmla="*/ 627 w 927"/>
                    <a:gd name="T7" fmla="*/ 557 h 748"/>
                    <a:gd name="T8" fmla="*/ 632 w 927"/>
                    <a:gd name="T9" fmla="*/ 503 h 748"/>
                    <a:gd name="T10" fmla="*/ 629 w 927"/>
                    <a:gd name="T11" fmla="*/ 448 h 748"/>
                    <a:gd name="T12" fmla="*/ 623 w 927"/>
                    <a:gd name="T13" fmla="*/ 394 h 748"/>
                    <a:gd name="T14" fmla="*/ 592 w 927"/>
                    <a:gd name="T15" fmla="*/ 314 h 748"/>
                    <a:gd name="T16" fmla="*/ 35 w 927"/>
                    <a:gd name="T17" fmla="*/ 0 h 748"/>
                    <a:gd name="T18" fmla="*/ 675 w 927"/>
                    <a:gd name="T19" fmla="*/ 335 h 748"/>
                    <a:gd name="T20" fmla="*/ 689 w 927"/>
                    <a:gd name="T21" fmla="*/ 390 h 748"/>
                    <a:gd name="T22" fmla="*/ 696 w 927"/>
                    <a:gd name="T23" fmla="*/ 448 h 748"/>
                    <a:gd name="T24" fmla="*/ 818 w 927"/>
                    <a:gd name="T25" fmla="*/ 237 h 748"/>
                    <a:gd name="T26" fmla="*/ 820 w 927"/>
                    <a:gd name="T27" fmla="*/ 232 h 748"/>
                    <a:gd name="T28" fmla="*/ 817 w 927"/>
                    <a:gd name="T29" fmla="*/ 228 h 748"/>
                    <a:gd name="T30" fmla="*/ 808 w 927"/>
                    <a:gd name="T31" fmla="*/ 226 h 748"/>
                    <a:gd name="T32" fmla="*/ 759 w 927"/>
                    <a:gd name="T33" fmla="*/ 229 h 748"/>
                    <a:gd name="T34" fmla="*/ 755 w 927"/>
                    <a:gd name="T35" fmla="*/ 227 h 748"/>
                    <a:gd name="T36" fmla="*/ 755 w 927"/>
                    <a:gd name="T37" fmla="*/ 222 h 748"/>
                    <a:gd name="T38" fmla="*/ 759 w 927"/>
                    <a:gd name="T39" fmla="*/ 216 h 748"/>
                    <a:gd name="T40" fmla="*/ 909 w 927"/>
                    <a:gd name="T41" fmla="*/ 100 h 748"/>
                    <a:gd name="T42" fmla="*/ 915 w 927"/>
                    <a:gd name="T43" fmla="*/ 97 h 748"/>
                    <a:gd name="T44" fmla="*/ 920 w 927"/>
                    <a:gd name="T45" fmla="*/ 98 h 748"/>
                    <a:gd name="T46" fmla="*/ 924 w 927"/>
                    <a:gd name="T47" fmla="*/ 102 h 748"/>
                    <a:gd name="T48" fmla="*/ 926 w 927"/>
                    <a:gd name="T49" fmla="*/ 107 h 748"/>
                    <a:gd name="T50" fmla="*/ 924 w 927"/>
                    <a:gd name="T51" fmla="*/ 292 h 748"/>
                    <a:gd name="T52" fmla="*/ 921 w 927"/>
                    <a:gd name="T53" fmla="*/ 299 h 748"/>
                    <a:gd name="T54" fmla="*/ 917 w 927"/>
                    <a:gd name="T55" fmla="*/ 301 h 748"/>
                    <a:gd name="T56" fmla="*/ 913 w 927"/>
                    <a:gd name="T57" fmla="*/ 301 h 748"/>
                    <a:gd name="T58" fmla="*/ 886 w 927"/>
                    <a:gd name="T59" fmla="*/ 261 h 748"/>
                    <a:gd name="T60" fmla="*/ 878 w 927"/>
                    <a:gd name="T61" fmla="*/ 256 h 748"/>
                    <a:gd name="T62" fmla="*/ 873 w 927"/>
                    <a:gd name="T63" fmla="*/ 256 h 748"/>
                    <a:gd name="T64" fmla="*/ 870 w 927"/>
                    <a:gd name="T65" fmla="*/ 260 h 748"/>
                    <a:gd name="T66" fmla="*/ 624 w 927"/>
                    <a:gd name="T67" fmla="*/ 747 h 7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27"/>
                    <a:gd name="T103" fmla="*/ 0 h 748"/>
                    <a:gd name="T104" fmla="*/ 927 w 927"/>
                    <a:gd name="T105" fmla="*/ 748 h 7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27" h="748">
                      <a:moveTo>
                        <a:pt x="624" y="747"/>
                      </a:moveTo>
                      <a:lnTo>
                        <a:pt x="572" y="723"/>
                      </a:lnTo>
                      <a:lnTo>
                        <a:pt x="585" y="697"/>
                      </a:lnTo>
                      <a:lnTo>
                        <a:pt x="598" y="668"/>
                      </a:lnTo>
                      <a:lnTo>
                        <a:pt x="608" y="641"/>
                      </a:lnTo>
                      <a:lnTo>
                        <a:pt x="615" y="613"/>
                      </a:lnTo>
                      <a:lnTo>
                        <a:pt x="622" y="585"/>
                      </a:lnTo>
                      <a:lnTo>
                        <a:pt x="627" y="557"/>
                      </a:lnTo>
                      <a:lnTo>
                        <a:pt x="630" y="530"/>
                      </a:lnTo>
                      <a:lnTo>
                        <a:pt x="632" y="503"/>
                      </a:lnTo>
                      <a:lnTo>
                        <a:pt x="631" y="475"/>
                      </a:lnTo>
                      <a:lnTo>
                        <a:pt x="629" y="448"/>
                      </a:lnTo>
                      <a:lnTo>
                        <a:pt x="626" y="423"/>
                      </a:lnTo>
                      <a:lnTo>
                        <a:pt x="623" y="394"/>
                      </a:lnTo>
                      <a:lnTo>
                        <a:pt x="616" y="364"/>
                      </a:lnTo>
                      <a:lnTo>
                        <a:pt x="592" y="314"/>
                      </a:lnTo>
                      <a:lnTo>
                        <a:pt x="0" y="38"/>
                      </a:lnTo>
                      <a:lnTo>
                        <a:pt x="35" y="0"/>
                      </a:lnTo>
                      <a:lnTo>
                        <a:pt x="639" y="277"/>
                      </a:lnTo>
                      <a:lnTo>
                        <a:pt x="675" y="335"/>
                      </a:lnTo>
                      <a:lnTo>
                        <a:pt x="683" y="362"/>
                      </a:lnTo>
                      <a:lnTo>
                        <a:pt x="689" y="390"/>
                      </a:lnTo>
                      <a:lnTo>
                        <a:pt x="693" y="418"/>
                      </a:lnTo>
                      <a:lnTo>
                        <a:pt x="696" y="448"/>
                      </a:lnTo>
                      <a:lnTo>
                        <a:pt x="697" y="477"/>
                      </a:lnTo>
                      <a:lnTo>
                        <a:pt x="818" y="237"/>
                      </a:lnTo>
                      <a:lnTo>
                        <a:pt x="819" y="234"/>
                      </a:lnTo>
                      <a:lnTo>
                        <a:pt x="820" y="232"/>
                      </a:lnTo>
                      <a:lnTo>
                        <a:pt x="818" y="230"/>
                      </a:lnTo>
                      <a:lnTo>
                        <a:pt x="817" y="228"/>
                      </a:lnTo>
                      <a:lnTo>
                        <a:pt x="813" y="226"/>
                      </a:lnTo>
                      <a:lnTo>
                        <a:pt x="808" y="226"/>
                      </a:lnTo>
                      <a:lnTo>
                        <a:pt x="761" y="229"/>
                      </a:lnTo>
                      <a:lnTo>
                        <a:pt x="759" y="229"/>
                      </a:lnTo>
                      <a:lnTo>
                        <a:pt x="757" y="228"/>
                      </a:lnTo>
                      <a:lnTo>
                        <a:pt x="755" y="227"/>
                      </a:lnTo>
                      <a:lnTo>
                        <a:pt x="755" y="224"/>
                      </a:lnTo>
                      <a:lnTo>
                        <a:pt x="755" y="222"/>
                      </a:lnTo>
                      <a:lnTo>
                        <a:pt x="757" y="219"/>
                      </a:lnTo>
                      <a:lnTo>
                        <a:pt x="759" y="216"/>
                      </a:lnTo>
                      <a:lnTo>
                        <a:pt x="763" y="213"/>
                      </a:lnTo>
                      <a:lnTo>
                        <a:pt x="909" y="100"/>
                      </a:lnTo>
                      <a:lnTo>
                        <a:pt x="912" y="98"/>
                      </a:lnTo>
                      <a:lnTo>
                        <a:pt x="915" y="97"/>
                      </a:lnTo>
                      <a:lnTo>
                        <a:pt x="918" y="98"/>
                      </a:lnTo>
                      <a:lnTo>
                        <a:pt x="920" y="98"/>
                      </a:lnTo>
                      <a:lnTo>
                        <a:pt x="923" y="100"/>
                      </a:lnTo>
                      <a:lnTo>
                        <a:pt x="924" y="102"/>
                      </a:lnTo>
                      <a:lnTo>
                        <a:pt x="926" y="104"/>
                      </a:lnTo>
                      <a:lnTo>
                        <a:pt x="926" y="107"/>
                      </a:lnTo>
                      <a:lnTo>
                        <a:pt x="924" y="288"/>
                      </a:lnTo>
                      <a:lnTo>
                        <a:pt x="924" y="292"/>
                      </a:lnTo>
                      <a:lnTo>
                        <a:pt x="923" y="295"/>
                      </a:lnTo>
                      <a:lnTo>
                        <a:pt x="921" y="299"/>
                      </a:lnTo>
                      <a:lnTo>
                        <a:pt x="920" y="300"/>
                      </a:lnTo>
                      <a:lnTo>
                        <a:pt x="917" y="301"/>
                      </a:lnTo>
                      <a:lnTo>
                        <a:pt x="915" y="301"/>
                      </a:lnTo>
                      <a:lnTo>
                        <a:pt x="913" y="301"/>
                      </a:lnTo>
                      <a:lnTo>
                        <a:pt x="911" y="299"/>
                      </a:lnTo>
                      <a:lnTo>
                        <a:pt x="886" y="261"/>
                      </a:lnTo>
                      <a:lnTo>
                        <a:pt x="882" y="257"/>
                      </a:lnTo>
                      <a:lnTo>
                        <a:pt x="878" y="256"/>
                      </a:lnTo>
                      <a:lnTo>
                        <a:pt x="875" y="256"/>
                      </a:lnTo>
                      <a:lnTo>
                        <a:pt x="873" y="256"/>
                      </a:lnTo>
                      <a:lnTo>
                        <a:pt x="872" y="258"/>
                      </a:lnTo>
                      <a:lnTo>
                        <a:pt x="870" y="260"/>
                      </a:lnTo>
                      <a:lnTo>
                        <a:pt x="624" y="747"/>
                      </a:lnTo>
                    </a:path>
                  </a:pathLst>
                </a:custGeom>
                <a:solidFill>
                  <a:srgbClr val="FFFF00"/>
                </a:solidFill>
                <a:ln w="12700" cap="rnd">
                  <a:solidFill>
                    <a:schemeClr val="tx1"/>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311" name="Freeform 115"/>
                <p:cNvSpPr>
                  <a:spLocks/>
                </p:cNvSpPr>
                <p:nvPr/>
              </p:nvSpPr>
              <p:spPr bwMode="auto">
                <a:xfrm>
                  <a:off x="3103" y="2615"/>
                  <a:ext cx="171" cy="170"/>
                </a:xfrm>
                <a:custGeom>
                  <a:avLst/>
                  <a:gdLst>
                    <a:gd name="T0" fmla="*/ 170 w 171"/>
                    <a:gd name="T1" fmla="*/ 77 h 169"/>
                    <a:gd name="T2" fmla="*/ 150 w 171"/>
                    <a:gd name="T3" fmla="*/ 119 h 169"/>
                    <a:gd name="T4" fmla="*/ 105 w 171"/>
                    <a:gd name="T5" fmla="*/ 105 h 169"/>
                    <a:gd name="T6" fmla="*/ 102 w 171"/>
                    <a:gd name="T7" fmla="*/ 107 h 169"/>
                    <a:gd name="T8" fmla="*/ 100 w 171"/>
                    <a:gd name="T9" fmla="*/ 112 h 169"/>
                    <a:gd name="T10" fmla="*/ 99 w 171"/>
                    <a:gd name="T11" fmla="*/ 118 h 169"/>
                    <a:gd name="T12" fmla="*/ 101 w 171"/>
                    <a:gd name="T13" fmla="*/ 164 h 169"/>
                    <a:gd name="T14" fmla="*/ 100 w 171"/>
                    <a:gd name="T15" fmla="*/ 167 h 169"/>
                    <a:gd name="T16" fmla="*/ 97 w 171"/>
                    <a:gd name="T17" fmla="*/ 168 h 169"/>
                    <a:gd name="T18" fmla="*/ 94 w 171"/>
                    <a:gd name="T19" fmla="*/ 168 h 169"/>
                    <a:gd name="T20" fmla="*/ 92 w 171"/>
                    <a:gd name="T21" fmla="*/ 167 h 169"/>
                    <a:gd name="T22" fmla="*/ 89 w 171"/>
                    <a:gd name="T23" fmla="*/ 164 h 169"/>
                    <a:gd name="T24" fmla="*/ 0 w 171"/>
                    <a:gd name="T25" fmla="*/ 43 h 169"/>
                    <a:gd name="T26" fmla="*/ 0 w 171"/>
                    <a:gd name="T27" fmla="*/ 37 h 169"/>
                    <a:gd name="T28" fmla="*/ 1 w 171"/>
                    <a:gd name="T29" fmla="*/ 33 h 169"/>
                    <a:gd name="T30" fmla="*/ 4 w 171"/>
                    <a:gd name="T31" fmla="*/ 30 h 169"/>
                    <a:gd name="T32" fmla="*/ 7 w 171"/>
                    <a:gd name="T33" fmla="*/ 28 h 169"/>
                    <a:gd name="T34" fmla="*/ 152 w 171"/>
                    <a:gd name="T35" fmla="*/ 0 h 169"/>
                    <a:gd name="T36" fmla="*/ 155 w 171"/>
                    <a:gd name="T37" fmla="*/ 0 h 169"/>
                    <a:gd name="T38" fmla="*/ 158 w 171"/>
                    <a:gd name="T39" fmla="*/ 1 h 169"/>
                    <a:gd name="T40" fmla="*/ 160 w 171"/>
                    <a:gd name="T41" fmla="*/ 3 h 169"/>
                    <a:gd name="T42" fmla="*/ 160 w 171"/>
                    <a:gd name="T43" fmla="*/ 6 h 169"/>
                    <a:gd name="T44" fmla="*/ 157 w 171"/>
                    <a:gd name="T45" fmla="*/ 12 h 169"/>
                    <a:gd name="T46" fmla="*/ 128 w 171"/>
                    <a:gd name="T47" fmla="*/ 41 h 169"/>
                    <a:gd name="T48" fmla="*/ 125 w 171"/>
                    <a:gd name="T49" fmla="*/ 47 h 169"/>
                    <a:gd name="T50" fmla="*/ 125 w 171"/>
                    <a:gd name="T51" fmla="*/ 51 h 169"/>
                    <a:gd name="T52" fmla="*/ 127 w 171"/>
                    <a:gd name="T53" fmla="*/ 54 h 169"/>
                    <a:gd name="T54" fmla="*/ 128 w 171"/>
                    <a:gd name="T55" fmla="*/ 55 h 169"/>
                    <a:gd name="T56" fmla="*/ 170 w 171"/>
                    <a:gd name="T57" fmla="*/ 77 h 1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1"/>
                    <a:gd name="T88" fmla="*/ 0 h 169"/>
                    <a:gd name="T89" fmla="*/ 171 w 171"/>
                    <a:gd name="T90" fmla="*/ 169 h 16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1" h="169">
                      <a:moveTo>
                        <a:pt x="170" y="77"/>
                      </a:moveTo>
                      <a:lnTo>
                        <a:pt x="150" y="119"/>
                      </a:lnTo>
                      <a:lnTo>
                        <a:pt x="105" y="105"/>
                      </a:lnTo>
                      <a:lnTo>
                        <a:pt x="102" y="107"/>
                      </a:lnTo>
                      <a:lnTo>
                        <a:pt x="100" y="112"/>
                      </a:lnTo>
                      <a:lnTo>
                        <a:pt x="99" y="118"/>
                      </a:lnTo>
                      <a:lnTo>
                        <a:pt x="101" y="164"/>
                      </a:lnTo>
                      <a:lnTo>
                        <a:pt x="100" y="167"/>
                      </a:lnTo>
                      <a:lnTo>
                        <a:pt x="97" y="168"/>
                      </a:lnTo>
                      <a:lnTo>
                        <a:pt x="94" y="168"/>
                      </a:lnTo>
                      <a:lnTo>
                        <a:pt x="92" y="167"/>
                      </a:lnTo>
                      <a:lnTo>
                        <a:pt x="89" y="164"/>
                      </a:lnTo>
                      <a:lnTo>
                        <a:pt x="0" y="43"/>
                      </a:lnTo>
                      <a:lnTo>
                        <a:pt x="0" y="37"/>
                      </a:lnTo>
                      <a:lnTo>
                        <a:pt x="1" y="33"/>
                      </a:lnTo>
                      <a:lnTo>
                        <a:pt x="4" y="30"/>
                      </a:lnTo>
                      <a:lnTo>
                        <a:pt x="7" y="28"/>
                      </a:lnTo>
                      <a:lnTo>
                        <a:pt x="152" y="0"/>
                      </a:lnTo>
                      <a:lnTo>
                        <a:pt x="155" y="0"/>
                      </a:lnTo>
                      <a:lnTo>
                        <a:pt x="158" y="1"/>
                      </a:lnTo>
                      <a:lnTo>
                        <a:pt x="160" y="3"/>
                      </a:lnTo>
                      <a:lnTo>
                        <a:pt x="160" y="6"/>
                      </a:lnTo>
                      <a:lnTo>
                        <a:pt x="157" y="12"/>
                      </a:lnTo>
                      <a:lnTo>
                        <a:pt x="128" y="41"/>
                      </a:lnTo>
                      <a:lnTo>
                        <a:pt x="125" y="47"/>
                      </a:lnTo>
                      <a:lnTo>
                        <a:pt x="125" y="51"/>
                      </a:lnTo>
                      <a:lnTo>
                        <a:pt x="127" y="54"/>
                      </a:lnTo>
                      <a:lnTo>
                        <a:pt x="128" y="55"/>
                      </a:lnTo>
                      <a:lnTo>
                        <a:pt x="170" y="77"/>
                      </a:lnTo>
                    </a:path>
                  </a:pathLst>
                </a:custGeom>
                <a:solidFill>
                  <a:srgbClr val="FFFF00"/>
                </a:solidFill>
                <a:ln w="12700" cap="rnd">
                  <a:solidFill>
                    <a:schemeClr val="tx1"/>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312" name="Freeform 116"/>
                <p:cNvSpPr>
                  <a:spLocks/>
                </p:cNvSpPr>
                <p:nvPr/>
              </p:nvSpPr>
              <p:spPr bwMode="auto">
                <a:xfrm>
                  <a:off x="3210" y="2695"/>
                  <a:ext cx="76" cy="47"/>
                </a:xfrm>
                <a:custGeom>
                  <a:avLst/>
                  <a:gdLst>
                    <a:gd name="T0" fmla="*/ 55 w 82"/>
                    <a:gd name="T1" fmla="*/ 0 h 57"/>
                    <a:gd name="T2" fmla="*/ 81 w 82"/>
                    <a:gd name="T3" fmla="*/ 12 h 57"/>
                    <a:gd name="T4" fmla="*/ 58 w 82"/>
                    <a:gd name="T5" fmla="*/ 56 h 57"/>
                    <a:gd name="T6" fmla="*/ 0 w 82"/>
                    <a:gd name="T7" fmla="*/ 29 h 57"/>
                    <a:gd name="T8" fmla="*/ 0 w 82"/>
                    <a:gd name="T9" fmla="*/ 28 h 57"/>
                    <a:gd name="T10" fmla="*/ 55 w 82"/>
                    <a:gd name="T11" fmla="*/ 0 h 57"/>
                    <a:gd name="T12" fmla="*/ 0 60000 65536"/>
                    <a:gd name="T13" fmla="*/ 0 60000 65536"/>
                    <a:gd name="T14" fmla="*/ 0 60000 65536"/>
                    <a:gd name="T15" fmla="*/ 0 60000 65536"/>
                    <a:gd name="T16" fmla="*/ 0 60000 65536"/>
                    <a:gd name="T17" fmla="*/ 0 60000 65536"/>
                    <a:gd name="T18" fmla="*/ 0 w 82"/>
                    <a:gd name="T19" fmla="*/ 0 h 57"/>
                    <a:gd name="T20" fmla="*/ 82 w 82"/>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82" h="57">
                      <a:moveTo>
                        <a:pt x="55" y="0"/>
                      </a:moveTo>
                      <a:lnTo>
                        <a:pt x="81" y="12"/>
                      </a:lnTo>
                      <a:lnTo>
                        <a:pt x="58" y="56"/>
                      </a:lnTo>
                      <a:lnTo>
                        <a:pt x="0" y="29"/>
                      </a:lnTo>
                      <a:lnTo>
                        <a:pt x="0" y="28"/>
                      </a:lnTo>
                      <a:lnTo>
                        <a:pt x="55" y="0"/>
                      </a:lnTo>
                    </a:path>
                  </a:pathLst>
                </a:custGeom>
                <a:solidFill>
                  <a:srgbClr val="FFFF00"/>
                </a:solidFill>
                <a:ln w="12700" cap="rnd">
                  <a:no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sp>
              <p:nvSpPr>
                <p:cNvPr id="313" name="Freeform 117"/>
                <p:cNvSpPr>
                  <a:spLocks/>
                </p:cNvSpPr>
                <p:nvPr/>
              </p:nvSpPr>
              <p:spPr bwMode="auto">
                <a:xfrm>
                  <a:off x="3513" y="3341"/>
                  <a:ext cx="265" cy="193"/>
                </a:xfrm>
                <a:custGeom>
                  <a:avLst/>
                  <a:gdLst>
                    <a:gd name="T0" fmla="*/ 185 w 265"/>
                    <a:gd name="T1" fmla="*/ 0 h 193"/>
                    <a:gd name="T2" fmla="*/ 114 w 265"/>
                    <a:gd name="T3" fmla="*/ 141 h 193"/>
                    <a:gd name="T4" fmla="*/ 0 w 265"/>
                    <a:gd name="T5" fmla="*/ 187 h 193"/>
                    <a:gd name="T6" fmla="*/ 141 w 265"/>
                    <a:gd name="T7" fmla="*/ 149 h 193"/>
                    <a:gd name="T8" fmla="*/ 264 w 265"/>
                    <a:gd name="T9" fmla="*/ 192 h 193"/>
                    <a:gd name="T10" fmla="*/ 180 w 265"/>
                    <a:gd name="T11" fmla="*/ 136 h 193"/>
                    <a:gd name="T12" fmla="*/ 235 w 265"/>
                    <a:gd name="T13" fmla="*/ 26 h 193"/>
                    <a:gd name="T14" fmla="*/ 185 w 265"/>
                    <a:gd name="T15" fmla="*/ 0 h 193"/>
                    <a:gd name="T16" fmla="*/ 0 60000 65536"/>
                    <a:gd name="T17" fmla="*/ 0 60000 65536"/>
                    <a:gd name="T18" fmla="*/ 0 60000 65536"/>
                    <a:gd name="T19" fmla="*/ 0 60000 65536"/>
                    <a:gd name="T20" fmla="*/ 0 60000 65536"/>
                    <a:gd name="T21" fmla="*/ 0 60000 65536"/>
                    <a:gd name="T22" fmla="*/ 0 60000 65536"/>
                    <a:gd name="T23" fmla="*/ 0 60000 65536"/>
                    <a:gd name="T24" fmla="*/ 0 w 265"/>
                    <a:gd name="T25" fmla="*/ 0 h 193"/>
                    <a:gd name="T26" fmla="*/ 265 w 265"/>
                    <a:gd name="T27" fmla="*/ 193 h 1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5" h="193">
                      <a:moveTo>
                        <a:pt x="185" y="0"/>
                      </a:moveTo>
                      <a:lnTo>
                        <a:pt x="114" y="141"/>
                      </a:lnTo>
                      <a:lnTo>
                        <a:pt x="0" y="187"/>
                      </a:lnTo>
                      <a:lnTo>
                        <a:pt x="141" y="149"/>
                      </a:lnTo>
                      <a:lnTo>
                        <a:pt x="264" y="192"/>
                      </a:lnTo>
                      <a:lnTo>
                        <a:pt x="180" y="136"/>
                      </a:lnTo>
                      <a:lnTo>
                        <a:pt x="235" y="26"/>
                      </a:lnTo>
                      <a:lnTo>
                        <a:pt x="185" y="0"/>
                      </a:lnTo>
                    </a:path>
                  </a:pathLst>
                </a:custGeom>
                <a:solidFill>
                  <a:srgbClr val="FFFF00"/>
                </a:solidFill>
                <a:ln w="12700" cap="rnd">
                  <a:solidFill>
                    <a:schemeClr val="tx1"/>
                  </a:solid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grpSp>
          <p:sp>
            <p:nvSpPr>
              <p:cNvPr id="309" name="Freeform 118"/>
              <p:cNvSpPr>
                <a:spLocks/>
              </p:cNvSpPr>
              <p:nvPr/>
            </p:nvSpPr>
            <p:spPr bwMode="auto">
              <a:xfrm>
                <a:off x="5091" y="2389"/>
                <a:ext cx="49" cy="75"/>
              </a:xfrm>
              <a:custGeom>
                <a:avLst/>
                <a:gdLst>
                  <a:gd name="T0" fmla="*/ 55 w 82"/>
                  <a:gd name="T1" fmla="*/ 0 h 57"/>
                  <a:gd name="T2" fmla="*/ 81 w 82"/>
                  <a:gd name="T3" fmla="*/ 12 h 57"/>
                  <a:gd name="T4" fmla="*/ 58 w 82"/>
                  <a:gd name="T5" fmla="*/ 56 h 57"/>
                  <a:gd name="T6" fmla="*/ 0 w 82"/>
                  <a:gd name="T7" fmla="*/ 29 h 57"/>
                  <a:gd name="T8" fmla="*/ 0 w 82"/>
                  <a:gd name="T9" fmla="*/ 28 h 57"/>
                  <a:gd name="T10" fmla="*/ 55 w 82"/>
                  <a:gd name="T11" fmla="*/ 0 h 57"/>
                  <a:gd name="T12" fmla="*/ 0 60000 65536"/>
                  <a:gd name="T13" fmla="*/ 0 60000 65536"/>
                  <a:gd name="T14" fmla="*/ 0 60000 65536"/>
                  <a:gd name="T15" fmla="*/ 0 60000 65536"/>
                  <a:gd name="T16" fmla="*/ 0 60000 65536"/>
                  <a:gd name="T17" fmla="*/ 0 60000 65536"/>
                  <a:gd name="T18" fmla="*/ 0 w 82"/>
                  <a:gd name="T19" fmla="*/ 0 h 57"/>
                  <a:gd name="T20" fmla="*/ 82 w 82"/>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82" h="57">
                    <a:moveTo>
                      <a:pt x="55" y="0"/>
                    </a:moveTo>
                    <a:lnTo>
                      <a:pt x="81" y="12"/>
                    </a:lnTo>
                    <a:lnTo>
                      <a:pt x="58" y="56"/>
                    </a:lnTo>
                    <a:lnTo>
                      <a:pt x="0" y="29"/>
                    </a:lnTo>
                    <a:lnTo>
                      <a:pt x="0" y="28"/>
                    </a:lnTo>
                    <a:lnTo>
                      <a:pt x="55" y="0"/>
                    </a:lnTo>
                  </a:path>
                </a:pathLst>
              </a:custGeom>
              <a:solidFill>
                <a:srgbClr val="FFFF00"/>
              </a:solidFill>
              <a:ln w="12700" cap="rnd">
                <a:noFill/>
                <a:round/>
                <a:headEnd/>
                <a:tailEnd/>
              </a:ln>
            </p:spPr>
            <p:txBody>
              <a:bodyPr/>
              <a:lstStyle/>
              <a:p>
                <a:pPr algn="ctr" eaLnBrk="0" hangingPunct="0">
                  <a:defRPr/>
                </a:pPr>
                <a:endParaRPr lang="en-US" sz="2000">
                  <a:solidFill>
                    <a:srgbClr val="000000"/>
                  </a:solidFill>
                  <a:effectLst>
                    <a:outerShdw blurRad="38100" dist="38100" dir="2700000" algn="tl">
                      <a:srgbClr val="000000">
                        <a:alpha val="43137"/>
                      </a:srgbClr>
                    </a:outerShdw>
                  </a:effectLst>
                  <a:cs typeface="+mn-cs"/>
                </a:endParaRPr>
              </a:p>
            </p:txBody>
          </p:sp>
        </p:grpSp>
        <p:pic>
          <p:nvPicPr>
            <p:cNvPr id="306" name="Picture 305" descr="INSTALLATION MANAGEMENT ACTIVITY-DUI-COLOR"/>
            <p:cNvPicPr/>
            <p:nvPr/>
          </p:nvPicPr>
          <p:blipFill>
            <a:blip r:embed="rId7" cstate="print">
              <a:clrChange>
                <a:clrFrom>
                  <a:srgbClr val="FFFFFF"/>
                </a:clrFrom>
                <a:clrTo>
                  <a:srgbClr val="FFFFFF">
                    <a:alpha val="0"/>
                  </a:srgbClr>
                </a:clrTo>
              </a:clrChange>
            </a:blip>
            <a:srcRect/>
            <a:stretch>
              <a:fillRect/>
            </a:stretch>
          </p:blipFill>
          <p:spPr bwMode="auto">
            <a:xfrm>
              <a:off x="3171825" y="971182"/>
              <a:ext cx="838200" cy="859972"/>
            </a:xfrm>
            <a:prstGeom prst="rect">
              <a:avLst/>
            </a:prstGeom>
            <a:noFill/>
            <a:ln w="9525">
              <a:noFill/>
              <a:miter lim="800000"/>
              <a:headEnd/>
              <a:tailEnd/>
            </a:ln>
          </p:spPr>
        </p:pic>
        <p:sp>
          <p:nvSpPr>
            <p:cNvPr id="307" name="Rectangle 51"/>
            <p:cNvSpPr>
              <a:spLocks noChangeArrowheads="1"/>
            </p:cNvSpPr>
            <p:nvPr/>
          </p:nvSpPr>
          <p:spPr bwMode="auto">
            <a:xfrm>
              <a:off x="3048000" y="3201393"/>
              <a:ext cx="1862138" cy="407988"/>
            </a:xfrm>
            <a:prstGeom prst="rect">
              <a:avLst/>
            </a:prstGeom>
            <a:noFill/>
            <a:ln w="12700">
              <a:noFill/>
              <a:miter lim="800000"/>
              <a:headEnd/>
              <a:tailEnd/>
            </a:ln>
          </p:spPr>
          <p:txBody>
            <a:bodyPr wrap="none" lIns="90488" tIns="44450" rIns="90488" bIns="44450" anchor="b">
              <a:spAutoFit/>
            </a:bodyPr>
            <a:lstStyle/>
            <a:p>
              <a:pPr algn="ctr" eaLnBrk="0" hangingPunct="0">
                <a:spcBef>
                  <a:spcPct val="30000"/>
                </a:spcBef>
              </a:pPr>
              <a:r>
                <a:rPr lang="en-US" sz="900" dirty="0">
                  <a:solidFill>
                    <a:srgbClr val="000000"/>
                  </a:solidFill>
                </a:rPr>
                <a:t>BASIC COMMUNITY SUPPORT</a:t>
              </a:r>
            </a:p>
            <a:p>
              <a:pPr algn="ctr" eaLnBrk="0" hangingPunct="0">
                <a:spcBef>
                  <a:spcPct val="30000"/>
                </a:spcBef>
              </a:pPr>
              <a:r>
                <a:rPr lang="en-US" sz="900" dirty="0">
                  <a:solidFill>
                    <a:srgbClr val="000000"/>
                  </a:solidFill>
                </a:rPr>
                <a:t>(QDPC &amp; QCYS)</a:t>
              </a:r>
            </a:p>
          </p:txBody>
        </p:sp>
      </p:grpSp>
      <p:sp>
        <p:nvSpPr>
          <p:cNvPr id="497" name="Title 496"/>
          <p:cNvSpPr>
            <a:spLocks noGrp="1"/>
          </p:cNvSpPr>
          <p:nvPr>
            <p:ph type="title"/>
          </p:nvPr>
        </p:nvSpPr>
        <p:spPr>
          <a:xfrm>
            <a:off x="269080" y="180301"/>
            <a:ext cx="8631239" cy="573985"/>
          </a:xfrm>
        </p:spPr>
        <p:txBody>
          <a:bodyPr/>
          <a:lstStyle/>
          <a:p>
            <a:r>
              <a:rPr lang="en-US" dirty="0" smtClean="0"/>
              <a:t>Uniform Funding Management (UFM)</a:t>
            </a:r>
            <a:endParaRPr lang="en-US" dirty="0"/>
          </a:p>
        </p:txBody>
      </p:sp>
    </p:spTree>
    <p:extLst>
      <p:ext uri="{BB962C8B-B14F-4D97-AF65-F5344CB8AC3E}">
        <p14:creationId xmlns:p14="http://schemas.microsoft.com/office/powerpoint/2010/main" val="918454834"/>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6388" y="627196"/>
            <a:ext cx="8229600" cy="857250"/>
          </a:xfrm>
        </p:spPr>
        <p:txBody>
          <a:bodyPr>
            <a:normAutofit/>
          </a:bodyPr>
          <a:lstStyle/>
          <a:p>
            <a:pPr eaLnBrk="1" fontAlgn="auto" hangingPunct="1">
              <a:spcAft>
                <a:spcPts val="0"/>
              </a:spcAft>
              <a:defRPr/>
            </a:pPr>
            <a:r>
              <a:rPr lang="en-US" sz="3750" dirty="0" smtClean="0"/>
              <a:t>Funding FMWR</a:t>
            </a:r>
            <a:endParaRPr lang="en-US" sz="3750" dirty="0"/>
          </a:p>
        </p:txBody>
      </p:sp>
      <p:grpSp>
        <p:nvGrpSpPr>
          <p:cNvPr id="2" name="Group 1"/>
          <p:cNvGrpSpPr/>
          <p:nvPr/>
        </p:nvGrpSpPr>
        <p:grpSpPr>
          <a:xfrm>
            <a:off x="1579563" y="1628887"/>
            <a:ext cx="5822950" cy="3627437"/>
            <a:chOff x="1579563" y="1833607"/>
            <a:chExt cx="5822950" cy="3627437"/>
          </a:xfrm>
        </p:grpSpPr>
        <p:sp>
          <p:nvSpPr>
            <p:cNvPr id="36867" name="Rectangle 3"/>
            <p:cNvSpPr>
              <a:spLocks noChangeArrowheads="1"/>
            </p:cNvSpPr>
            <p:nvPr/>
          </p:nvSpPr>
          <p:spPr bwMode="auto">
            <a:xfrm>
              <a:off x="2298700" y="1851069"/>
              <a:ext cx="754063" cy="392113"/>
            </a:xfrm>
            <a:prstGeom prst="rect">
              <a:avLst/>
            </a:prstGeom>
            <a:solidFill>
              <a:srgbClr val="F8F8F8">
                <a:alpha val="50195"/>
              </a:srgbClr>
            </a:solidFill>
            <a:ln w="9525">
              <a:solidFill>
                <a:schemeClr val="accent2"/>
              </a:solidFill>
              <a:miter lim="800000"/>
              <a:headEnd/>
              <a:tailEnd/>
            </a:ln>
          </p:spPr>
          <p:txBody>
            <a:bodyPr wrap="none" lIns="69056" tIns="34529" rIns="69056" bIns="34529">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algn="ctr" eaLnBrk="1" hangingPunct="1"/>
              <a:r>
                <a:rPr lang="en-US" altLang="en-US" sz="2100" b="1">
                  <a:latin typeface="Arial" panose="020B0604020202020204" pitchFamily="34" charset="0"/>
                </a:rPr>
                <a:t>APF </a:t>
              </a:r>
            </a:p>
          </p:txBody>
        </p:sp>
        <p:sp>
          <p:nvSpPr>
            <p:cNvPr id="36868" name="Rectangle 12"/>
            <p:cNvSpPr>
              <a:spLocks noChangeArrowheads="1"/>
            </p:cNvSpPr>
            <p:nvPr/>
          </p:nvSpPr>
          <p:spPr bwMode="auto">
            <a:xfrm>
              <a:off x="5595938" y="1833607"/>
              <a:ext cx="692150" cy="393700"/>
            </a:xfrm>
            <a:prstGeom prst="rect">
              <a:avLst/>
            </a:prstGeom>
            <a:solidFill>
              <a:srgbClr val="F8F8F8">
                <a:alpha val="50195"/>
              </a:srgbClr>
            </a:solidFill>
            <a:ln w="9525">
              <a:solidFill>
                <a:schemeClr val="accent2"/>
              </a:solidFill>
              <a:miter lim="800000"/>
              <a:headEnd/>
              <a:tailEnd/>
            </a:ln>
          </p:spPr>
          <p:txBody>
            <a:bodyPr wrap="none" lIns="69056" tIns="34529" rIns="69056" bIns="34529">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en-US" altLang="en-US" sz="2100" b="1">
                  <a:latin typeface="Arial" panose="020B0604020202020204" pitchFamily="34" charset="0"/>
                </a:rPr>
                <a:t>NAF</a:t>
              </a:r>
            </a:p>
          </p:txBody>
        </p:sp>
        <p:sp>
          <p:nvSpPr>
            <p:cNvPr id="23" name="Line 24"/>
            <p:cNvSpPr>
              <a:spLocks noChangeShapeType="1"/>
            </p:cNvSpPr>
            <p:nvPr/>
          </p:nvSpPr>
          <p:spPr bwMode="auto">
            <a:xfrm flipV="1">
              <a:off x="4211638" y="1838369"/>
              <a:ext cx="0" cy="223838"/>
            </a:xfrm>
            <a:prstGeom prst="line">
              <a:avLst/>
            </a:prstGeom>
            <a:noFill/>
            <a:ln w="28575">
              <a:solidFill>
                <a:schemeClr val="accent2"/>
              </a:solidFill>
              <a:round/>
              <a:headEnd type="none" w="sm" len="sm"/>
              <a:tailEnd type="none" w="sm" len="sm"/>
            </a:ln>
          </p:spPr>
          <p:txBody>
            <a:bodyPr wrap="none" anchor="ctr"/>
            <a:lstStyle/>
            <a:p>
              <a:pPr eaLnBrk="1" fontAlgn="auto" hangingPunct="1">
                <a:spcBef>
                  <a:spcPts val="0"/>
                </a:spcBef>
                <a:spcAft>
                  <a:spcPts val="0"/>
                </a:spcAft>
                <a:defRPr/>
              </a:pPr>
              <a:endParaRPr lang="en-US" sz="1350">
                <a:latin typeface="+mn-lt"/>
              </a:endParaRPr>
            </a:p>
          </p:txBody>
        </p:sp>
        <p:sp>
          <p:nvSpPr>
            <p:cNvPr id="24" name="Line 25"/>
            <p:cNvSpPr>
              <a:spLocks noChangeShapeType="1"/>
            </p:cNvSpPr>
            <p:nvPr/>
          </p:nvSpPr>
          <p:spPr bwMode="auto">
            <a:xfrm flipV="1">
              <a:off x="3068638" y="2062207"/>
              <a:ext cx="2514600" cy="0"/>
            </a:xfrm>
            <a:prstGeom prst="line">
              <a:avLst/>
            </a:prstGeom>
            <a:noFill/>
            <a:ln w="28575">
              <a:solidFill>
                <a:schemeClr val="accent2"/>
              </a:solidFill>
              <a:round/>
              <a:headEnd type="none" w="sm" len="sm"/>
              <a:tailEnd type="none" w="sm" len="sm"/>
            </a:ln>
          </p:spPr>
          <p:txBody>
            <a:bodyPr wrap="none" anchor="ctr"/>
            <a:lstStyle/>
            <a:p>
              <a:pPr eaLnBrk="1" fontAlgn="auto" hangingPunct="1">
                <a:spcBef>
                  <a:spcPts val="0"/>
                </a:spcBef>
                <a:spcAft>
                  <a:spcPts val="0"/>
                </a:spcAft>
                <a:defRPr/>
              </a:pPr>
              <a:endParaRPr lang="en-US" sz="1350">
                <a:latin typeface="+mn-lt"/>
              </a:endParaRPr>
            </a:p>
          </p:txBody>
        </p:sp>
        <p:sp>
          <p:nvSpPr>
            <p:cNvPr id="36871" name="Rectangle 4"/>
            <p:cNvSpPr>
              <a:spLocks noChangeArrowheads="1"/>
            </p:cNvSpPr>
            <p:nvPr/>
          </p:nvSpPr>
          <p:spPr bwMode="auto">
            <a:xfrm>
              <a:off x="1579563" y="2578144"/>
              <a:ext cx="665162" cy="346075"/>
            </a:xfrm>
            <a:prstGeom prst="rect">
              <a:avLst/>
            </a:prstGeom>
            <a:solidFill>
              <a:srgbClr val="F8F8F8">
                <a:alpha val="50195"/>
              </a:srgbClr>
            </a:solidFill>
            <a:ln w="9525">
              <a:solidFill>
                <a:schemeClr val="accent2"/>
              </a:solidFill>
              <a:miter lim="800000"/>
              <a:headEnd/>
              <a:tailEnd/>
            </a:ln>
          </p:spPr>
          <p:txBody>
            <a:bodyPr wrap="none" lIns="69056" tIns="34529" rIns="69056" bIns="34529">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en-US" altLang="en-US" b="1">
                  <a:latin typeface="Arial" panose="020B0604020202020204" pitchFamily="34" charset="0"/>
                </a:rPr>
                <a:t>MCA</a:t>
              </a:r>
            </a:p>
          </p:txBody>
        </p:sp>
        <p:sp>
          <p:nvSpPr>
            <p:cNvPr id="36872" name="Rectangle 5"/>
            <p:cNvSpPr>
              <a:spLocks noChangeArrowheads="1"/>
            </p:cNvSpPr>
            <p:nvPr/>
          </p:nvSpPr>
          <p:spPr bwMode="auto">
            <a:xfrm>
              <a:off x="2825750" y="2578144"/>
              <a:ext cx="677863" cy="346075"/>
            </a:xfrm>
            <a:prstGeom prst="rect">
              <a:avLst/>
            </a:prstGeom>
            <a:solidFill>
              <a:srgbClr val="F8F8F8">
                <a:alpha val="50195"/>
              </a:srgbClr>
            </a:solidFill>
            <a:ln w="9525">
              <a:solidFill>
                <a:schemeClr val="accent2"/>
              </a:solidFill>
              <a:miter lim="800000"/>
              <a:headEnd/>
              <a:tailEnd/>
            </a:ln>
          </p:spPr>
          <p:txBody>
            <a:bodyPr wrap="none" lIns="69056" tIns="34529" rIns="69056" bIns="34529">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en-US" altLang="en-US" b="1">
                  <a:latin typeface="Arial" panose="020B0604020202020204" pitchFamily="34" charset="0"/>
                </a:rPr>
                <a:t>OMA</a:t>
              </a:r>
            </a:p>
          </p:txBody>
        </p:sp>
        <p:sp>
          <p:nvSpPr>
            <p:cNvPr id="36873" name="Rectangle 6"/>
            <p:cNvSpPr>
              <a:spLocks noChangeArrowheads="1"/>
            </p:cNvSpPr>
            <p:nvPr/>
          </p:nvSpPr>
          <p:spPr bwMode="auto">
            <a:xfrm>
              <a:off x="1646238" y="3786232"/>
              <a:ext cx="1244600" cy="347662"/>
            </a:xfrm>
            <a:prstGeom prst="rect">
              <a:avLst/>
            </a:prstGeom>
            <a:solidFill>
              <a:srgbClr val="F8F8F8">
                <a:alpha val="50195"/>
              </a:srgbClr>
            </a:solidFill>
            <a:ln w="9525">
              <a:solidFill>
                <a:schemeClr val="accent2"/>
              </a:solidFill>
              <a:miter lim="800000"/>
              <a:headEnd/>
              <a:tailEnd/>
            </a:ln>
          </p:spPr>
          <p:txBody>
            <a:bodyPr lIns="69056" tIns="34529" rIns="69056" bIns="34529">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algn="r" eaLnBrk="1" hangingPunct="1"/>
              <a:r>
                <a:rPr lang="en-US" altLang="en-US" b="1">
                  <a:latin typeface="Arial" panose="020B0604020202020204" pitchFamily="34" charset="0"/>
                </a:rPr>
                <a:t>Utilities</a:t>
              </a:r>
            </a:p>
          </p:txBody>
        </p:sp>
        <p:sp>
          <p:nvSpPr>
            <p:cNvPr id="36874" name="Rectangle 8"/>
            <p:cNvSpPr>
              <a:spLocks noChangeArrowheads="1"/>
            </p:cNvSpPr>
            <p:nvPr/>
          </p:nvSpPr>
          <p:spPr bwMode="auto">
            <a:xfrm>
              <a:off x="3475038" y="4316457"/>
              <a:ext cx="1544637" cy="623887"/>
            </a:xfrm>
            <a:prstGeom prst="rect">
              <a:avLst/>
            </a:prstGeom>
            <a:solidFill>
              <a:srgbClr val="F8F8F8">
                <a:alpha val="50195"/>
              </a:srgbClr>
            </a:solidFill>
            <a:ln w="9525">
              <a:solidFill>
                <a:schemeClr val="accent2"/>
              </a:solidFill>
              <a:miter lim="800000"/>
              <a:headEnd/>
              <a:tailEnd/>
            </a:ln>
          </p:spPr>
          <p:txBody>
            <a:bodyPr lIns="69056" tIns="34529" rIns="69056" bIns="34529">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en-US" altLang="en-US" b="1">
                  <a:latin typeface="Arial" panose="020B0604020202020204" pitchFamily="34" charset="0"/>
                </a:rPr>
                <a:t>FMWR MDEPS</a:t>
              </a:r>
            </a:p>
          </p:txBody>
        </p:sp>
        <p:sp>
          <p:nvSpPr>
            <p:cNvPr id="36875" name="Rectangle 9"/>
            <p:cNvSpPr>
              <a:spLocks noChangeArrowheads="1"/>
            </p:cNvSpPr>
            <p:nvPr/>
          </p:nvSpPr>
          <p:spPr bwMode="auto">
            <a:xfrm>
              <a:off x="2060575" y="4316457"/>
              <a:ext cx="650875" cy="346075"/>
            </a:xfrm>
            <a:prstGeom prst="rect">
              <a:avLst/>
            </a:prstGeom>
            <a:solidFill>
              <a:srgbClr val="F8F8F8">
                <a:alpha val="50195"/>
              </a:srgbClr>
            </a:solidFill>
            <a:ln w="9525">
              <a:solidFill>
                <a:schemeClr val="accent2"/>
              </a:solidFill>
              <a:miter lim="800000"/>
              <a:headEnd/>
              <a:tailEnd/>
            </a:ln>
          </p:spPr>
          <p:txBody>
            <a:bodyPr wrap="none" lIns="69056" tIns="34529" rIns="69056" bIns="34529">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en-US" altLang="en-US" b="1">
                  <a:latin typeface="Arial" panose="020B0604020202020204" pitchFamily="34" charset="0"/>
                </a:rPr>
                <a:t>SRM</a:t>
              </a:r>
            </a:p>
          </p:txBody>
        </p:sp>
        <p:sp>
          <p:nvSpPr>
            <p:cNvPr id="36876" name="Rectangle 10"/>
            <p:cNvSpPr>
              <a:spLocks noChangeArrowheads="1"/>
            </p:cNvSpPr>
            <p:nvPr/>
          </p:nvSpPr>
          <p:spPr bwMode="auto">
            <a:xfrm>
              <a:off x="1639888" y="5041944"/>
              <a:ext cx="1250950" cy="347663"/>
            </a:xfrm>
            <a:prstGeom prst="rect">
              <a:avLst/>
            </a:prstGeom>
            <a:solidFill>
              <a:srgbClr val="F8F8F8">
                <a:alpha val="50195"/>
              </a:srgbClr>
            </a:solidFill>
            <a:ln w="9525">
              <a:solidFill>
                <a:schemeClr val="accent2"/>
              </a:solidFill>
              <a:miter lim="800000"/>
              <a:headEnd/>
              <a:tailEnd/>
            </a:ln>
          </p:spPr>
          <p:txBody>
            <a:bodyPr wrap="none" lIns="69056" tIns="34529" rIns="69056" bIns="34529">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algn="r" eaLnBrk="1" hangingPunct="1"/>
              <a:r>
                <a:rPr lang="en-US" altLang="en-US" b="1">
                  <a:latin typeface="Arial" panose="020B0604020202020204" pitchFamily="34" charset="0"/>
                </a:rPr>
                <a:t>New Work</a:t>
              </a:r>
            </a:p>
          </p:txBody>
        </p:sp>
        <p:sp>
          <p:nvSpPr>
            <p:cNvPr id="36877" name="Rectangle 13"/>
            <p:cNvSpPr>
              <a:spLocks noChangeArrowheads="1"/>
            </p:cNvSpPr>
            <p:nvPr/>
          </p:nvSpPr>
          <p:spPr bwMode="auto">
            <a:xfrm>
              <a:off x="4421188" y="2563857"/>
              <a:ext cx="1281112" cy="568325"/>
            </a:xfrm>
            <a:prstGeom prst="rect">
              <a:avLst/>
            </a:prstGeom>
            <a:solidFill>
              <a:srgbClr val="F8F8F8">
                <a:alpha val="50195"/>
              </a:srgbClr>
            </a:solidFill>
            <a:ln w="9525">
              <a:solidFill>
                <a:schemeClr val="accent2"/>
              </a:solidFill>
              <a:miter lim="800000"/>
              <a:headEnd/>
              <a:tailEnd/>
            </a:ln>
          </p:spPr>
          <p:txBody>
            <a:bodyPr wrap="none" lIns="69056" tIns="34529" rIns="69056" bIns="34529">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algn="ctr" eaLnBrk="1" hangingPunct="1"/>
              <a:r>
                <a:rPr lang="en-US" altLang="en-US" b="1">
                  <a:latin typeface="Arial" panose="020B0604020202020204" pitchFamily="34" charset="0"/>
                </a:rPr>
                <a:t>Self </a:t>
              </a:r>
            </a:p>
            <a:p>
              <a:pPr algn="ctr" eaLnBrk="1" hangingPunct="1">
                <a:lnSpc>
                  <a:spcPct val="80000"/>
                </a:lnSpc>
              </a:pPr>
              <a:r>
                <a:rPr lang="en-US" altLang="en-US" b="1">
                  <a:latin typeface="Arial" panose="020B0604020202020204" pitchFamily="34" charset="0"/>
                </a:rPr>
                <a:t>Generated</a:t>
              </a:r>
            </a:p>
          </p:txBody>
        </p:sp>
        <p:sp>
          <p:nvSpPr>
            <p:cNvPr id="36878" name="Rectangle 14"/>
            <p:cNvSpPr>
              <a:spLocks noChangeArrowheads="1"/>
            </p:cNvSpPr>
            <p:nvPr/>
          </p:nvSpPr>
          <p:spPr bwMode="auto">
            <a:xfrm>
              <a:off x="6237288" y="2563857"/>
              <a:ext cx="1050925" cy="568325"/>
            </a:xfrm>
            <a:prstGeom prst="rect">
              <a:avLst/>
            </a:prstGeom>
            <a:solidFill>
              <a:srgbClr val="F8F8F8">
                <a:alpha val="50195"/>
              </a:srgbClr>
            </a:solidFill>
            <a:ln w="9525">
              <a:solidFill>
                <a:schemeClr val="accent2"/>
              </a:solidFill>
              <a:miter lim="800000"/>
              <a:headEnd/>
              <a:tailEnd/>
            </a:ln>
          </p:spPr>
          <p:txBody>
            <a:bodyPr wrap="none" lIns="69056" tIns="34529" rIns="69056" bIns="34529">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en-US" altLang="en-US" b="1">
                  <a:latin typeface="Arial" panose="020B0604020202020204" pitchFamily="34" charset="0"/>
                </a:rPr>
                <a:t>Outside</a:t>
              </a:r>
            </a:p>
            <a:p>
              <a:pPr eaLnBrk="1" hangingPunct="1">
                <a:lnSpc>
                  <a:spcPct val="80000"/>
                </a:lnSpc>
              </a:pPr>
              <a:r>
                <a:rPr lang="en-US" altLang="en-US" b="1">
                  <a:latin typeface="Arial" panose="020B0604020202020204" pitchFamily="34" charset="0"/>
                </a:rPr>
                <a:t>Sources</a:t>
              </a:r>
            </a:p>
          </p:txBody>
        </p:sp>
        <p:sp>
          <p:nvSpPr>
            <p:cNvPr id="36879" name="Rectangle 15"/>
            <p:cNvSpPr>
              <a:spLocks noChangeArrowheads="1"/>
            </p:cNvSpPr>
            <p:nvPr/>
          </p:nvSpPr>
          <p:spPr bwMode="auto">
            <a:xfrm>
              <a:off x="6018213" y="3251244"/>
              <a:ext cx="1266825" cy="346075"/>
            </a:xfrm>
            <a:prstGeom prst="rect">
              <a:avLst/>
            </a:prstGeom>
            <a:solidFill>
              <a:srgbClr val="F8F8F8">
                <a:alpha val="50195"/>
              </a:srgbClr>
            </a:solidFill>
            <a:ln w="9525">
              <a:solidFill>
                <a:schemeClr val="accent2"/>
              </a:solidFill>
              <a:miter lim="800000"/>
              <a:headEnd/>
              <a:tailEnd/>
            </a:ln>
          </p:spPr>
          <p:txBody>
            <a:bodyPr wrap="none" lIns="69056" tIns="34529" rIns="69056" bIns="34529">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en-US" altLang="en-US" b="1">
                  <a:latin typeface="Arial" panose="020B0604020202020204" pitchFamily="34" charset="0"/>
                </a:rPr>
                <a:t>Donations</a:t>
              </a:r>
            </a:p>
          </p:txBody>
        </p:sp>
        <p:sp>
          <p:nvSpPr>
            <p:cNvPr id="36880" name="Rectangle 16"/>
            <p:cNvSpPr>
              <a:spLocks noChangeArrowheads="1"/>
            </p:cNvSpPr>
            <p:nvPr/>
          </p:nvSpPr>
          <p:spPr bwMode="auto">
            <a:xfrm>
              <a:off x="6259513" y="3679869"/>
              <a:ext cx="920750" cy="347663"/>
            </a:xfrm>
            <a:prstGeom prst="rect">
              <a:avLst/>
            </a:prstGeom>
            <a:solidFill>
              <a:srgbClr val="F8F8F8">
                <a:alpha val="50195"/>
              </a:srgbClr>
            </a:solidFill>
            <a:ln w="9525">
              <a:solidFill>
                <a:schemeClr val="accent2"/>
              </a:solidFill>
              <a:miter lim="800000"/>
              <a:headEnd/>
              <a:tailEnd/>
            </a:ln>
          </p:spPr>
          <p:txBody>
            <a:bodyPr wrap="none" lIns="69056" tIns="34529" rIns="69056" bIns="34529">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en-US" altLang="en-US" b="1">
                  <a:latin typeface="Arial" panose="020B0604020202020204" pitchFamily="34" charset="0"/>
                </a:rPr>
                <a:t>AAFES</a:t>
              </a:r>
            </a:p>
          </p:txBody>
        </p:sp>
        <p:sp>
          <p:nvSpPr>
            <p:cNvPr id="36881" name="Rectangle 17"/>
            <p:cNvSpPr>
              <a:spLocks noChangeArrowheads="1"/>
            </p:cNvSpPr>
            <p:nvPr/>
          </p:nvSpPr>
          <p:spPr bwMode="auto">
            <a:xfrm>
              <a:off x="5800725" y="4189457"/>
              <a:ext cx="1549400" cy="541337"/>
            </a:xfrm>
            <a:prstGeom prst="rect">
              <a:avLst/>
            </a:prstGeom>
            <a:solidFill>
              <a:srgbClr val="F8F8F8">
                <a:alpha val="50195"/>
              </a:srgbClr>
            </a:solidFill>
            <a:ln w="9525">
              <a:solidFill>
                <a:schemeClr val="accent2"/>
              </a:solidFill>
              <a:miter lim="800000"/>
              <a:headEnd/>
              <a:tailEnd/>
            </a:ln>
          </p:spPr>
          <p:txBody>
            <a:bodyPr wrap="none" lIns="69056" tIns="34529" rIns="69056" bIns="34529">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en-US" altLang="en-US" b="1">
                  <a:latin typeface="Arial" panose="020B0604020202020204" pitchFamily="34" charset="0"/>
                </a:rPr>
                <a:t>Commercial</a:t>
              </a:r>
            </a:p>
            <a:p>
              <a:pPr eaLnBrk="1" hangingPunct="1">
                <a:lnSpc>
                  <a:spcPct val="70000"/>
                </a:lnSpc>
              </a:pPr>
              <a:r>
                <a:rPr lang="en-US" altLang="en-US" b="1">
                  <a:latin typeface="Arial" panose="020B0604020202020204" pitchFamily="34" charset="0"/>
                </a:rPr>
                <a:t>Sponsorship</a:t>
              </a:r>
            </a:p>
          </p:txBody>
        </p:sp>
        <p:sp>
          <p:nvSpPr>
            <p:cNvPr id="36882" name="Rectangle 18"/>
            <p:cNvSpPr>
              <a:spLocks noChangeArrowheads="1"/>
            </p:cNvSpPr>
            <p:nvPr/>
          </p:nvSpPr>
          <p:spPr bwMode="auto">
            <a:xfrm>
              <a:off x="2665413" y="3329032"/>
              <a:ext cx="1114425" cy="346075"/>
            </a:xfrm>
            <a:prstGeom prst="rect">
              <a:avLst/>
            </a:prstGeom>
            <a:solidFill>
              <a:srgbClr val="F8F8F8">
                <a:alpha val="50195"/>
              </a:srgbClr>
            </a:solidFill>
            <a:ln w="9525">
              <a:solidFill>
                <a:schemeClr val="accent2"/>
              </a:solidFill>
              <a:miter lim="800000"/>
              <a:headEnd/>
              <a:tailEnd/>
            </a:ln>
          </p:spPr>
          <p:txBody>
            <a:bodyPr wrap="none" lIns="69056" tIns="34529" rIns="69056" bIns="34529">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en-US" altLang="en-US" b="1">
                  <a:latin typeface="Arial" panose="020B0604020202020204" pitchFamily="34" charset="0"/>
                </a:rPr>
                <a:t>BASOPS</a:t>
              </a:r>
            </a:p>
          </p:txBody>
        </p:sp>
        <p:sp>
          <p:nvSpPr>
            <p:cNvPr id="36883" name="Rectangle 19"/>
            <p:cNvSpPr>
              <a:spLocks noChangeArrowheads="1"/>
            </p:cNvSpPr>
            <p:nvPr/>
          </p:nvSpPr>
          <p:spPr bwMode="auto">
            <a:xfrm>
              <a:off x="5884863" y="4919707"/>
              <a:ext cx="1331912" cy="541337"/>
            </a:xfrm>
            <a:prstGeom prst="rect">
              <a:avLst/>
            </a:prstGeom>
            <a:solidFill>
              <a:srgbClr val="F8F8F8">
                <a:alpha val="50195"/>
              </a:srgbClr>
            </a:solidFill>
            <a:ln w="9525">
              <a:solidFill>
                <a:schemeClr val="accent2"/>
              </a:solidFill>
              <a:miter lim="800000"/>
              <a:headEnd/>
              <a:tailEnd/>
            </a:ln>
          </p:spPr>
          <p:txBody>
            <a:bodyPr wrap="none" lIns="69056" tIns="34529" rIns="69056" bIns="34529">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en-US" altLang="en-US" b="1">
                  <a:latin typeface="Arial" panose="020B0604020202020204" pitchFamily="34" charset="0"/>
                </a:rPr>
                <a:t>       ARMP</a:t>
              </a:r>
            </a:p>
            <a:p>
              <a:pPr eaLnBrk="1" hangingPunct="1">
                <a:lnSpc>
                  <a:spcPct val="70000"/>
                </a:lnSpc>
              </a:pPr>
              <a:r>
                <a:rPr lang="en-US" altLang="en-US" b="1">
                  <a:latin typeface="Arial" panose="020B0604020202020204" pitchFamily="34" charset="0"/>
                </a:rPr>
                <a:t>Trust Fund</a:t>
              </a:r>
            </a:p>
          </p:txBody>
        </p:sp>
        <p:sp>
          <p:nvSpPr>
            <p:cNvPr id="20" name="Line 21"/>
            <p:cNvSpPr>
              <a:spLocks noChangeShapeType="1"/>
            </p:cNvSpPr>
            <p:nvPr/>
          </p:nvSpPr>
          <p:spPr bwMode="auto">
            <a:xfrm rot="19433286">
              <a:off x="3816350" y="3365544"/>
              <a:ext cx="488950" cy="344488"/>
            </a:xfrm>
            <a:prstGeom prst="line">
              <a:avLst/>
            </a:prstGeom>
            <a:noFill/>
            <a:ln w="38100">
              <a:solidFill>
                <a:schemeClr val="accent2"/>
              </a:solidFill>
              <a:round/>
              <a:headEnd type="none" w="sm" len="sm"/>
              <a:tailEnd type="stealth" w="med" len="med"/>
            </a:ln>
          </p:spPr>
          <p:txBody>
            <a:bodyPr wrap="none" anchor="ctr"/>
            <a:lstStyle/>
            <a:p>
              <a:pPr eaLnBrk="1" fontAlgn="auto" hangingPunct="1">
                <a:spcBef>
                  <a:spcPts val="0"/>
                </a:spcBef>
                <a:spcAft>
                  <a:spcPts val="0"/>
                </a:spcAft>
                <a:defRPr/>
              </a:pPr>
              <a:endParaRPr lang="en-US" sz="1350">
                <a:latin typeface="+mn-lt"/>
              </a:endParaRPr>
            </a:p>
          </p:txBody>
        </p:sp>
        <p:sp>
          <p:nvSpPr>
            <p:cNvPr id="21" name="Line 22"/>
            <p:cNvSpPr>
              <a:spLocks noChangeShapeType="1"/>
            </p:cNvSpPr>
            <p:nvPr/>
          </p:nvSpPr>
          <p:spPr bwMode="auto">
            <a:xfrm rot="1152185" flipH="1">
              <a:off x="5340350" y="2762294"/>
              <a:ext cx="755650" cy="866775"/>
            </a:xfrm>
            <a:prstGeom prst="line">
              <a:avLst/>
            </a:prstGeom>
            <a:noFill/>
            <a:ln w="38100">
              <a:solidFill>
                <a:schemeClr val="accent2"/>
              </a:solidFill>
              <a:round/>
              <a:headEnd type="stealth" w="med" len="med"/>
              <a:tailEnd type="none" w="sm" len="sm"/>
            </a:ln>
          </p:spPr>
          <p:txBody>
            <a:bodyPr wrap="none" anchor="ctr"/>
            <a:lstStyle/>
            <a:p>
              <a:pPr eaLnBrk="1" fontAlgn="auto" hangingPunct="1">
                <a:spcBef>
                  <a:spcPts val="0"/>
                </a:spcBef>
                <a:spcAft>
                  <a:spcPts val="0"/>
                </a:spcAft>
                <a:defRPr/>
              </a:pPr>
              <a:endParaRPr lang="en-US" sz="1350">
                <a:latin typeface="+mn-lt"/>
              </a:endParaRPr>
            </a:p>
          </p:txBody>
        </p:sp>
        <p:sp>
          <p:nvSpPr>
            <p:cNvPr id="36886" name="Rectangle 23"/>
            <p:cNvSpPr>
              <a:spLocks noChangeArrowheads="1"/>
            </p:cNvSpPr>
            <p:nvPr/>
          </p:nvSpPr>
          <p:spPr bwMode="auto">
            <a:xfrm>
              <a:off x="4371975" y="3502069"/>
              <a:ext cx="1268413" cy="623888"/>
            </a:xfrm>
            <a:prstGeom prst="rect">
              <a:avLst/>
            </a:prstGeom>
            <a:solidFill>
              <a:srgbClr val="F8F8F8">
                <a:alpha val="50195"/>
              </a:srgbClr>
            </a:solidFill>
            <a:ln w="9525">
              <a:solidFill>
                <a:schemeClr val="accent2"/>
              </a:solidFill>
              <a:miter lim="800000"/>
              <a:headEnd/>
              <a:tailEnd/>
            </a:ln>
          </p:spPr>
          <p:txBody>
            <a:bodyPr wrap="none" lIns="69056" tIns="34529" rIns="69056" bIns="34529">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en-US" altLang="en-US" b="1" dirty="0">
                  <a:latin typeface="Arial" panose="020B0604020202020204" pitchFamily="34" charset="0"/>
                </a:rPr>
                <a:t>UFM</a:t>
              </a:r>
            </a:p>
            <a:p>
              <a:pPr eaLnBrk="1" hangingPunct="1"/>
              <a:r>
                <a:rPr lang="en-US" altLang="en-US" b="1" dirty="0">
                  <a:latin typeface="Arial" panose="020B0604020202020204" pitchFamily="34" charset="0"/>
                </a:rPr>
                <a:t>MWR USA</a:t>
              </a:r>
            </a:p>
          </p:txBody>
        </p:sp>
        <p:sp>
          <p:nvSpPr>
            <p:cNvPr id="25" name="Line 26"/>
            <p:cNvSpPr>
              <a:spLocks noChangeShapeType="1"/>
            </p:cNvSpPr>
            <p:nvPr/>
          </p:nvSpPr>
          <p:spPr bwMode="auto">
            <a:xfrm>
              <a:off x="3179763" y="2928982"/>
              <a:ext cx="0" cy="400050"/>
            </a:xfrm>
            <a:prstGeom prst="line">
              <a:avLst/>
            </a:prstGeom>
            <a:noFill/>
            <a:ln w="28575">
              <a:solidFill>
                <a:schemeClr val="accent2"/>
              </a:solidFill>
              <a:round/>
              <a:headEnd/>
              <a:tailEnd type="triangle" w="med" len="med"/>
            </a:ln>
          </p:spPr>
          <p:txBody>
            <a:bodyPr wrap="none" anchor="ctr"/>
            <a:lstStyle/>
            <a:p>
              <a:pPr eaLnBrk="1" fontAlgn="auto" hangingPunct="1">
                <a:spcBef>
                  <a:spcPts val="0"/>
                </a:spcBef>
                <a:spcAft>
                  <a:spcPts val="0"/>
                </a:spcAft>
                <a:defRPr/>
              </a:pPr>
              <a:endParaRPr lang="en-US" sz="1350">
                <a:latin typeface="+mn-lt"/>
              </a:endParaRPr>
            </a:p>
          </p:txBody>
        </p:sp>
        <p:sp>
          <p:nvSpPr>
            <p:cNvPr id="26" name="Line 27"/>
            <p:cNvSpPr>
              <a:spLocks noChangeShapeType="1"/>
            </p:cNvSpPr>
            <p:nvPr/>
          </p:nvSpPr>
          <p:spPr bwMode="auto">
            <a:xfrm>
              <a:off x="3189288" y="3687807"/>
              <a:ext cx="0" cy="1543050"/>
            </a:xfrm>
            <a:prstGeom prst="line">
              <a:avLst/>
            </a:prstGeom>
            <a:noFill/>
            <a:ln w="28575">
              <a:solidFill>
                <a:schemeClr val="accent2"/>
              </a:solidFill>
              <a:round/>
              <a:headEnd/>
              <a:tailEnd type="triangle" w="med" len="med"/>
            </a:ln>
          </p:spPr>
          <p:txBody>
            <a:bodyPr wrap="none" anchor="ctr"/>
            <a:lstStyle/>
            <a:p>
              <a:pPr eaLnBrk="1" fontAlgn="auto" hangingPunct="1">
                <a:spcBef>
                  <a:spcPts val="0"/>
                </a:spcBef>
                <a:spcAft>
                  <a:spcPts val="0"/>
                </a:spcAft>
                <a:defRPr/>
              </a:pPr>
              <a:endParaRPr lang="en-US" sz="1350">
                <a:latin typeface="+mn-lt"/>
              </a:endParaRPr>
            </a:p>
          </p:txBody>
        </p:sp>
        <p:sp>
          <p:nvSpPr>
            <p:cNvPr id="27" name="Line 28"/>
            <p:cNvSpPr>
              <a:spLocks noChangeShapeType="1"/>
            </p:cNvSpPr>
            <p:nvPr/>
          </p:nvSpPr>
          <p:spPr bwMode="auto">
            <a:xfrm>
              <a:off x="2894013" y="4516482"/>
              <a:ext cx="285750" cy="0"/>
            </a:xfrm>
            <a:prstGeom prst="line">
              <a:avLst/>
            </a:prstGeom>
            <a:noFill/>
            <a:ln w="28575">
              <a:solidFill>
                <a:schemeClr val="accent2"/>
              </a:solidFill>
              <a:round/>
              <a:headEnd type="triangle" w="med" len="med"/>
              <a:tailEnd/>
            </a:ln>
          </p:spPr>
          <p:txBody>
            <a:bodyPr wrap="none" anchor="ctr"/>
            <a:lstStyle/>
            <a:p>
              <a:pPr eaLnBrk="1" fontAlgn="auto" hangingPunct="1">
                <a:spcBef>
                  <a:spcPts val="0"/>
                </a:spcBef>
                <a:spcAft>
                  <a:spcPts val="0"/>
                </a:spcAft>
                <a:defRPr/>
              </a:pPr>
              <a:endParaRPr lang="en-US" sz="1350">
                <a:latin typeface="+mn-lt"/>
              </a:endParaRPr>
            </a:p>
          </p:txBody>
        </p:sp>
        <p:sp>
          <p:nvSpPr>
            <p:cNvPr id="28" name="Line 29"/>
            <p:cNvSpPr>
              <a:spLocks noChangeShapeType="1"/>
            </p:cNvSpPr>
            <p:nvPr/>
          </p:nvSpPr>
          <p:spPr bwMode="auto">
            <a:xfrm>
              <a:off x="2894013" y="5214982"/>
              <a:ext cx="285750" cy="0"/>
            </a:xfrm>
            <a:prstGeom prst="line">
              <a:avLst/>
            </a:prstGeom>
            <a:noFill/>
            <a:ln w="28575">
              <a:solidFill>
                <a:schemeClr val="accent2"/>
              </a:solidFill>
              <a:round/>
              <a:headEnd type="triangle" w="med" len="med"/>
              <a:tailEnd/>
            </a:ln>
          </p:spPr>
          <p:txBody>
            <a:bodyPr wrap="none" anchor="ctr"/>
            <a:lstStyle/>
            <a:p>
              <a:pPr eaLnBrk="1" fontAlgn="auto" hangingPunct="1">
                <a:spcBef>
                  <a:spcPts val="0"/>
                </a:spcBef>
                <a:spcAft>
                  <a:spcPts val="0"/>
                </a:spcAft>
                <a:defRPr/>
              </a:pPr>
              <a:endParaRPr lang="en-US" sz="1350">
                <a:latin typeface="+mn-lt"/>
              </a:endParaRPr>
            </a:p>
          </p:txBody>
        </p:sp>
        <p:sp>
          <p:nvSpPr>
            <p:cNvPr id="30" name="Line 31"/>
            <p:cNvSpPr>
              <a:spLocks noChangeShapeType="1"/>
            </p:cNvSpPr>
            <p:nvPr/>
          </p:nvSpPr>
          <p:spPr bwMode="auto">
            <a:xfrm>
              <a:off x="3189288" y="4545057"/>
              <a:ext cx="285750" cy="0"/>
            </a:xfrm>
            <a:prstGeom prst="line">
              <a:avLst/>
            </a:prstGeom>
            <a:noFill/>
            <a:ln w="28575">
              <a:solidFill>
                <a:schemeClr val="accent2"/>
              </a:solidFill>
              <a:round/>
              <a:headEnd/>
              <a:tailEnd type="triangle" w="med" len="med"/>
            </a:ln>
          </p:spPr>
          <p:txBody>
            <a:bodyPr wrap="none" anchor="ctr"/>
            <a:lstStyle/>
            <a:p>
              <a:pPr eaLnBrk="1" fontAlgn="auto" hangingPunct="1">
                <a:spcBef>
                  <a:spcPts val="0"/>
                </a:spcBef>
                <a:spcAft>
                  <a:spcPts val="0"/>
                </a:spcAft>
                <a:defRPr/>
              </a:pPr>
              <a:endParaRPr lang="en-US" sz="1350">
                <a:latin typeface="+mn-lt"/>
              </a:endParaRPr>
            </a:p>
          </p:txBody>
        </p:sp>
        <p:sp>
          <p:nvSpPr>
            <p:cNvPr id="31" name="Line 33"/>
            <p:cNvSpPr>
              <a:spLocks noChangeShapeType="1"/>
            </p:cNvSpPr>
            <p:nvPr/>
          </p:nvSpPr>
          <p:spPr bwMode="auto">
            <a:xfrm>
              <a:off x="2608263" y="2259057"/>
              <a:ext cx="0" cy="171450"/>
            </a:xfrm>
            <a:prstGeom prst="line">
              <a:avLst/>
            </a:prstGeom>
            <a:noFill/>
            <a:ln w="28575">
              <a:solidFill>
                <a:schemeClr val="accent2"/>
              </a:solidFill>
              <a:round/>
              <a:headEnd/>
              <a:tailEnd/>
            </a:ln>
          </p:spPr>
          <p:txBody>
            <a:bodyPr wrap="none" anchor="ctr"/>
            <a:lstStyle/>
            <a:p>
              <a:pPr eaLnBrk="1" fontAlgn="auto" hangingPunct="1">
                <a:spcBef>
                  <a:spcPts val="0"/>
                </a:spcBef>
                <a:spcAft>
                  <a:spcPts val="0"/>
                </a:spcAft>
                <a:defRPr/>
              </a:pPr>
              <a:endParaRPr lang="en-US" sz="1350">
                <a:latin typeface="+mn-lt"/>
              </a:endParaRPr>
            </a:p>
          </p:txBody>
        </p:sp>
        <p:sp>
          <p:nvSpPr>
            <p:cNvPr id="32" name="Line 34"/>
            <p:cNvSpPr>
              <a:spLocks noChangeShapeType="1"/>
            </p:cNvSpPr>
            <p:nvPr/>
          </p:nvSpPr>
          <p:spPr bwMode="auto">
            <a:xfrm>
              <a:off x="1922463" y="2414632"/>
              <a:ext cx="1314450" cy="0"/>
            </a:xfrm>
            <a:prstGeom prst="line">
              <a:avLst/>
            </a:prstGeom>
            <a:noFill/>
            <a:ln w="28575">
              <a:solidFill>
                <a:schemeClr val="accent2"/>
              </a:solidFill>
              <a:round/>
              <a:headEnd/>
              <a:tailEnd/>
            </a:ln>
          </p:spPr>
          <p:txBody>
            <a:bodyPr wrap="none" anchor="ctr"/>
            <a:lstStyle/>
            <a:p>
              <a:pPr eaLnBrk="1" fontAlgn="auto" hangingPunct="1">
                <a:spcBef>
                  <a:spcPts val="0"/>
                </a:spcBef>
                <a:spcAft>
                  <a:spcPts val="0"/>
                </a:spcAft>
                <a:defRPr/>
              </a:pPr>
              <a:endParaRPr lang="en-US" sz="1350">
                <a:latin typeface="+mn-lt"/>
              </a:endParaRPr>
            </a:p>
          </p:txBody>
        </p:sp>
        <p:sp>
          <p:nvSpPr>
            <p:cNvPr id="33" name="Line 35"/>
            <p:cNvSpPr>
              <a:spLocks noChangeShapeType="1"/>
            </p:cNvSpPr>
            <p:nvPr/>
          </p:nvSpPr>
          <p:spPr bwMode="auto">
            <a:xfrm>
              <a:off x="3236913" y="2403519"/>
              <a:ext cx="0" cy="171450"/>
            </a:xfrm>
            <a:prstGeom prst="line">
              <a:avLst/>
            </a:prstGeom>
            <a:noFill/>
            <a:ln w="28575">
              <a:solidFill>
                <a:schemeClr val="accent2"/>
              </a:solidFill>
              <a:round/>
              <a:headEnd/>
              <a:tailEnd type="triangle" w="med" len="med"/>
            </a:ln>
          </p:spPr>
          <p:txBody>
            <a:bodyPr wrap="none" anchor="ctr"/>
            <a:lstStyle/>
            <a:p>
              <a:pPr eaLnBrk="1" fontAlgn="auto" hangingPunct="1">
                <a:spcBef>
                  <a:spcPts val="0"/>
                </a:spcBef>
                <a:spcAft>
                  <a:spcPts val="0"/>
                </a:spcAft>
                <a:defRPr/>
              </a:pPr>
              <a:endParaRPr lang="en-US" sz="1350">
                <a:latin typeface="+mn-lt"/>
              </a:endParaRPr>
            </a:p>
          </p:txBody>
        </p:sp>
        <p:sp>
          <p:nvSpPr>
            <p:cNvPr id="34" name="Line 36"/>
            <p:cNvSpPr>
              <a:spLocks noChangeShapeType="1"/>
            </p:cNvSpPr>
            <p:nvPr/>
          </p:nvSpPr>
          <p:spPr bwMode="auto">
            <a:xfrm>
              <a:off x="1922463" y="2403519"/>
              <a:ext cx="0" cy="171450"/>
            </a:xfrm>
            <a:prstGeom prst="line">
              <a:avLst/>
            </a:prstGeom>
            <a:noFill/>
            <a:ln w="28575">
              <a:solidFill>
                <a:schemeClr val="accent2"/>
              </a:solidFill>
              <a:round/>
              <a:headEnd/>
              <a:tailEnd type="triangle" w="med" len="med"/>
            </a:ln>
          </p:spPr>
          <p:txBody>
            <a:bodyPr wrap="none" anchor="ctr"/>
            <a:lstStyle/>
            <a:p>
              <a:pPr eaLnBrk="1" fontAlgn="auto" hangingPunct="1">
                <a:spcBef>
                  <a:spcPts val="0"/>
                </a:spcBef>
                <a:spcAft>
                  <a:spcPts val="0"/>
                </a:spcAft>
                <a:defRPr/>
              </a:pPr>
              <a:endParaRPr lang="en-US" sz="1350">
                <a:latin typeface="+mn-lt"/>
              </a:endParaRPr>
            </a:p>
          </p:txBody>
        </p:sp>
        <p:sp>
          <p:nvSpPr>
            <p:cNvPr id="35" name="Line 37"/>
            <p:cNvSpPr>
              <a:spLocks noChangeShapeType="1"/>
            </p:cNvSpPr>
            <p:nvPr/>
          </p:nvSpPr>
          <p:spPr bwMode="auto">
            <a:xfrm>
              <a:off x="5946775" y="2243182"/>
              <a:ext cx="0" cy="171450"/>
            </a:xfrm>
            <a:prstGeom prst="line">
              <a:avLst/>
            </a:prstGeom>
            <a:noFill/>
            <a:ln w="28575">
              <a:solidFill>
                <a:schemeClr val="accent2"/>
              </a:solidFill>
              <a:round/>
              <a:headEnd/>
              <a:tailEnd/>
            </a:ln>
          </p:spPr>
          <p:txBody>
            <a:bodyPr wrap="none" anchor="ctr"/>
            <a:lstStyle/>
            <a:p>
              <a:pPr eaLnBrk="1" fontAlgn="auto" hangingPunct="1">
                <a:spcBef>
                  <a:spcPts val="0"/>
                </a:spcBef>
                <a:spcAft>
                  <a:spcPts val="0"/>
                </a:spcAft>
                <a:defRPr/>
              </a:pPr>
              <a:endParaRPr lang="en-US" sz="1350">
                <a:latin typeface="+mn-lt"/>
              </a:endParaRPr>
            </a:p>
          </p:txBody>
        </p:sp>
        <p:sp>
          <p:nvSpPr>
            <p:cNvPr id="36" name="Line 38"/>
            <p:cNvSpPr>
              <a:spLocks noChangeShapeType="1"/>
            </p:cNvSpPr>
            <p:nvPr/>
          </p:nvSpPr>
          <p:spPr bwMode="auto">
            <a:xfrm flipV="1">
              <a:off x="5089525" y="2398757"/>
              <a:ext cx="1714500" cy="0"/>
            </a:xfrm>
            <a:prstGeom prst="line">
              <a:avLst/>
            </a:prstGeom>
            <a:noFill/>
            <a:ln w="28575">
              <a:solidFill>
                <a:schemeClr val="accent2"/>
              </a:solidFill>
              <a:round/>
              <a:headEnd/>
              <a:tailEnd/>
            </a:ln>
          </p:spPr>
          <p:txBody>
            <a:bodyPr wrap="none" anchor="ctr"/>
            <a:lstStyle/>
            <a:p>
              <a:pPr eaLnBrk="1" fontAlgn="auto" hangingPunct="1">
                <a:spcBef>
                  <a:spcPts val="0"/>
                </a:spcBef>
                <a:spcAft>
                  <a:spcPts val="0"/>
                </a:spcAft>
                <a:defRPr/>
              </a:pPr>
              <a:endParaRPr lang="en-US" sz="1350">
                <a:latin typeface="+mn-lt"/>
              </a:endParaRPr>
            </a:p>
          </p:txBody>
        </p:sp>
        <p:sp>
          <p:nvSpPr>
            <p:cNvPr id="37" name="Line 39"/>
            <p:cNvSpPr>
              <a:spLocks noChangeShapeType="1"/>
            </p:cNvSpPr>
            <p:nvPr/>
          </p:nvSpPr>
          <p:spPr bwMode="auto">
            <a:xfrm>
              <a:off x="6804025" y="2387644"/>
              <a:ext cx="0" cy="171450"/>
            </a:xfrm>
            <a:prstGeom prst="line">
              <a:avLst/>
            </a:prstGeom>
            <a:noFill/>
            <a:ln w="28575">
              <a:solidFill>
                <a:schemeClr val="accent2"/>
              </a:solidFill>
              <a:round/>
              <a:headEnd type="triangle" w="med" len="med"/>
              <a:tailEnd/>
            </a:ln>
          </p:spPr>
          <p:txBody>
            <a:bodyPr wrap="none" anchor="ctr"/>
            <a:lstStyle/>
            <a:p>
              <a:pPr eaLnBrk="1" fontAlgn="auto" hangingPunct="1">
                <a:spcBef>
                  <a:spcPts val="0"/>
                </a:spcBef>
                <a:spcAft>
                  <a:spcPts val="0"/>
                </a:spcAft>
                <a:defRPr/>
              </a:pPr>
              <a:endParaRPr lang="en-US" sz="1350">
                <a:latin typeface="+mn-lt"/>
              </a:endParaRPr>
            </a:p>
          </p:txBody>
        </p:sp>
        <p:sp>
          <p:nvSpPr>
            <p:cNvPr id="38" name="Line 40"/>
            <p:cNvSpPr>
              <a:spLocks noChangeShapeType="1"/>
            </p:cNvSpPr>
            <p:nvPr/>
          </p:nvSpPr>
          <p:spPr bwMode="auto">
            <a:xfrm>
              <a:off x="5089525" y="2401932"/>
              <a:ext cx="0" cy="171450"/>
            </a:xfrm>
            <a:prstGeom prst="line">
              <a:avLst/>
            </a:prstGeom>
            <a:noFill/>
            <a:ln w="28575">
              <a:solidFill>
                <a:schemeClr val="accent2"/>
              </a:solidFill>
              <a:round/>
              <a:headEnd/>
              <a:tailEnd/>
            </a:ln>
          </p:spPr>
          <p:txBody>
            <a:bodyPr wrap="none" anchor="ctr"/>
            <a:lstStyle/>
            <a:p>
              <a:pPr eaLnBrk="1" fontAlgn="auto" hangingPunct="1">
                <a:spcBef>
                  <a:spcPts val="0"/>
                </a:spcBef>
                <a:spcAft>
                  <a:spcPts val="0"/>
                </a:spcAft>
                <a:defRPr/>
              </a:pPr>
              <a:endParaRPr lang="en-US" sz="1350">
                <a:latin typeface="+mn-lt"/>
              </a:endParaRPr>
            </a:p>
          </p:txBody>
        </p:sp>
        <p:sp>
          <p:nvSpPr>
            <p:cNvPr id="39" name="Line 41"/>
            <p:cNvSpPr>
              <a:spLocks noChangeShapeType="1"/>
            </p:cNvSpPr>
            <p:nvPr/>
          </p:nvSpPr>
          <p:spPr bwMode="auto">
            <a:xfrm flipH="1">
              <a:off x="7400925" y="2871832"/>
              <a:ext cx="1588" cy="2301875"/>
            </a:xfrm>
            <a:prstGeom prst="line">
              <a:avLst/>
            </a:prstGeom>
            <a:noFill/>
            <a:ln w="28575">
              <a:solidFill>
                <a:schemeClr val="accent2"/>
              </a:solidFill>
              <a:round/>
              <a:headEnd/>
              <a:tailEnd/>
            </a:ln>
          </p:spPr>
          <p:txBody>
            <a:bodyPr wrap="none" anchor="ctr"/>
            <a:lstStyle/>
            <a:p>
              <a:pPr eaLnBrk="1" fontAlgn="auto" hangingPunct="1">
                <a:spcBef>
                  <a:spcPts val="0"/>
                </a:spcBef>
                <a:spcAft>
                  <a:spcPts val="0"/>
                </a:spcAft>
                <a:defRPr/>
              </a:pPr>
              <a:endParaRPr lang="en-US" sz="1350">
                <a:latin typeface="+mn-lt"/>
              </a:endParaRPr>
            </a:p>
          </p:txBody>
        </p:sp>
        <p:sp>
          <p:nvSpPr>
            <p:cNvPr id="40" name="Line 42"/>
            <p:cNvSpPr>
              <a:spLocks noChangeShapeType="1"/>
            </p:cNvSpPr>
            <p:nvPr/>
          </p:nvSpPr>
          <p:spPr bwMode="auto">
            <a:xfrm>
              <a:off x="7173913" y="3422694"/>
              <a:ext cx="228600" cy="0"/>
            </a:xfrm>
            <a:prstGeom prst="line">
              <a:avLst/>
            </a:prstGeom>
            <a:noFill/>
            <a:ln w="28575">
              <a:solidFill>
                <a:schemeClr val="accent2"/>
              </a:solidFill>
              <a:round/>
              <a:headEnd/>
              <a:tailEnd type="triangle" w="med" len="med"/>
            </a:ln>
          </p:spPr>
          <p:txBody>
            <a:bodyPr wrap="none" anchor="ctr"/>
            <a:lstStyle/>
            <a:p>
              <a:pPr eaLnBrk="1" fontAlgn="auto" hangingPunct="1">
                <a:spcBef>
                  <a:spcPts val="0"/>
                </a:spcBef>
                <a:spcAft>
                  <a:spcPts val="0"/>
                </a:spcAft>
                <a:defRPr/>
              </a:pPr>
              <a:endParaRPr lang="en-US" sz="1350">
                <a:latin typeface="+mn-lt"/>
              </a:endParaRPr>
            </a:p>
          </p:txBody>
        </p:sp>
        <p:sp>
          <p:nvSpPr>
            <p:cNvPr id="41" name="Line 43"/>
            <p:cNvSpPr>
              <a:spLocks noChangeShapeType="1"/>
            </p:cNvSpPr>
            <p:nvPr/>
          </p:nvSpPr>
          <p:spPr bwMode="auto">
            <a:xfrm>
              <a:off x="7173913" y="3856082"/>
              <a:ext cx="228600" cy="0"/>
            </a:xfrm>
            <a:prstGeom prst="line">
              <a:avLst/>
            </a:prstGeom>
            <a:noFill/>
            <a:ln w="28575">
              <a:solidFill>
                <a:schemeClr val="accent2"/>
              </a:solidFill>
              <a:round/>
              <a:headEnd/>
              <a:tailEnd type="triangle" w="med" len="med"/>
            </a:ln>
          </p:spPr>
          <p:txBody>
            <a:bodyPr wrap="none" anchor="ctr"/>
            <a:lstStyle/>
            <a:p>
              <a:pPr eaLnBrk="1" fontAlgn="auto" hangingPunct="1">
                <a:spcBef>
                  <a:spcPts val="0"/>
                </a:spcBef>
                <a:spcAft>
                  <a:spcPts val="0"/>
                </a:spcAft>
                <a:defRPr/>
              </a:pPr>
              <a:endParaRPr lang="en-US" sz="1350">
                <a:latin typeface="+mn-lt"/>
              </a:endParaRPr>
            </a:p>
          </p:txBody>
        </p:sp>
        <p:sp>
          <p:nvSpPr>
            <p:cNvPr id="42" name="Line 44"/>
            <p:cNvSpPr>
              <a:spLocks noChangeShapeType="1"/>
            </p:cNvSpPr>
            <p:nvPr/>
          </p:nvSpPr>
          <p:spPr bwMode="auto">
            <a:xfrm>
              <a:off x="7173913" y="4484732"/>
              <a:ext cx="228600" cy="0"/>
            </a:xfrm>
            <a:prstGeom prst="line">
              <a:avLst/>
            </a:prstGeom>
            <a:noFill/>
            <a:ln w="28575">
              <a:solidFill>
                <a:schemeClr val="accent2"/>
              </a:solidFill>
              <a:round/>
              <a:headEnd/>
              <a:tailEnd type="triangle" w="med" len="med"/>
            </a:ln>
          </p:spPr>
          <p:txBody>
            <a:bodyPr wrap="none" anchor="ctr"/>
            <a:lstStyle/>
            <a:p>
              <a:pPr eaLnBrk="1" fontAlgn="auto" hangingPunct="1">
                <a:spcBef>
                  <a:spcPts val="0"/>
                </a:spcBef>
                <a:spcAft>
                  <a:spcPts val="0"/>
                </a:spcAft>
                <a:defRPr/>
              </a:pPr>
              <a:endParaRPr lang="en-US" sz="1350">
                <a:latin typeface="+mn-lt"/>
              </a:endParaRPr>
            </a:p>
          </p:txBody>
        </p:sp>
        <p:sp>
          <p:nvSpPr>
            <p:cNvPr id="43" name="Line 45"/>
            <p:cNvSpPr>
              <a:spLocks noChangeShapeType="1"/>
            </p:cNvSpPr>
            <p:nvPr/>
          </p:nvSpPr>
          <p:spPr bwMode="auto">
            <a:xfrm>
              <a:off x="7173913" y="5170532"/>
              <a:ext cx="228600" cy="0"/>
            </a:xfrm>
            <a:prstGeom prst="line">
              <a:avLst/>
            </a:prstGeom>
            <a:noFill/>
            <a:ln w="28575">
              <a:solidFill>
                <a:schemeClr val="accent2"/>
              </a:solidFill>
              <a:round/>
              <a:headEnd/>
              <a:tailEnd type="triangle" w="med" len="med"/>
            </a:ln>
          </p:spPr>
          <p:txBody>
            <a:bodyPr wrap="none" anchor="ctr"/>
            <a:lstStyle/>
            <a:p>
              <a:pPr eaLnBrk="1" fontAlgn="auto" hangingPunct="1">
                <a:spcBef>
                  <a:spcPts val="0"/>
                </a:spcBef>
                <a:spcAft>
                  <a:spcPts val="0"/>
                </a:spcAft>
                <a:defRPr/>
              </a:pPr>
              <a:endParaRPr lang="en-US" sz="1350">
                <a:latin typeface="+mn-lt"/>
              </a:endParaRPr>
            </a:p>
          </p:txBody>
        </p:sp>
        <p:sp>
          <p:nvSpPr>
            <p:cNvPr id="44" name="Line 86"/>
            <p:cNvSpPr>
              <a:spLocks noChangeShapeType="1"/>
            </p:cNvSpPr>
            <p:nvPr/>
          </p:nvSpPr>
          <p:spPr bwMode="auto">
            <a:xfrm>
              <a:off x="7158038" y="2871832"/>
              <a:ext cx="228600" cy="0"/>
            </a:xfrm>
            <a:prstGeom prst="line">
              <a:avLst/>
            </a:prstGeom>
            <a:noFill/>
            <a:ln w="28575">
              <a:solidFill>
                <a:schemeClr val="accent2"/>
              </a:solidFill>
              <a:round/>
              <a:headEnd type="triangle" w="med" len="med"/>
              <a:tailEnd/>
            </a:ln>
          </p:spPr>
          <p:txBody>
            <a:bodyPr wrap="none" anchor="ctr"/>
            <a:lstStyle/>
            <a:p>
              <a:pPr eaLnBrk="1" fontAlgn="auto" hangingPunct="1">
                <a:spcBef>
                  <a:spcPts val="0"/>
                </a:spcBef>
                <a:spcAft>
                  <a:spcPts val="0"/>
                </a:spcAft>
                <a:defRPr/>
              </a:pPr>
              <a:endParaRPr lang="en-US" sz="1350">
                <a:latin typeface="+mn-lt"/>
              </a:endParaRPr>
            </a:p>
          </p:txBody>
        </p:sp>
        <p:sp>
          <p:nvSpPr>
            <p:cNvPr id="45" name="Line 87"/>
            <p:cNvSpPr>
              <a:spLocks noChangeShapeType="1"/>
            </p:cNvSpPr>
            <p:nvPr/>
          </p:nvSpPr>
          <p:spPr bwMode="auto">
            <a:xfrm>
              <a:off x="2894013" y="3957682"/>
              <a:ext cx="285750" cy="0"/>
            </a:xfrm>
            <a:prstGeom prst="line">
              <a:avLst/>
            </a:prstGeom>
            <a:noFill/>
            <a:ln w="28575">
              <a:solidFill>
                <a:schemeClr val="accent2"/>
              </a:solidFill>
              <a:round/>
              <a:headEnd type="triangle" w="med" len="med"/>
              <a:tailEnd/>
            </a:ln>
          </p:spPr>
          <p:txBody>
            <a:bodyPr wrap="none" anchor="ctr"/>
            <a:lstStyle/>
            <a:p>
              <a:pPr eaLnBrk="1" fontAlgn="auto" hangingPunct="1">
                <a:spcBef>
                  <a:spcPts val="0"/>
                </a:spcBef>
                <a:spcAft>
                  <a:spcPts val="0"/>
                </a:spcAft>
                <a:defRPr/>
              </a:pPr>
              <a:endParaRPr lang="en-US" sz="1350">
                <a:latin typeface="+mn-lt"/>
              </a:endParaRPr>
            </a:p>
          </p:txBody>
        </p:sp>
      </p:grpSp>
      <p:sp>
        <p:nvSpPr>
          <p:cNvPr id="46" name="Text Box 124"/>
          <p:cNvSpPr txBox="1">
            <a:spLocks noChangeArrowheads="1"/>
          </p:cNvSpPr>
          <p:nvPr/>
        </p:nvSpPr>
        <p:spPr bwMode="auto">
          <a:xfrm>
            <a:off x="5061744" y="1171688"/>
            <a:ext cx="3924300" cy="300038"/>
          </a:xfrm>
          <a:prstGeom prst="rect">
            <a:avLst/>
          </a:prstGeom>
          <a:noFill/>
          <a:ln w="12700">
            <a:noFill/>
            <a:miter lim="800000"/>
            <a:headEnd/>
            <a:tailEnd/>
          </a:ln>
        </p:spPr>
        <p:txBody>
          <a:bodyPr>
            <a:spAutoFit/>
          </a:bodyPr>
          <a:lstStyle/>
          <a:p>
            <a:pPr eaLnBrk="1" fontAlgn="auto" hangingPunct="1">
              <a:spcBef>
                <a:spcPct val="50000"/>
              </a:spcBef>
              <a:spcAft>
                <a:spcPts val="0"/>
              </a:spcAft>
              <a:defRPr/>
            </a:pPr>
            <a:r>
              <a:rPr lang="en-US" sz="1350" b="1" i="1" dirty="0">
                <a:solidFill>
                  <a:schemeClr val="accent1"/>
                </a:solidFill>
                <a:latin typeface="+mn-lt"/>
              </a:rPr>
              <a:t>Point:</a:t>
            </a:r>
            <a:r>
              <a:rPr lang="en-US" sz="1350" b="1" dirty="0">
                <a:solidFill>
                  <a:schemeClr val="accent1"/>
                </a:solidFill>
                <a:latin typeface="+mn-lt"/>
              </a:rPr>
              <a:t>  </a:t>
            </a:r>
            <a:r>
              <a:rPr lang="en-US" sz="1350" b="1" u="sng" dirty="0">
                <a:solidFill>
                  <a:srgbClr val="0000FF"/>
                </a:solidFill>
                <a:latin typeface="+mn-lt"/>
              </a:rPr>
              <a:t>FMWR</a:t>
            </a:r>
            <a:r>
              <a:rPr lang="en-US" sz="1350" b="1" u="sng" dirty="0">
                <a:solidFill>
                  <a:schemeClr val="accent1"/>
                </a:solidFill>
                <a:latin typeface="+mn-lt"/>
              </a:rPr>
              <a:t> support utilizes a blend of funds  </a:t>
            </a:r>
          </a:p>
        </p:txBody>
      </p:sp>
      <p:sp>
        <p:nvSpPr>
          <p:cNvPr id="47" name="Subtitle 2"/>
          <p:cNvSpPr>
            <a:spLocks noGrp="1"/>
          </p:cNvSpPr>
          <p:nvPr/>
        </p:nvSpPr>
        <p:spPr>
          <a:xfrm>
            <a:off x="5019675" y="5211500"/>
            <a:ext cx="4140200" cy="15512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050" b="1" dirty="0">
                <a:solidFill>
                  <a:schemeClr val="tx1"/>
                </a:solidFill>
                <a:latin typeface="Arial" panose="020B0604020202020204" pitchFamily="34" charset="0"/>
                <a:cs typeface="Arial" panose="020B0604020202020204" pitchFamily="34" charset="0"/>
              </a:rPr>
              <a:t>KEY:</a:t>
            </a:r>
            <a:endParaRPr lang="en-US" sz="1050" dirty="0">
              <a:solidFill>
                <a:schemeClr val="tx1"/>
              </a:solidFill>
              <a:latin typeface="Arial" panose="020B0604020202020204" pitchFamily="34" charset="0"/>
              <a:cs typeface="Arial" panose="020B0604020202020204" pitchFamily="34" charset="0"/>
            </a:endParaRPr>
          </a:p>
          <a:p>
            <a:pPr algn="l"/>
            <a:r>
              <a:rPr lang="en-US" sz="1050" dirty="0">
                <a:solidFill>
                  <a:schemeClr val="tx1"/>
                </a:solidFill>
                <a:latin typeface="Arial" panose="020B0604020202020204" pitchFamily="34" charset="0"/>
                <a:cs typeface="Arial" panose="020B0604020202020204" pitchFamily="34" charset="0"/>
              </a:rPr>
              <a:t>MCA – Military Construction Army</a:t>
            </a:r>
          </a:p>
          <a:p>
            <a:pPr algn="l"/>
            <a:r>
              <a:rPr lang="en-US" sz="1050" dirty="0">
                <a:solidFill>
                  <a:schemeClr val="tx1"/>
                </a:solidFill>
                <a:latin typeface="Arial" panose="020B0604020202020204" pitchFamily="34" charset="0"/>
                <a:cs typeface="Arial" panose="020B0604020202020204" pitchFamily="34" charset="0"/>
              </a:rPr>
              <a:t>OMA – Operation and Maintenance Army</a:t>
            </a:r>
          </a:p>
          <a:p>
            <a:pPr algn="l"/>
            <a:r>
              <a:rPr lang="en-US" sz="1000" dirty="0">
                <a:solidFill>
                  <a:schemeClr val="tx1"/>
                </a:solidFill>
                <a:latin typeface="Arial" panose="020B0604020202020204" pitchFamily="34" charset="0"/>
                <a:cs typeface="Arial" panose="020B0604020202020204" pitchFamily="34" charset="0"/>
              </a:rPr>
              <a:t>BASOPS</a:t>
            </a:r>
            <a:r>
              <a:rPr lang="en-US" sz="1050" dirty="0">
                <a:solidFill>
                  <a:schemeClr val="tx1"/>
                </a:solidFill>
                <a:latin typeface="Arial" panose="020B0604020202020204" pitchFamily="34" charset="0"/>
                <a:cs typeface="Arial" panose="020B0604020202020204" pitchFamily="34" charset="0"/>
              </a:rPr>
              <a:t> – Base Operations</a:t>
            </a:r>
          </a:p>
          <a:p>
            <a:pPr algn="l"/>
            <a:r>
              <a:rPr lang="en-US" sz="1050" dirty="0">
                <a:solidFill>
                  <a:schemeClr val="tx1"/>
                </a:solidFill>
                <a:latin typeface="Arial" panose="020B0604020202020204" pitchFamily="34" charset="0"/>
                <a:cs typeface="Arial" panose="020B0604020202020204" pitchFamily="34" charset="0"/>
              </a:rPr>
              <a:t>SRM – Sustainment Restoration Modernization</a:t>
            </a:r>
          </a:p>
          <a:p>
            <a:pPr algn="l"/>
            <a:r>
              <a:rPr lang="en-US" sz="1050" dirty="0">
                <a:solidFill>
                  <a:schemeClr val="tx1"/>
                </a:solidFill>
                <a:latin typeface="Arial" panose="020B0604020202020204" pitchFamily="34" charset="0"/>
                <a:cs typeface="Arial" panose="020B0604020202020204" pitchFamily="34" charset="0"/>
              </a:rPr>
              <a:t>MDEP – Management Decision Package</a:t>
            </a:r>
          </a:p>
          <a:p>
            <a:pPr algn="l"/>
            <a:r>
              <a:rPr lang="en-US" sz="1050" dirty="0">
                <a:solidFill>
                  <a:schemeClr val="tx1"/>
                </a:solidFill>
                <a:latin typeface="Arial" panose="020B0604020202020204" pitchFamily="34" charset="0"/>
                <a:cs typeface="Arial" panose="020B0604020202020204" pitchFamily="34" charset="0"/>
              </a:rPr>
              <a:t>UFM – Uniform Funding </a:t>
            </a:r>
            <a:r>
              <a:rPr lang="en-US" sz="1050" dirty="0" smtClean="0">
                <a:solidFill>
                  <a:schemeClr val="tx1"/>
                </a:solidFill>
                <a:latin typeface="Arial" panose="020B0604020202020204" pitchFamily="34" charset="0"/>
                <a:cs typeface="Arial" panose="020B0604020202020204" pitchFamily="34" charset="0"/>
              </a:rPr>
              <a:t>Management</a:t>
            </a:r>
          </a:p>
          <a:p>
            <a:pPr algn="l"/>
            <a:r>
              <a:rPr lang="en-US" sz="1050" dirty="0" smtClean="0">
                <a:solidFill>
                  <a:schemeClr val="tx1"/>
                </a:solidFill>
                <a:latin typeface="Arial" panose="020B0604020202020204" pitchFamily="34" charset="0"/>
                <a:cs typeface="Arial" panose="020B0604020202020204" pitchFamily="34" charset="0"/>
              </a:rPr>
              <a:t>MWR USA – MWR Utilization Support and Accountability</a:t>
            </a:r>
            <a:endParaRPr lang="en-US" sz="1050" dirty="0">
              <a:solidFill>
                <a:schemeClr val="tx1"/>
              </a:solidFill>
              <a:latin typeface="Arial" panose="020B0604020202020204" pitchFamily="34" charset="0"/>
              <a:cs typeface="Arial" panose="020B0604020202020204" pitchFamily="34" charset="0"/>
            </a:endParaRPr>
          </a:p>
          <a:p>
            <a:pPr algn="l"/>
            <a:endParaRPr lang="en-US" sz="105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3044" y="739775"/>
            <a:ext cx="8229600" cy="857250"/>
          </a:xfrm>
        </p:spPr>
        <p:txBody>
          <a:bodyPr>
            <a:normAutofit/>
          </a:bodyPr>
          <a:lstStyle/>
          <a:p>
            <a:pPr eaLnBrk="1" fontAlgn="auto" hangingPunct="1">
              <a:spcAft>
                <a:spcPts val="0"/>
              </a:spcAft>
              <a:defRPr/>
            </a:pPr>
            <a:r>
              <a:rPr lang="en-US" sz="3750" dirty="0" smtClean="0">
                <a:solidFill>
                  <a:schemeClr val="tx1"/>
                </a:solidFill>
              </a:rPr>
              <a:t>Successor-in-interest NAFIs</a:t>
            </a:r>
            <a:endParaRPr lang="en-US" sz="3750" dirty="0">
              <a:solidFill>
                <a:schemeClr val="tx1"/>
              </a:solidFill>
            </a:endParaRPr>
          </a:p>
        </p:txBody>
      </p:sp>
      <p:grpSp>
        <p:nvGrpSpPr>
          <p:cNvPr id="22" name="Group 21"/>
          <p:cNvGrpSpPr/>
          <p:nvPr/>
        </p:nvGrpSpPr>
        <p:grpSpPr>
          <a:xfrm>
            <a:off x="680244" y="1890329"/>
            <a:ext cx="7315200" cy="3434159"/>
            <a:chOff x="1360488" y="2228849"/>
            <a:chExt cx="6227917" cy="3120073"/>
          </a:xfrm>
        </p:grpSpPr>
        <p:sp>
          <p:nvSpPr>
            <p:cNvPr id="23" name="Line 32"/>
            <p:cNvSpPr>
              <a:spLocks noChangeShapeType="1"/>
            </p:cNvSpPr>
            <p:nvPr/>
          </p:nvSpPr>
          <p:spPr bwMode="auto">
            <a:xfrm flipH="1" flipV="1">
              <a:off x="4376738" y="2860675"/>
              <a:ext cx="9525" cy="1947863"/>
            </a:xfrm>
            <a:prstGeom prst="line">
              <a:avLst/>
            </a:prstGeom>
            <a:noFill/>
            <a:ln w="38100">
              <a:solidFill>
                <a:schemeClr val="tx1"/>
              </a:solidFill>
              <a:round/>
              <a:headEnd/>
              <a:tailEnd/>
            </a:ln>
          </p:spPr>
          <p:txBody>
            <a:bodyPr wrap="none" anchor="ctr"/>
            <a:lstStyle/>
            <a:p>
              <a:pPr algn="ctr" eaLnBrk="1" fontAlgn="auto" hangingPunct="1">
                <a:spcBef>
                  <a:spcPts val="0"/>
                </a:spcBef>
                <a:spcAft>
                  <a:spcPts val="0"/>
                </a:spcAft>
                <a:defRPr/>
              </a:pPr>
              <a:endParaRPr lang="en-US" sz="1400">
                <a:latin typeface="+mn-lt"/>
              </a:endParaRPr>
            </a:p>
          </p:txBody>
        </p:sp>
        <p:sp>
          <p:nvSpPr>
            <p:cNvPr id="24" name="Rectangle 23"/>
            <p:cNvSpPr/>
            <p:nvPr/>
          </p:nvSpPr>
          <p:spPr>
            <a:xfrm>
              <a:off x="1360488" y="4525962"/>
              <a:ext cx="6053137" cy="82296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endParaRPr lang="en-US" sz="1400" dirty="0"/>
            </a:p>
          </p:txBody>
        </p:sp>
        <p:sp>
          <p:nvSpPr>
            <p:cNvPr id="25" name="Rectangle 24"/>
            <p:cNvSpPr/>
            <p:nvPr/>
          </p:nvSpPr>
          <p:spPr>
            <a:xfrm>
              <a:off x="1876425" y="3320411"/>
              <a:ext cx="5019675" cy="82296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endParaRPr lang="en-US" sz="1400" dirty="0"/>
            </a:p>
          </p:txBody>
        </p:sp>
        <p:sp>
          <p:nvSpPr>
            <p:cNvPr id="26" name="Rectangle 25"/>
            <p:cNvSpPr/>
            <p:nvPr/>
          </p:nvSpPr>
          <p:spPr>
            <a:xfrm>
              <a:off x="3124200" y="2228849"/>
              <a:ext cx="2525713" cy="82296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endParaRPr lang="en-US" sz="1400" dirty="0"/>
            </a:p>
          </p:txBody>
        </p:sp>
        <p:sp>
          <p:nvSpPr>
            <p:cNvPr id="27" name="Text Box 14"/>
            <p:cNvSpPr txBox="1">
              <a:spLocks noChangeArrowheads="1"/>
            </p:cNvSpPr>
            <p:nvPr/>
          </p:nvSpPr>
          <p:spPr bwMode="auto">
            <a:xfrm>
              <a:off x="3527425" y="4670425"/>
              <a:ext cx="1697038" cy="352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algn="ctr" eaLnBrk="1" hangingPunct="1">
                <a:lnSpc>
                  <a:spcPct val="80000"/>
                </a:lnSpc>
              </a:pPr>
              <a:r>
                <a:rPr lang="en-US" altLang="en-US" sz="2400" b="1" dirty="0" smtClean="0">
                  <a:latin typeface="Arial" panose="020B0604020202020204" pitchFamily="34" charset="0"/>
                </a:rPr>
                <a:t>Garrisons</a:t>
              </a:r>
              <a:endParaRPr lang="en-US" altLang="en-US" sz="2000" b="1" dirty="0">
                <a:latin typeface="Arial" panose="020B0604020202020204" pitchFamily="34" charset="0"/>
              </a:endParaRPr>
            </a:p>
          </p:txBody>
        </p:sp>
        <p:sp>
          <p:nvSpPr>
            <p:cNvPr id="28" name="Text Box 18"/>
            <p:cNvSpPr txBox="1">
              <a:spLocks noChangeArrowheads="1"/>
            </p:cNvSpPr>
            <p:nvPr/>
          </p:nvSpPr>
          <p:spPr bwMode="auto">
            <a:xfrm>
              <a:off x="2968625" y="3436938"/>
              <a:ext cx="2836863" cy="352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algn="ctr" eaLnBrk="1" hangingPunct="1">
                <a:lnSpc>
                  <a:spcPct val="80000"/>
                </a:lnSpc>
              </a:pPr>
              <a:r>
                <a:rPr lang="en-US" altLang="en-US" sz="2400" b="1" dirty="0">
                  <a:latin typeface="Arial" panose="020B0604020202020204" pitchFamily="34" charset="0"/>
                </a:rPr>
                <a:t>IMCOM Directorates</a:t>
              </a:r>
            </a:p>
          </p:txBody>
        </p:sp>
        <p:sp>
          <p:nvSpPr>
            <p:cNvPr id="29" name="TextBox 28"/>
            <p:cNvSpPr txBox="1"/>
            <p:nvPr/>
          </p:nvSpPr>
          <p:spPr>
            <a:xfrm>
              <a:off x="1812130" y="3775492"/>
              <a:ext cx="5416947" cy="307590"/>
            </a:xfrm>
            <a:prstGeom prst="rect">
              <a:avLst/>
            </a:prstGeom>
            <a:noFill/>
            <a:ln>
              <a:noFill/>
            </a:ln>
          </p:spPr>
          <p:txBody>
            <a:bodyPr wrap="square">
              <a:spAutoFit/>
            </a:bodyPr>
            <a:lstStyle/>
            <a:p>
              <a:pPr algn="ctr" eaLnBrk="1" fontAlgn="auto" hangingPunct="1">
                <a:spcBef>
                  <a:spcPts val="0"/>
                </a:spcBef>
                <a:spcAft>
                  <a:spcPts val="0"/>
                </a:spcAft>
                <a:defRPr/>
              </a:pPr>
              <a:r>
                <a:rPr lang="en-US" sz="1600" dirty="0">
                  <a:latin typeface="Arial" panose="020B0604020202020204" pitchFamily="34" charset="0"/>
                  <a:cs typeface="Arial" panose="020B0604020202020204" pitchFamily="34" charset="0"/>
                </a:rPr>
                <a:t>  Readiness       Sustainment     </a:t>
              </a:r>
              <a:r>
                <a:rPr lang="en-US" sz="1600" dirty="0" smtClean="0">
                  <a:latin typeface="Arial" panose="020B0604020202020204" pitchFamily="34" charset="0"/>
                  <a:cs typeface="Arial" panose="020B0604020202020204" pitchFamily="34" charset="0"/>
                </a:rPr>
                <a:t>Training        </a:t>
              </a:r>
              <a:r>
                <a:rPr lang="en-US" sz="1600" dirty="0">
                  <a:latin typeface="Arial" panose="020B0604020202020204" pitchFamily="34" charset="0"/>
                  <a:cs typeface="Arial" panose="020B0604020202020204" pitchFamily="34" charset="0"/>
                </a:rPr>
                <a:t>Europe </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Pacific </a:t>
              </a:r>
            </a:p>
          </p:txBody>
        </p:sp>
        <p:sp>
          <p:nvSpPr>
            <p:cNvPr id="30" name="TextBox 29"/>
            <p:cNvSpPr txBox="1"/>
            <p:nvPr/>
          </p:nvSpPr>
          <p:spPr>
            <a:xfrm>
              <a:off x="1452800" y="4967152"/>
              <a:ext cx="6135605" cy="307590"/>
            </a:xfrm>
            <a:prstGeom prst="rect">
              <a:avLst/>
            </a:prstGeom>
            <a:noFill/>
            <a:ln>
              <a:noFill/>
            </a:ln>
          </p:spPr>
          <p:txBody>
            <a:bodyPr wrap="square">
              <a:spAutoFit/>
            </a:bodyPr>
            <a:lstStyle/>
            <a:p>
              <a:pPr algn="ctr" eaLnBrk="1" fontAlgn="auto" hangingPunct="1">
                <a:spcBef>
                  <a:spcPts val="0"/>
                </a:spcBef>
                <a:spcAft>
                  <a:spcPts val="0"/>
                </a:spcAft>
                <a:defRPr/>
              </a:pPr>
              <a:r>
                <a:rPr lang="en-US" sz="1600" dirty="0" smtClean="0">
                  <a:latin typeface="Arial" panose="020B0604020202020204" pitchFamily="34" charset="0"/>
                  <a:cs typeface="Arial" panose="020B0604020202020204" pitchFamily="34" charset="0"/>
                </a:rPr>
                <a:t>Ft</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Hood	    Ft. Belvoir        Ft. Benning        </a:t>
              </a:r>
              <a:r>
                <a:rPr lang="en-US" sz="1600" dirty="0" err="1" smtClean="0">
                  <a:latin typeface="Arial" panose="020B0604020202020204" pitchFamily="34" charset="0"/>
                  <a:cs typeface="Arial" panose="020B0604020202020204" pitchFamily="34" charset="0"/>
                </a:rPr>
                <a:t>Ansbach</a:t>
              </a:r>
              <a:r>
                <a:rPr lang="en-US" sz="1600" dirty="0" smtClean="0">
                  <a:latin typeface="Arial" panose="020B0604020202020204" pitchFamily="34" charset="0"/>
                  <a:cs typeface="Arial" panose="020B0604020202020204" pitchFamily="34" charset="0"/>
                </a:rPr>
                <a:t>         USAG </a:t>
              </a:r>
              <a:r>
                <a:rPr lang="en-US" sz="1600" dirty="0">
                  <a:latin typeface="Arial" panose="020B0604020202020204" pitchFamily="34" charset="0"/>
                  <a:cs typeface="Arial" panose="020B0604020202020204" pitchFamily="34" charset="0"/>
                </a:rPr>
                <a:t>Japan</a:t>
              </a:r>
            </a:p>
          </p:txBody>
        </p:sp>
        <p:sp>
          <p:nvSpPr>
            <p:cNvPr id="31" name="Rectangle 30"/>
            <p:cNvSpPr/>
            <p:nvPr/>
          </p:nvSpPr>
          <p:spPr>
            <a:xfrm>
              <a:off x="3244056" y="2356965"/>
              <a:ext cx="2284412" cy="566737"/>
            </a:xfrm>
            <a:prstGeom prst="rect">
              <a:avLst/>
            </a:prstGeom>
            <a:ln>
              <a:no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US" sz="2400" b="1" dirty="0">
                  <a:latin typeface="Arial" pitchFamily="34" charset="0"/>
                  <a:cs typeface="Arial" pitchFamily="34" charset="0"/>
                </a:rPr>
                <a:t>Army </a:t>
              </a:r>
              <a:r>
                <a:rPr lang="en-US" sz="2400" b="1" dirty="0" smtClean="0">
                  <a:latin typeface="Arial" pitchFamily="34" charset="0"/>
                  <a:cs typeface="Arial" pitchFamily="34" charset="0"/>
                </a:rPr>
                <a:t>FMWR</a:t>
              </a:r>
              <a:endParaRPr lang="en-US" sz="2400" b="1" dirty="0">
                <a:latin typeface="Arial" pitchFamily="34" charset="0"/>
                <a:cs typeface="Arial" pitchFamily="34" charset="0"/>
              </a:endParaRPr>
            </a:p>
          </p:txBody>
        </p:sp>
      </p:grpSp>
      <p:sp>
        <p:nvSpPr>
          <p:cNvPr id="2" name="TextBox 1"/>
          <p:cNvSpPr txBox="1"/>
          <p:nvPr/>
        </p:nvSpPr>
        <p:spPr>
          <a:xfrm>
            <a:off x="1003373" y="5793165"/>
            <a:ext cx="6668942" cy="400110"/>
          </a:xfrm>
          <a:prstGeom prst="rect">
            <a:avLst/>
          </a:prstGeom>
          <a:noFill/>
          <a:ln>
            <a:noFill/>
          </a:ln>
        </p:spPr>
        <p:txBody>
          <a:bodyPr wrap="none" rtlCol="0">
            <a:spAutoFit/>
          </a:bodyPr>
          <a:lstStyle/>
          <a:p>
            <a:r>
              <a:rPr lang="en-US" sz="2000" b="1" dirty="0" smtClean="0">
                <a:latin typeface="Arial" panose="020B0604020202020204" pitchFamily="34" charset="0"/>
                <a:cs typeface="Arial" panose="020B0604020202020204" pitchFamily="34" charset="0"/>
              </a:rPr>
              <a:t>Who else has an interest in your program’s success?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r>
              <a:rPr lang="en-US" sz="3750" dirty="0" smtClean="0"/>
              <a:t>NAF and NAFI</a:t>
            </a:r>
            <a:endParaRPr lang="en-US" sz="3750" dirty="0"/>
          </a:p>
        </p:txBody>
      </p:sp>
      <p:sp>
        <p:nvSpPr>
          <p:cNvPr id="4" name="Rectangle 3"/>
          <p:cNvSpPr>
            <a:spLocks noGrp="1" noChangeArrowheads="1"/>
          </p:cNvSpPr>
          <p:nvPr>
            <p:ph idx="1"/>
          </p:nvPr>
        </p:nvSpPr>
        <p:spPr>
          <a:solidFill>
            <a:srgbClr val="FFFFFF"/>
          </a:solidFill>
          <a:ln>
            <a:miter lim="800000"/>
            <a:headEnd/>
            <a:tailEnd/>
          </a:ln>
        </p:spPr>
        <p:txBody>
          <a:bodyPr lIns="68580" tIns="34290" rIns="68580" bIns="34290">
            <a:normAutofit/>
          </a:bodyPr>
          <a:lstStyle/>
          <a:p>
            <a:pPr marL="164306" indent="-164306" eaLnBrk="1" fontAlgn="auto" hangingPunct="1">
              <a:lnSpc>
                <a:spcPts val="2325"/>
              </a:lnSpc>
              <a:spcAft>
                <a:spcPts val="0"/>
              </a:spcAft>
              <a:buClr>
                <a:schemeClr val="accent3"/>
              </a:buClr>
              <a:buSzTx/>
              <a:buFont typeface="Wingdings 2"/>
              <a:buChar char=""/>
              <a:defRPr/>
            </a:pPr>
            <a:r>
              <a:rPr lang="en-US" sz="2000" dirty="0" smtClean="0"/>
              <a:t>Nonappropriated Funds (NAF)</a:t>
            </a:r>
          </a:p>
          <a:p>
            <a:pPr marL="342900" lvl="1" indent="-92869" eaLnBrk="1" fontAlgn="auto" hangingPunct="1">
              <a:lnSpc>
                <a:spcPts val="2325"/>
              </a:lnSpc>
              <a:spcAft>
                <a:spcPts val="0"/>
              </a:spcAft>
              <a:buClr>
                <a:schemeClr val="accent3"/>
              </a:buClr>
              <a:buFont typeface="Wingdings 2"/>
              <a:buChar char=""/>
              <a:defRPr/>
            </a:pPr>
            <a:r>
              <a:rPr lang="en-US" sz="2000" dirty="0"/>
              <a:t>  Government funds</a:t>
            </a:r>
          </a:p>
          <a:p>
            <a:pPr marL="342900" lvl="1" indent="-92869" eaLnBrk="1" fontAlgn="auto" hangingPunct="1">
              <a:lnSpc>
                <a:spcPts val="2325"/>
              </a:lnSpc>
              <a:spcAft>
                <a:spcPts val="0"/>
              </a:spcAft>
              <a:buClr>
                <a:schemeClr val="accent3"/>
              </a:buClr>
              <a:buFont typeface="Wingdings 2"/>
              <a:buChar char=""/>
              <a:defRPr/>
            </a:pPr>
            <a:r>
              <a:rPr lang="en-US" sz="2000" dirty="0"/>
              <a:t>  Not appropriated by Congress</a:t>
            </a:r>
          </a:p>
          <a:p>
            <a:pPr marL="342900" lvl="1" indent="-92869" eaLnBrk="1" fontAlgn="auto" hangingPunct="1">
              <a:lnSpc>
                <a:spcPts val="2325"/>
              </a:lnSpc>
              <a:spcAft>
                <a:spcPts val="0"/>
              </a:spcAft>
              <a:buClr>
                <a:schemeClr val="accent3"/>
              </a:buClr>
              <a:buFont typeface="Wingdings 2"/>
              <a:buChar char=""/>
              <a:defRPr/>
            </a:pPr>
            <a:r>
              <a:rPr lang="en-US" sz="2000" dirty="0"/>
              <a:t>  Same fiduciary responsibility as for Appropriated Funds (APF)</a:t>
            </a:r>
          </a:p>
          <a:p>
            <a:pPr marL="164306" indent="-164306" eaLnBrk="1" fontAlgn="auto" hangingPunct="1">
              <a:lnSpc>
                <a:spcPts val="2325"/>
              </a:lnSpc>
              <a:spcAft>
                <a:spcPts val="0"/>
              </a:spcAft>
              <a:buClr>
                <a:schemeClr val="accent3"/>
              </a:buClr>
              <a:buSzTx/>
              <a:buFont typeface="Wingdings 2"/>
              <a:buChar char=""/>
              <a:defRPr/>
            </a:pPr>
            <a:endParaRPr lang="en-US" sz="2000" dirty="0" smtClean="0"/>
          </a:p>
          <a:p>
            <a:pPr marL="164306" indent="-164306" eaLnBrk="1" fontAlgn="auto" hangingPunct="1">
              <a:lnSpc>
                <a:spcPts val="2325"/>
              </a:lnSpc>
              <a:spcAft>
                <a:spcPts val="0"/>
              </a:spcAft>
              <a:buClr>
                <a:schemeClr val="accent3"/>
              </a:buClr>
              <a:buSzTx/>
              <a:buFont typeface="Wingdings 2"/>
              <a:buChar char=""/>
              <a:defRPr/>
            </a:pPr>
            <a:r>
              <a:rPr lang="en-US" sz="2000" dirty="0" smtClean="0"/>
              <a:t>NAF Instrumentality (NAFI)</a:t>
            </a:r>
          </a:p>
          <a:p>
            <a:pPr marL="342900" lvl="1" indent="-92869" eaLnBrk="1" fontAlgn="auto" hangingPunct="1">
              <a:lnSpc>
                <a:spcPts val="2325"/>
              </a:lnSpc>
              <a:spcAft>
                <a:spcPts val="0"/>
              </a:spcAft>
              <a:buClr>
                <a:schemeClr val="accent3"/>
              </a:buClr>
              <a:buFont typeface="Wingdings 2"/>
              <a:buChar char=""/>
              <a:defRPr/>
            </a:pPr>
            <a:r>
              <a:rPr lang="en-US" sz="2000" dirty="0"/>
              <a:t>  Maintain custody &amp; control of NAFs</a:t>
            </a:r>
          </a:p>
          <a:p>
            <a:pPr marL="342900" lvl="1" indent="-92869" eaLnBrk="1" fontAlgn="auto" hangingPunct="1">
              <a:lnSpc>
                <a:spcPts val="2325"/>
              </a:lnSpc>
              <a:spcAft>
                <a:spcPts val="0"/>
              </a:spcAft>
              <a:buClr>
                <a:schemeClr val="accent3"/>
              </a:buClr>
              <a:buFont typeface="Wingdings 2"/>
              <a:buChar char=""/>
              <a:defRPr/>
            </a:pPr>
            <a:r>
              <a:rPr lang="en-US" sz="2000" dirty="0"/>
              <a:t>  Tax exempt</a:t>
            </a:r>
          </a:p>
          <a:p>
            <a:pPr marL="475060" lvl="1" indent="-216694" eaLnBrk="1" fontAlgn="auto" hangingPunct="1">
              <a:lnSpc>
                <a:spcPts val="2325"/>
              </a:lnSpc>
              <a:spcAft>
                <a:spcPts val="0"/>
              </a:spcAft>
              <a:buClr>
                <a:schemeClr val="accent3"/>
              </a:buClr>
              <a:buFont typeface="Wingdings 2"/>
              <a:buChar char=""/>
              <a:defRPr/>
            </a:pPr>
            <a:r>
              <a:rPr lang="en-US" sz="2000" dirty="0"/>
              <a:t>Separate FMWR, Lodging, Chaplains, Civilian Welfare, Post Restaurant   </a:t>
            </a:r>
            <a:r>
              <a:rPr lang="en-US" sz="2000" dirty="0" smtClean="0"/>
              <a:t>Funds</a:t>
            </a:r>
          </a:p>
          <a:p>
            <a:pPr marL="475060" lvl="1" indent="-216694" eaLnBrk="1" fontAlgn="auto" hangingPunct="1">
              <a:lnSpc>
                <a:spcPts val="2325"/>
              </a:lnSpc>
              <a:spcAft>
                <a:spcPts val="0"/>
              </a:spcAft>
              <a:buClr>
                <a:schemeClr val="accent3"/>
              </a:buClr>
              <a:buFont typeface="Wingdings 2"/>
              <a:buChar char=""/>
              <a:defRPr/>
            </a:pPr>
            <a:r>
              <a:rPr lang="en-US" sz="2000" dirty="0" smtClean="0"/>
              <a:t>Considered “</a:t>
            </a:r>
            <a:r>
              <a:rPr lang="en-US" sz="2000" dirty="0"/>
              <a:t>fenced funds” because one NAFI may not be used to cover the expenses of another NAFI</a:t>
            </a:r>
          </a:p>
          <a:p>
            <a:pPr marL="475060" lvl="1" indent="-216694" eaLnBrk="1" fontAlgn="auto" hangingPunct="1">
              <a:lnSpc>
                <a:spcPts val="2325"/>
              </a:lnSpc>
              <a:spcAft>
                <a:spcPts val="0"/>
              </a:spcAft>
              <a:buClr>
                <a:schemeClr val="accent3"/>
              </a:buClr>
              <a:buFont typeface="Wingdings 2"/>
              <a:buChar char=""/>
              <a:defRPr/>
            </a:pPr>
            <a:endParaRPr lang="en-US"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0220" y="841330"/>
            <a:ext cx="2238375" cy="2047875"/>
          </a:xfrm>
          <a:prstGeom prst="rect">
            <a:avLst/>
          </a:prstGeom>
        </p:spPr>
      </p:pic>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205740" indent="-205740" eaLnBrk="1" fontAlgn="auto" hangingPunct="1">
              <a:lnSpc>
                <a:spcPct val="95000"/>
              </a:lnSpc>
              <a:spcAft>
                <a:spcPts val="0"/>
              </a:spcAft>
              <a:buClr>
                <a:schemeClr val="accent2"/>
              </a:buClr>
              <a:buFont typeface="Wingdings 2"/>
              <a:buNone/>
              <a:tabLst>
                <a:tab pos="2743200" algn="l"/>
              </a:tabLst>
              <a:defRPr/>
            </a:pPr>
            <a:r>
              <a:rPr lang="en-US" sz="2400" dirty="0" smtClean="0"/>
              <a:t>What is it?                     A Process.</a:t>
            </a:r>
          </a:p>
          <a:p>
            <a:pPr marL="205740" indent="-205740" eaLnBrk="1" fontAlgn="auto" hangingPunct="1">
              <a:lnSpc>
                <a:spcPct val="95000"/>
              </a:lnSpc>
              <a:spcAft>
                <a:spcPts val="0"/>
              </a:spcAft>
              <a:buClr>
                <a:schemeClr val="accent2"/>
              </a:buClr>
              <a:buFont typeface="Wingdings 2"/>
              <a:buNone/>
              <a:tabLst>
                <a:tab pos="2743200" algn="l"/>
              </a:tabLst>
              <a:defRPr/>
            </a:pPr>
            <a:endParaRPr lang="en-US" sz="2400" dirty="0" smtClean="0"/>
          </a:p>
          <a:p>
            <a:pPr marL="205740" indent="-205740" eaLnBrk="1" fontAlgn="auto" hangingPunct="1">
              <a:lnSpc>
                <a:spcPct val="95000"/>
              </a:lnSpc>
              <a:spcAft>
                <a:spcPts val="0"/>
              </a:spcAft>
              <a:buClr>
                <a:schemeClr val="accent1"/>
              </a:buClr>
              <a:buSzPct val="90000"/>
              <a:buFont typeface="Wingdings" pitchFamily="2" charset="2"/>
              <a:buChar char=""/>
              <a:tabLst>
                <a:tab pos="2743200" algn="l"/>
              </a:tabLst>
              <a:defRPr/>
            </a:pPr>
            <a:r>
              <a:rPr lang="en-US" sz="2000" dirty="0"/>
              <a:t>UFM</a:t>
            </a:r>
          </a:p>
          <a:p>
            <a:pPr lvl="2" indent="-185166" eaLnBrk="1" fontAlgn="auto" hangingPunct="1">
              <a:lnSpc>
                <a:spcPct val="95000"/>
              </a:lnSpc>
              <a:spcAft>
                <a:spcPts val="0"/>
              </a:spcAft>
              <a:buSzPct val="90000"/>
              <a:buFont typeface="Wingdings" pitchFamily="2" charset="2"/>
              <a:buChar char=""/>
              <a:tabLst>
                <a:tab pos="2743200" algn="l"/>
              </a:tabLst>
              <a:defRPr/>
            </a:pPr>
            <a:r>
              <a:rPr lang="en-US" sz="2000" dirty="0"/>
              <a:t>Procurement of property and services for FMWR</a:t>
            </a:r>
          </a:p>
          <a:p>
            <a:pPr lvl="2" indent="-185166" eaLnBrk="1" fontAlgn="auto" hangingPunct="1">
              <a:lnSpc>
                <a:spcPct val="95000"/>
              </a:lnSpc>
              <a:spcAft>
                <a:spcPts val="0"/>
              </a:spcAft>
              <a:buSzPct val="90000"/>
              <a:buFont typeface="Wingdings" pitchFamily="2" charset="2"/>
              <a:buChar char=""/>
              <a:tabLst>
                <a:tab pos="2743200" algn="l"/>
              </a:tabLst>
              <a:defRPr/>
            </a:pPr>
            <a:r>
              <a:rPr lang="en-US" sz="2000" dirty="0"/>
              <a:t>Management of employees to provide the programs</a:t>
            </a:r>
          </a:p>
          <a:p>
            <a:pPr lvl="2" indent="-185166" eaLnBrk="1" fontAlgn="auto" hangingPunct="1">
              <a:lnSpc>
                <a:spcPct val="95000"/>
              </a:lnSpc>
              <a:spcAft>
                <a:spcPts val="0"/>
              </a:spcAft>
              <a:buSzPct val="90000"/>
              <a:buFont typeface="Wingdings" pitchFamily="2" charset="2"/>
              <a:buChar char=""/>
              <a:tabLst>
                <a:tab pos="2743200" algn="l"/>
              </a:tabLst>
              <a:defRPr/>
            </a:pPr>
            <a:r>
              <a:rPr lang="en-US" sz="2000" dirty="0"/>
              <a:t>Financial reporting and management</a:t>
            </a:r>
          </a:p>
          <a:p>
            <a:pPr marL="205740" indent="-205740" eaLnBrk="1" fontAlgn="auto" hangingPunct="1">
              <a:lnSpc>
                <a:spcPct val="95000"/>
              </a:lnSpc>
              <a:spcAft>
                <a:spcPts val="0"/>
              </a:spcAft>
              <a:buClr>
                <a:schemeClr val="accent1"/>
              </a:buClr>
              <a:buSzPct val="75000"/>
              <a:buFont typeface="Wingdings" pitchFamily="2" charset="2"/>
              <a:buChar char=""/>
              <a:tabLst>
                <a:tab pos="2743200" algn="l"/>
              </a:tabLst>
              <a:defRPr/>
            </a:pPr>
            <a:endParaRPr lang="en-US" sz="2000" dirty="0"/>
          </a:p>
          <a:p>
            <a:pPr marL="205740" indent="-205740" eaLnBrk="1" fontAlgn="auto" hangingPunct="1">
              <a:lnSpc>
                <a:spcPct val="95000"/>
              </a:lnSpc>
              <a:spcAft>
                <a:spcPts val="0"/>
              </a:spcAft>
              <a:buClr>
                <a:schemeClr val="accent1"/>
              </a:buClr>
              <a:buSzPct val="90000"/>
              <a:buFont typeface="Wingdings" pitchFamily="2" charset="2"/>
              <a:buChar char=""/>
              <a:tabLst>
                <a:tab pos="2743200" algn="l"/>
              </a:tabLst>
              <a:defRPr/>
            </a:pPr>
            <a:r>
              <a:rPr lang="en-US" sz="2000" dirty="0"/>
              <a:t>UFM is a DOD-wide FMWR </a:t>
            </a:r>
            <a:r>
              <a:rPr lang="en-US" sz="2000" dirty="0" smtClean="0"/>
              <a:t>initiative</a:t>
            </a:r>
          </a:p>
          <a:p>
            <a:pPr marL="205740" indent="-205740" eaLnBrk="1" fontAlgn="auto" hangingPunct="1">
              <a:lnSpc>
                <a:spcPct val="95000"/>
              </a:lnSpc>
              <a:spcAft>
                <a:spcPts val="0"/>
              </a:spcAft>
              <a:buClr>
                <a:schemeClr val="accent1"/>
              </a:buClr>
              <a:buSzPct val="90000"/>
              <a:buFont typeface="Wingdings" pitchFamily="2" charset="2"/>
              <a:buChar char=""/>
              <a:tabLst>
                <a:tab pos="2743200" algn="l"/>
              </a:tabLst>
              <a:defRPr/>
            </a:pPr>
            <a:endParaRPr lang="en-US" sz="2000" dirty="0"/>
          </a:p>
          <a:p>
            <a:pPr marL="205740" indent="-205740" eaLnBrk="1" fontAlgn="auto" hangingPunct="1">
              <a:lnSpc>
                <a:spcPct val="95000"/>
              </a:lnSpc>
              <a:spcAft>
                <a:spcPts val="0"/>
              </a:spcAft>
              <a:buClr>
                <a:schemeClr val="accent1"/>
              </a:buClr>
              <a:buSzPct val="90000"/>
              <a:buFont typeface="Wingdings" pitchFamily="2" charset="2"/>
              <a:buChar char=""/>
              <a:tabLst>
                <a:tab pos="2743200" algn="l"/>
              </a:tabLst>
              <a:defRPr/>
            </a:pPr>
            <a:r>
              <a:rPr lang="en-US" sz="2000" dirty="0" smtClean="0"/>
              <a:t>You know the UFM process as “GL”</a:t>
            </a:r>
            <a:endParaRPr lang="en-US" sz="2000" dirty="0"/>
          </a:p>
          <a:p>
            <a:pPr marL="205740" indent="-205740" eaLnBrk="1" fontAlgn="auto" hangingPunct="1">
              <a:spcAft>
                <a:spcPts val="0"/>
              </a:spcAft>
              <a:buClr>
                <a:schemeClr val="accent3"/>
              </a:buClr>
              <a:buFont typeface="Wingdings 2"/>
              <a:buChar char=""/>
              <a:defRPr/>
            </a:pPr>
            <a:endParaRPr lang="en-US" sz="2000" dirty="0"/>
          </a:p>
        </p:txBody>
      </p:sp>
      <p:grpSp>
        <p:nvGrpSpPr>
          <p:cNvPr id="40965" name="Group 8"/>
          <p:cNvGrpSpPr>
            <a:grpSpLocks/>
          </p:cNvGrpSpPr>
          <p:nvPr/>
        </p:nvGrpSpPr>
        <p:grpSpPr bwMode="auto">
          <a:xfrm>
            <a:off x="6029325" y="4009232"/>
            <a:ext cx="2308225" cy="2402681"/>
            <a:chOff x="8103127" y="2518795"/>
            <a:chExt cx="3094239" cy="2988303"/>
          </a:xfrm>
        </p:grpSpPr>
        <p:pic>
          <p:nvPicPr>
            <p:cNvPr id="4096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3127" y="2518795"/>
              <a:ext cx="3094239" cy="2988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FMWR.bmp"/>
            <p:cNvPicPr>
              <a:picLocks noChangeAspect="1"/>
            </p:cNvPicPr>
            <p:nvPr/>
          </p:nvPicPr>
          <p:blipFill>
            <a:blip r:embed="rId4" cstate="print"/>
            <a:stretch>
              <a:fillRect/>
            </a:stretch>
          </p:blipFill>
          <p:spPr>
            <a:xfrm>
              <a:off x="8820578" y="3715178"/>
              <a:ext cx="1645920" cy="1645920"/>
            </a:xfrm>
            <a:prstGeom prst="ellipse">
              <a:avLst/>
            </a:prstGeom>
            <a:ln>
              <a:noFill/>
            </a:ln>
            <a:effectLst>
              <a:softEdge rad="112500"/>
            </a:effectLst>
          </p:spPr>
        </p:pic>
      </p:grpSp>
      <p:sp>
        <p:nvSpPr>
          <p:cNvPr id="6" name="Title 5"/>
          <p:cNvSpPr>
            <a:spLocks noGrp="1"/>
          </p:cNvSpPr>
          <p:nvPr>
            <p:ph type="title"/>
          </p:nvPr>
        </p:nvSpPr>
        <p:spPr>
          <a:xfrm>
            <a:off x="457200" y="326629"/>
            <a:ext cx="8229600" cy="1143000"/>
          </a:xfrm>
        </p:spPr>
        <p:txBody>
          <a:bodyPr>
            <a:normAutofit/>
          </a:bodyPr>
          <a:lstStyle/>
          <a:p>
            <a:pPr eaLnBrk="1" fontAlgn="auto" hangingPunct="1">
              <a:spcAft>
                <a:spcPts val="0"/>
              </a:spcAft>
              <a:defRPr/>
            </a:pPr>
            <a:r>
              <a:rPr lang="en-US" sz="3750" dirty="0" smtClean="0"/>
              <a:t>Uniform Funding &amp; Management</a:t>
            </a:r>
            <a:endParaRPr lang="en-US" sz="3750" dirty="0"/>
          </a:p>
        </p:txBody>
      </p:sp>
      <p:sp>
        <p:nvSpPr>
          <p:cNvPr id="5" name="Right Arrow 4"/>
          <p:cNvSpPr/>
          <p:nvPr/>
        </p:nvSpPr>
        <p:spPr>
          <a:xfrm>
            <a:off x="2362995" y="2084799"/>
            <a:ext cx="917575" cy="214313"/>
          </a:xfrm>
          <a:prstGeom prst="rightArrow">
            <a:avLst/>
          </a:prstGeom>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endParaRPr lang="en-US" sz="135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Name</a:t>
            </a:r>
          </a:p>
          <a:p>
            <a:r>
              <a:rPr lang="en-US" sz="2400" dirty="0" smtClean="0">
                <a:latin typeface="Arial" panose="020B0604020202020204" pitchFamily="34" charset="0"/>
                <a:cs typeface="Arial" panose="020B0604020202020204" pitchFamily="34" charset="0"/>
              </a:rPr>
              <a:t>What do you do for Family and MWR? </a:t>
            </a:r>
          </a:p>
          <a:p>
            <a:r>
              <a:rPr lang="en-US" sz="2400" dirty="0" smtClean="0">
                <a:latin typeface="Arial" panose="020B0604020202020204" pitchFamily="34" charset="0"/>
                <a:cs typeface="Arial" panose="020B0604020202020204" pitchFamily="34" charset="0"/>
              </a:rPr>
              <a:t>How many years have you been with Family and MWR?</a:t>
            </a:r>
          </a:p>
        </p:txBody>
      </p:sp>
      <p:sp>
        <p:nvSpPr>
          <p:cNvPr id="3" name="Title 2"/>
          <p:cNvSpPr>
            <a:spLocks noGrp="1"/>
          </p:cNvSpPr>
          <p:nvPr>
            <p:ph type="title"/>
          </p:nvPr>
        </p:nvSpPr>
        <p:spPr/>
        <p:txBody>
          <a:bodyPr/>
          <a:lstStyle/>
          <a:p>
            <a:r>
              <a:rPr lang="en-US" dirty="0" smtClean="0"/>
              <a:t>Introductions</a:t>
            </a:r>
            <a:endParaRPr lang="en-US" dirty="0"/>
          </a:p>
        </p:txBody>
      </p:sp>
    </p:spTree>
    <p:extLst>
      <p:ext uri="{BB962C8B-B14F-4D97-AF65-F5344CB8AC3E}">
        <p14:creationId xmlns:p14="http://schemas.microsoft.com/office/powerpoint/2010/main" val="1131344458"/>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205740" indent="-205740" eaLnBrk="1" fontAlgn="auto" hangingPunct="1">
              <a:spcBef>
                <a:spcPct val="25000"/>
              </a:spcBef>
              <a:spcAft>
                <a:spcPct val="25000"/>
              </a:spcAft>
              <a:buClr>
                <a:srgbClr val="FF3300"/>
              </a:buClr>
              <a:buFont typeface="Wingdings 2"/>
              <a:buNone/>
              <a:defRPr/>
            </a:pPr>
            <a:r>
              <a:rPr lang="en-US" sz="2000" dirty="0"/>
              <a:t>How does it work?  </a:t>
            </a:r>
          </a:p>
          <a:p>
            <a:pPr marL="205740" indent="-205740" eaLnBrk="1" fontAlgn="auto" hangingPunct="1">
              <a:spcBef>
                <a:spcPct val="25000"/>
              </a:spcBef>
              <a:spcAft>
                <a:spcPct val="25000"/>
              </a:spcAft>
              <a:buClr>
                <a:schemeClr val="accent1"/>
              </a:buClr>
              <a:buSzPct val="75000"/>
              <a:buFont typeface="Wingdings 2"/>
              <a:buChar char=""/>
              <a:defRPr/>
            </a:pPr>
            <a:r>
              <a:rPr lang="en-US" sz="2000" dirty="0"/>
              <a:t>MOA between Government and NAFI serves as basis for transferring APF to NAF</a:t>
            </a:r>
          </a:p>
          <a:p>
            <a:pPr marL="480060" lvl="1" indent="-185166" eaLnBrk="1" fontAlgn="auto" hangingPunct="1">
              <a:spcBef>
                <a:spcPct val="25000"/>
              </a:spcBef>
              <a:spcAft>
                <a:spcPct val="25000"/>
              </a:spcAft>
              <a:buClr>
                <a:schemeClr val="accent1">
                  <a:lumMod val="60000"/>
                  <a:lumOff val="40000"/>
                </a:schemeClr>
              </a:buClr>
              <a:buSzPct val="75000"/>
              <a:buFont typeface="Wingdings 2"/>
              <a:buChar char=""/>
              <a:defRPr/>
            </a:pPr>
            <a:r>
              <a:rPr lang="en-US" dirty="0"/>
              <a:t>Outlines FMWR requirements and funding</a:t>
            </a:r>
          </a:p>
          <a:p>
            <a:pPr marL="480060" lvl="1" indent="-185166" eaLnBrk="1" fontAlgn="auto" hangingPunct="1">
              <a:spcBef>
                <a:spcPct val="25000"/>
              </a:spcBef>
              <a:spcAft>
                <a:spcPct val="25000"/>
              </a:spcAft>
              <a:buClr>
                <a:schemeClr val="accent1">
                  <a:lumMod val="60000"/>
                  <a:lumOff val="40000"/>
                </a:schemeClr>
              </a:buClr>
              <a:buSzPct val="75000"/>
              <a:buFont typeface="Wingdings 2"/>
              <a:buChar char=""/>
              <a:defRPr/>
            </a:pPr>
            <a:r>
              <a:rPr lang="en-US" dirty="0"/>
              <a:t>Payment schedule</a:t>
            </a:r>
          </a:p>
          <a:p>
            <a:pPr marL="480060" lvl="1" indent="-185166" eaLnBrk="1" fontAlgn="auto" hangingPunct="1">
              <a:spcBef>
                <a:spcPct val="25000"/>
              </a:spcBef>
              <a:spcAft>
                <a:spcPct val="25000"/>
              </a:spcAft>
              <a:buClr>
                <a:schemeClr val="accent1">
                  <a:lumMod val="60000"/>
                  <a:lumOff val="40000"/>
                </a:schemeClr>
              </a:buClr>
              <a:buSzPct val="75000"/>
              <a:buFont typeface="Wingdings 2"/>
              <a:buChar char=""/>
              <a:defRPr/>
            </a:pPr>
            <a:r>
              <a:rPr lang="en-US" dirty="0"/>
              <a:t>Purpose for which funds are to be used</a:t>
            </a:r>
          </a:p>
          <a:p>
            <a:pPr marL="205740" indent="-205740" eaLnBrk="1" fontAlgn="auto" hangingPunct="1">
              <a:spcBef>
                <a:spcPct val="25000"/>
              </a:spcBef>
              <a:spcAft>
                <a:spcPct val="25000"/>
              </a:spcAft>
              <a:buClr>
                <a:schemeClr val="accent1"/>
              </a:buClr>
              <a:buSzPct val="75000"/>
              <a:buFont typeface="Wingdings 2"/>
              <a:buChar char=""/>
              <a:defRPr/>
            </a:pPr>
            <a:r>
              <a:rPr lang="en-US" sz="2000" dirty="0"/>
              <a:t>Government creates upfront obligation, accrual, expense and disbursement of APF to the NAFI based on MOA payment schedule</a:t>
            </a:r>
          </a:p>
          <a:p>
            <a:pPr marL="205740" indent="-205740" eaLnBrk="1" fontAlgn="auto" hangingPunct="1">
              <a:spcBef>
                <a:spcPct val="25000"/>
              </a:spcBef>
              <a:spcAft>
                <a:spcPct val="25000"/>
              </a:spcAft>
              <a:buClr>
                <a:schemeClr val="accent1"/>
              </a:buClr>
              <a:buSzPct val="75000"/>
              <a:buFont typeface="Wingdings 2"/>
              <a:buChar char=""/>
              <a:defRPr/>
            </a:pPr>
            <a:r>
              <a:rPr lang="en-US" sz="2000" dirty="0"/>
              <a:t>Once transfer occurs, NAF management and accounting systems are responsible for tracking and reporting use of dollars</a:t>
            </a:r>
          </a:p>
          <a:p>
            <a:pPr marL="205740" indent="-205740" eaLnBrk="1" fontAlgn="auto" hangingPunct="1">
              <a:spcAft>
                <a:spcPts val="0"/>
              </a:spcAft>
              <a:buClr>
                <a:schemeClr val="accent3"/>
              </a:buClr>
              <a:buFont typeface="Wingdings 2"/>
              <a:buChar char=""/>
              <a:defRPr/>
            </a:pPr>
            <a:endParaRPr lang="en-US" sz="2000" dirty="0"/>
          </a:p>
        </p:txBody>
      </p:sp>
      <p:sp>
        <p:nvSpPr>
          <p:cNvPr id="3" name="Title 2"/>
          <p:cNvSpPr>
            <a:spLocks noGrp="1"/>
          </p:cNvSpPr>
          <p:nvPr>
            <p:ph type="title"/>
          </p:nvPr>
        </p:nvSpPr>
        <p:spPr/>
        <p:txBody>
          <a:bodyPr>
            <a:normAutofit/>
          </a:bodyPr>
          <a:lstStyle/>
          <a:p>
            <a:pPr eaLnBrk="1" fontAlgn="auto" hangingPunct="1">
              <a:spcAft>
                <a:spcPts val="0"/>
              </a:spcAft>
              <a:defRPr/>
            </a:pPr>
            <a:r>
              <a:rPr lang="en-US" sz="3750" dirty="0" smtClean="0"/>
              <a:t>UFM Cont.</a:t>
            </a:r>
            <a:endParaRPr lang="en-US" sz="3750" dirty="0"/>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205740" indent="-205740" eaLnBrk="1" fontAlgn="auto" hangingPunct="1">
              <a:lnSpc>
                <a:spcPct val="95000"/>
              </a:lnSpc>
              <a:spcBef>
                <a:spcPct val="25000"/>
              </a:spcBef>
              <a:spcAft>
                <a:spcPct val="25000"/>
              </a:spcAft>
              <a:buClr>
                <a:schemeClr val="accent1"/>
              </a:buClr>
              <a:buSzPct val="75000"/>
              <a:buFont typeface="Wingdings 2"/>
              <a:buChar char=""/>
              <a:defRPr/>
            </a:pPr>
            <a:r>
              <a:rPr lang="en-US" sz="2000" dirty="0"/>
              <a:t>Authorized pursuant to 10 U.S.C. 2491</a:t>
            </a:r>
          </a:p>
          <a:p>
            <a:pPr marL="480060" lvl="1" indent="-185166" eaLnBrk="1" fontAlgn="auto" hangingPunct="1">
              <a:lnSpc>
                <a:spcPct val="95000"/>
              </a:lnSpc>
              <a:spcBef>
                <a:spcPct val="25000"/>
              </a:spcBef>
              <a:spcAft>
                <a:spcPct val="25000"/>
              </a:spcAft>
              <a:buClr>
                <a:schemeClr val="accent1">
                  <a:lumMod val="60000"/>
                  <a:lumOff val="40000"/>
                </a:schemeClr>
              </a:buClr>
              <a:buSzPct val="75000"/>
              <a:buFont typeface="Wingdings" pitchFamily="2" charset="2"/>
              <a:buChar char=""/>
              <a:defRPr/>
            </a:pPr>
            <a:r>
              <a:rPr lang="en-US" dirty="0"/>
              <a:t>Regulatory implementation is </a:t>
            </a:r>
            <a:r>
              <a:rPr lang="en-US" dirty="0" err="1"/>
              <a:t>DoDI</a:t>
            </a:r>
            <a:r>
              <a:rPr lang="en-US" dirty="0"/>
              <a:t> 1015.15</a:t>
            </a:r>
          </a:p>
          <a:p>
            <a:pPr marL="205740" indent="-205740" eaLnBrk="1" fontAlgn="auto" hangingPunct="1">
              <a:lnSpc>
                <a:spcPct val="95000"/>
              </a:lnSpc>
              <a:spcBef>
                <a:spcPct val="25000"/>
              </a:spcBef>
              <a:spcAft>
                <a:spcPct val="25000"/>
              </a:spcAft>
              <a:buClr>
                <a:schemeClr val="accent1"/>
              </a:buClr>
              <a:buSzPct val="75000"/>
              <a:buFont typeface="Wingdings 2"/>
              <a:buChar char=""/>
              <a:defRPr/>
            </a:pPr>
            <a:endParaRPr lang="en-US" sz="1600" dirty="0" smtClean="0"/>
          </a:p>
          <a:p>
            <a:pPr marL="205740" indent="-205740" eaLnBrk="1" fontAlgn="auto" hangingPunct="1">
              <a:lnSpc>
                <a:spcPct val="95000"/>
              </a:lnSpc>
              <a:spcBef>
                <a:spcPct val="25000"/>
              </a:spcBef>
              <a:spcAft>
                <a:spcPct val="25000"/>
              </a:spcAft>
              <a:buClr>
                <a:schemeClr val="accent1"/>
              </a:buClr>
              <a:buSzPct val="75000"/>
              <a:buFont typeface="Wingdings 2"/>
              <a:buChar char=""/>
              <a:defRPr/>
            </a:pPr>
            <a:r>
              <a:rPr lang="en-US" sz="2000" dirty="0" smtClean="0"/>
              <a:t>Available </a:t>
            </a:r>
            <a:r>
              <a:rPr lang="en-US" sz="2000" dirty="0"/>
              <a:t>only for FMWR programs and only for </a:t>
            </a:r>
            <a:r>
              <a:rPr lang="en-US" sz="2000" u="sng" dirty="0"/>
              <a:t>authorized APF </a:t>
            </a:r>
            <a:r>
              <a:rPr lang="en-US" sz="2000" u="sng" dirty="0" smtClean="0"/>
              <a:t>expenses</a:t>
            </a:r>
          </a:p>
          <a:p>
            <a:pPr marL="480377" lvl="1" indent="-205740" eaLnBrk="1" fontAlgn="auto" hangingPunct="1">
              <a:lnSpc>
                <a:spcPct val="95000"/>
              </a:lnSpc>
              <a:spcBef>
                <a:spcPct val="25000"/>
              </a:spcBef>
              <a:spcAft>
                <a:spcPct val="25000"/>
              </a:spcAft>
              <a:buSzPct val="75000"/>
              <a:buFont typeface="Wingdings 2"/>
              <a:buChar char=""/>
              <a:defRPr/>
            </a:pPr>
            <a:r>
              <a:rPr lang="en-US" dirty="0" smtClean="0"/>
              <a:t>Table D-1 in AR215-1</a:t>
            </a:r>
            <a:endParaRPr lang="en-US" dirty="0"/>
          </a:p>
          <a:p>
            <a:pPr marL="480060" lvl="1" indent="-185166" eaLnBrk="1" fontAlgn="auto" hangingPunct="1">
              <a:lnSpc>
                <a:spcPct val="95000"/>
              </a:lnSpc>
              <a:spcBef>
                <a:spcPct val="25000"/>
              </a:spcBef>
              <a:spcAft>
                <a:spcPct val="25000"/>
              </a:spcAft>
              <a:buClr>
                <a:schemeClr val="accent1">
                  <a:lumMod val="60000"/>
                  <a:lumOff val="40000"/>
                </a:schemeClr>
              </a:buClr>
              <a:buSzPct val="75000"/>
              <a:buFont typeface="Wingdings 2"/>
              <a:buChar char=""/>
              <a:defRPr/>
            </a:pPr>
            <a:r>
              <a:rPr lang="en-US" dirty="0"/>
              <a:t>Exclusions:  Army Community Services (ACS), Army Lodging, and other Supplemental Mission programs (i.e., museum funds) are not eligible since these are not defined as military MWR per </a:t>
            </a:r>
            <a:r>
              <a:rPr lang="en-US" dirty="0" err="1"/>
              <a:t>DoDI</a:t>
            </a:r>
            <a:r>
              <a:rPr lang="en-US" dirty="0"/>
              <a:t> 1015.15</a:t>
            </a:r>
          </a:p>
          <a:p>
            <a:pPr marL="480060" lvl="1" indent="-185166" eaLnBrk="1" fontAlgn="auto" hangingPunct="1">
              <a:lnSpc>
                <a:spcPct val="95000"/>
              </a:lnSpc>
              <a:spcBef>
                <a:spcPct val="25000"/>
              </a:spcBef>
              <a:spcAft>
                <a:spcPct val="25000"/>
              </a:spcAft>
              <a:buClr>
                <a:schemeClr val="accent1">
                  <a:lumMod val="60000"/>
                  <a:lumOff val="40000"/>
                </a:schemeClr>
              </a:buClr>
              <a:buSzPct val="75000"/>
              <a:buFont typeface="Wingdings 2"/>
              <a:buChar char=""/>
              <a:defRPr/>
            </a:pPr>
            <a:endParaRPr lang="en-US" sz="1600" dirty="0"/>
          </a:p>
          <a:p>
            <a:pPr marL="205740" indent="-205740" eaLnBrk="1" fontAlgn="auto" hangingPunct="1">
              <a:lnSpc>
                <a:spcPct val="95000"/>
              </a:lnSpc>
              <a:spcBef>
                <a:spcPct val="25000"/>
              </a:spcBef>
              <a:spcAft>
                <a:spcPct val="25000"/>
              </a:spcAft>
              <a:buClr>
                <a:schemeClr val="accent1"/>
              </a:buClr>
              <a:buSzPct val="75000"/>
              <a:buFont typeface="Wingdings 2"/>
              <a:buChar char=""/>
              <a:defRPr/>
            </a:pPr>
            <a:r>
              <a:rPr lang="en-US" sz="2000" dirty="0"/>
              <a:t>UFM does not increase or decrease funding.  </a:t>
            </a:r>
            <a:r>
              <a:rPr lang="en-US" sz="2000" u="sng" dirty="0"/>
              <a:t>It is an alternate means of execution.</a:t>
            </a:r>
          </a:p>
          <a:p>
            <a:pPr marL="205740" indent="-205740" eaLnBrk="1" fontAlgn="auto" hangingPunct="1">
              <a:spcAft>
                <a:spcPts val="0"/>
              </a:spcAft>
              <a:buClr>
                <a:schemeClr val="accent3"/>
              </a:buClr>
              <a:buFont typeface="Wingdings 2"/>
              <a:buChar char=""/>
              <a:defRPr/>
            </a:pPr>
            <a:endParaRPr lang="en-US" sz="2000" dirty="0"/>
          </a:p>
        </p:txBody>
      </p:sp>
      <p:sp>
        <p:nvSpPr>
          <p:cNvPr id="3" name="Title 2"/>
          <p:cNvSpPr>
            <a:spLocks noGrp="1"/>
          </p:cNvSpPr>
          <p:nvPr>
            <p:ph type="title"/>
          </p:nvPr>
        </p:nvSpPr>
        <p:spPr/>
        <p:txBody>
          <a:bodyPr>
            <a:normAutofit/>
          </a:bodyPr>
          <a:lstStyle/>
          <a:p>
            <a:pPr eaLnBrk="1" fontAlgn="auto" hangingPunct="1">
              <a:spcAft>
                <a:spcPts val="0"/>
              </a:spcAft>
              <a:defRPr/>
            </a:pPr>
            <a:r>
              <a:rPr lang="en-US" sz="3750" dirty="0" smtClean="0"/>
              <a:t>UFM Cont.</a:t>
            </a:r>
            <a:endParaRPr lang="en-US" sz="3750" dirty="0"/>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05740" indent="-205740" eaLnBrk="1" fontAlgn="auto" hangingPunct="1">
              <a:lnSpc>
                <a:spcPct val="150000"/>
              </a:lnSpc>
              <a:spcAft>
                <a:spcPts val="0"/>
              </a:spcAft>
              <a:buClr>
                <a:schemeClr val="accent3"/>
              </a:buClr>
              <a:buFont typeface="Wingdings" pitchFamily="2" charset="2"/>
              <a:buChar char="q"/>
              <a:defRPr/>
            </a:pPr>
            <a:r>
              <a:rPr lang="en-US" sz="2000" dirty="0" smtClean="0"/>
              <a:t>  Identify and interpret NAF regulations and operating guidance</a:t>
            </a:r>
          </a:p>
          <a:p>
            <a:pPr marL="205740" indent="-205740" eaLnBrk="1" fontAlgn="auto" hangingPunct="1">
              <a:lnSpc>
                <a:spcPct val="150000"/>
              </a:lnSpc>
              <a:spcAft>
                <a:spcPts val="0"/>
              </a:spcAft>
              <a:buClr>
                <a:schemeClr val="accent3"/>
              </a:buClr>
              <a:buFont typeface="Wingdings" pitchFamily="2" charset="2"/>
              <a:buChar char="q"/>
              <a:defRPr/>
            </a:pPr>
            <a:r>
              <a:rPr lang="en-US" sz="2000" dirty="0" smtClean="0"/>
              <a:t>  Explain sources and streams of funding for FMWR programs</a:t>
            </a:r>
          </a:p>
          <a:p>
            <a:pPr marL="302419" indent="-302419" eaLnBrk="1" fontAlgn="auto" hangingPunct="1">
              <a:lnSpc>
                <a:spcPct val="150000"/>
              </a:lnSpc>
              <a:spcAft>
                <a:spcPts val="0"/>
              </a:spcAft>
              <a:buClr>
                <a:schemeClr val="accent3"/>
              </a:buClr>
              <a:buFont typeface="Wingdings" pitchFamily="2" charset="2"/>
              <a:buChar char="q"/>
              <a:defRPr/>
            </a:pPr>
            <a:r>
              <a:rPr lang="en-US" sz="2000" dirty="0" smtClean="0"/>
              <a:t> Relate the UFM process to your own program funding sources</a:t>
            </a:r>
            <a:endParaRPr lang="en-US" sz="2000" dirty="0"/>
          </a:p>
        </p:txBody>
      </p:sp>
      <p:sp>
        <p:nvSpPr>
          <p:cNvPr id="3" name="Title 2"/>
          <p:cNvSpPr>
            <a:spLocks noGrp="1"/>
          </p:cNvSpPr>
          <p:nvPr>
            <p:ph type="title"/>
          </p:nvPr>
        </p:nvSpPr>
        <p:spPr/>
        <p:txBody>
          <a:bodyPr>
            <a:normAutofit/>
          </a:bodyPr>
          <a:lstStyle/>
          <a:p>
            <a:pPr eaLnBrk="1" fontAlgn="auto" hangingPunct="1">
              <a:spcAft>
                <a:spcPts val="0"/>
              </a:spcAft>
              <a:defRPr/>
            </a:pPr>
            <a:r>
              <a:rPr lang="en-US" sz="3750" dirty="0" smtClean="0"/>
              <a:t>Module 1 Objectives Review</a:t>
            </a:r>
            <a:endParaRPr lang="en-US" sz="3750" dirty="0"/>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2535" y="2595634"/>
            <a:ext cx="7644611" cy="1371600"/>
          </a:xfrm>
          <a:extLst/>
        </p:spPr>
        <p:txBody>
          <a:bodyPr>
            <a:normAutofit fontScale="90000"/>
          </a:bodyPr>
          <a:lstStyle/>
          <a:p>
            <a:pPr eaLnBrk="1" fontAlgn="auto" hangingPunct="1">
              <a:spcAft>
                <a:spcPts val="0"/>
              </a:spcAft>
              <a:defRPr/>
            </a:pPr>
            <a:r>
              <a:rPr lang="en-US" dirty="0" smtClean="0"/>
              <a:t>Module 2</a:t>
            </a:r>
            <a:br>
              <a:rPr lang="en-US" dirty="0" smtClean="0"/>
            </a:br>
            <a:r>
              <a:rPr lang="en-US" sz="3200" dirty="0" smtClean="0"/>
              <a:t>Income Statement as a Management Tool</a:t>
            </a:r>
            <a:endParaRPr lang="en-US" sz="3600" dirty="0"/>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527447" y="6322842"/>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3556" name="Picture 2" descr="C:\Users\catherine.miller2\AppData\Local\Microsoft\Windows\Temporary Internet Files\Content.IE5\NPSF65UO\MC90038327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891" y="4149729"/>
            <a:ext cx="123229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descr="C:\Users\catherine.miller2\AppData\Local\Microsoft\Windows\Temporary Internet Files\Content.IE5\69AUJFBJ\MC90044152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5959" y="2604765"/>
            <a:ext cx="1381125"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5" descr="C:\Users\catherine.miller2\AppData\Local\Microsoft\Windows\Temporary Internet Files\Content.IE5\NIPWHCCJ\MC90034183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1133" y="3180565"/>
            <a:ext cx="1526381"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6" descr="C:\Users\catherine.miller2\AppData\Local\Microsoft\Windows\Temporary Internet Files\Content.IE5\69AUJFBJ\MC90039068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0403" y="2426172"/>
            <a:ext cx="1212056" cy="141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10" descr="C:\Users\catherine.miller2\AppData\Local\Microsoft\Windows\Temporary Internet Files\Content.IE5\69AUJFBJ\MC90024059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24125" y="3771340"/>
            <a:ext cx="828675" cy="137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1" descr="C:\Users\catherine.miller2\AppData\Local\Microsoft\Windows\Temporary Internet Files\Content.IE5\69AUJFBJ\MC900436163[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06521" y="4311654"/>
            <a:ext cx="13811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2"/>
          <p:cNvSpPr>
            <a:spLocks noGrp="1"/>
          </p:cNvSpPr>
          <p:nvPr>
            <p:ph type="title"/>
          </p:nvPr>
        </p:nvSpPr>
        <p:spPr>
          <a:xfrm>
            <a:off x="686395" y="1512690"/>
            <a:ext cx="7911704" cy="489347"/>
          </a:xfrm>
        </p:spPr>
        <p:txBody>
          <a:bodyPr>
            <a:normAutofit fontScale="90000"/>
          </a:bodyPr>
          <a:lstStyle/>
          <a:p>
            <a:pPr eaLnBrk="1" fontAlgn="auto" hangingPunct="1">
              <a:spcAft>
                <a:spcPts val="0"/>
              </a:spcAft>
              <a:defRPr/>
            </a:pPr>
            <a:r>
              <a:rPr lang="en-US" b="1" dirty="0" smtClean="0"/>
              <a:t>Tell Us Your Story!</a:t>
            </a:r>
            <a:endParaRPr lang="en-US" b="1" dirty="0"/>
          </a:p>
        </p:txBody>
      </p:sp>
    </p:spTree>
    <p:extLst>
      <p:ext uri="{BB962C8B-B14F-4D97-AF65-F5344CB8AC3E}">
        <p14:creationId xmlns:p14="http://schemas.microsoft.com/office/powerpoint/2010/main" val="1792931613"/>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47415"/>
            <a:ext cx="8420669" cy="4263221"/>
          </a:xfrm>
        </p:spPr>
        <p:txBody>
          <a:bodyPr>
            <a:normAutofit/>
          </a:bodyPr>
          <a:lstStyle/>
          <a:p>
            <a:pPr marL="205740" indent="-205740" eaLnBrk="1" fontAlgn="auto" hangingPunct="1">
              <a:lnSpc>
                <a:spcPct val="150000"/>
              </a:lnSpc>
              <a:spcAft>
                <a:spcPts val="0"/>
              </a:spcAft>
              <a:buClr>
                <a:schemeClr val="accent3"/>
              </a:buClr>
              <a:buFont typeface="Wingdings 2"/>
              <a:buChar char=""/>
              <a:defRPr/>
            </a:pPr>
            <a:r>
              <a:rPr lang="en-US" sz="2000" dirty="0" smtClean="0"/>
              <a:t>Describe the </a:t>
            </a:r>
            <a:r>
              <a:rPr lang="en-US" sz="2000" b="1" dirty="0" smtClean="0"/>
              <a:t>monthly income statement </a:t>
            </a:r>
            <a:r>
              <a:rPr lang="en-US" sz="2000" dirty="0" smtClean="0"/>
              <a:t>by categorizing information contained on the statement.</a:t>
            </a:r>
          </a:p>
          <a:p>
            <a:pPr marL="205740" indent="-205740" eaLnBrk="1" fontAlgn="auto" hangingPunct="1">
              <a:lnSpc>
                <a:spcPct val="150000"/>
              </a:lnSpc>
              <a:spcAft>
                <a:spcPts val="0"/>
              </a:spcAft>
              <a:buClr>
                <a:schemeClr val="accent3"/>
              </a:buClr>
              <a:buFont typeface="Wingdings 2"/>
              <a:buChar char=""/>
              <a:defRPr/>
            </a:pPr>
            <a:r>
              <a:rPr lang="en-US" sz="2000" dirty="0" smtClean="0"/>
              <a:t>List the </a:t>
            </a:r>
            <a:r>
              <a:rPr lang="en-US" sz="2000" b="1" dirty="0" smtClean="0"/>
              <a:t>seven major elements </a:t>
            </a:r>
            <a:r>
              <a:rPr lang="en-US" sz="2000" dirty="0" smtClean="0"/>
              <a:t>in an income statement and their value in program operation.</a:t>
            </a:r>
          </a:p>
          <a:p>
            <a:pPr marL="205740" indent="-205740" eaLnBrk="1" fontAlgn="auto" hangingPunct="1">
              <a:lnSpc>
                <a:spcPct val="150000"/>
              </a:lnSpc>
              <a:spcAft>
                <a:spcPts val="0"/>
              </a:spcAft>
              <a:buClr>
                <a:schemeClr val="accent3"/>
              </a:buClr>
              <a:buFont typeface="Wingdings 2"/>
              <a:buChar char=""/>
              <a:defRPr/>
            </a:pPr>
            <a:r>
              <a:rPr lang="en-US" sz="2000" dirty="0" smtClean="0"/>
              <a:t>Perform standard income statement </a:t>
            </a:r>
            <a:r>
              <a:rPr lang="en-US" sz="2000" b="1" dirty="0" smtClean="0"/>
              <a:t>calculations</a:t>
            </a:r>
            <a:r>
              <a:rPr lang="en-US" sz="2000" dirty="0" smtClean="0"/>
              <a:t> and relate their value in program operation.</a:t>
            </a:r>
          </a:p>
          <a:p>
            <a:pPr marL="205740" indent="-205740" eaLnBrk="1" fontAlgn="auto" hangingPunct="1">
              <a:lnSpc>
                <a:spcPct val="150000"/>
              </a:lnSpc>
              <a:spcAft>
                <a:spcPts val="0"/>
              </a:spcAft>
              <a:buClr>
                <a:schemeClr val="accent3"/>
              </a:buClr>
              <a:buFont typeface="Wingdings 2"/>
              <a:buChar char=""/>
              <a:defRPr/>
            </a:pPr>
            <a:r>
              <a:rPr lang="en-US" sz="2000" dirty="0" smtClean="0"/>
              <a:t>Recognize the </a:t>
            </a:r>
            <a:r>
              <a:rPr lang="en-US" sz="2000" b="1" dirty="0" smtClean="0"/>
              <a:t>role of analysis </a:t>
            </a:r>
            <a:r>
              <a:rPr lang="en-US" sz="2000" dirty="0" smtClean="0"/>
              <a:t>in financial management and examine reports available for conducting an analysis.</a:t>
            </a:r>
            <a:endParaRPr lang="en-US" sz="2000" dirty="0"/>
          </a:p>
        </p:txBody>
      </p:sp>
      <p:sp>
        <p:nvSpPr>
          <p:cNvPr id="24579" name="Title 2"/>
          <p:cNvSpPr>
            <a:spLocks noGrp="1"/>
          </p:cNvSpPr>
          <p:nvPr>
            <p:ph type="title"/>
          </p:nvPr>
        </p:nvSpPr>
        <p:spPr/>
        <p:txBody>
          <a:bodyPr/>
          <a:lstStyle/>
          <a:p>
            <a:pPr eaLnBrk="1" hangingPunct="1"/>
            <a:r>
              <a:rPr lang="en-US" altLang="en-US" dirty="0" smtClean="0"/>
              <a:t>Module 2 Objectives</a:t>
            </a:r>
          </a:p>
        </p:txBody>
      </p:sp>
    </p:spTree>
    <p:extLst>
      <p:ext uri="{BB962C8B-B14F-4D97-AF65-F5344CB8AC3E}">
        <p14:creationId xmlns:p14="http://schemas.microsoft.com/office/powerpoint/2010/main" val="2307981745"/>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tock-538575124.jpg"/>
          <p:cNvPicPr>
            <a:picLocks noChangeAspect="1"/>
          </p:cNvPicPr>
          <p:nvPr/>
        </p:nvPicPr>
        <p:blipFill>
          <a:blip r:embed="rId2" cstate="print"/>
          <a:stretch>
            <a:fillRect/>
          </a:stretch>
        </p:blipFill>
        <p:spPr>
          <a:xfrm>
            <a:off x="0" y="615461"/>
            <a:ext cx="9144000" cy="5627077"/>
          </a:xfrm>
          <a:prstGeom prst="rect">
            <a:avLst/>
          </a:prstGeom>
        </p:spPr>
      </p:pic>
      <p:sp>
        <p:nvSpPr>
          <p:cNvPr id="7" name="Rectangle 6"/>
          <p:cNvSpPr/>
          <p:nvPr/>
        </p:nvSpPr>
        <p:spPr>
          <a:xfrm>
            <a:off x="1784888" y="2049803"/>
            <a:ext cx="995786" cy="276999"/>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eaLnBrk="1" fontAlgn="auto" hangingPunct="1">
              <a:spcBef>
                <a:spcPts val="0"/>
              </a:spcBef>
              <a:spcAft>
                <a:spcPts val="0"/>
              </a:spcAft>
              <a:defRPr/>
            </a:pPr>
            <a:r>
              <a:rPr lang="en-US" sz="1200" b="1" dirty="0">
                <a:latin typeface="+mn-lt"/>
              </a:rPr>
              <a:t>Knowledge</a:t>
            </a:r>
            <a:endParaRPr lang="en-US"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
        <p:nvSpPr>
          <p:cNvPr id="9" name="Rectangle 8"/>
          <p:cNvSpPr/>
          <p:nvPr/>
        </p:nvSpPr>
        <p:spPr>
          <a:xfrm>
            <a:off x="6596743" y="3069771"/>
            <a:ext cx="1148724" cy="276999"/>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1" fontAlgn="auto" hangingPunct="1">
              <a:spcBef>
                <a:spcPts val="0"/>
              </a:spcBef>
              <a:spcAft>
                <a:spcPts val="0"/>
              </a:spcAft>
              <a:defRPr/>
            </a:pPr>
            <a:r>
              <a:rPr lang="en-US" sz="1200" b="1" dirty="0" smtClean="0">
                <a:latin typeface="+mn-lt"/>
              </a:rPr>
              <a:t>Risk</a:t>
            </a:r>
            <a:endParaRPr lang="en-US"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
        <p:nvSpPr>
          <p:cNvPr id="25605" name="Title 2"/>
          <p:cNvSpPr>
            <a:spLocks noGrp="1"/>
          </p:cNvSpPr>
          <p:nvPr>
            <p:ph type="title"/>
          </p:nvPr>
        </p:nvSpPr>
        <p:spPr>
          <a:xfrm>
            <a:off x="438539" y="674040"/>
            <a:ext cx="8229600" cy="857250"/>
          </a:xfrm>
        </p:spPr>
        <p:txBody>
          <a:bodyPr/>
          <a:lstStyle/>
          <a:p>
            <a:pPr eaLnBrk="1" hangingPunct="1"/>
            <a:r>
              <a:rPr lang="en-US" altLang="en-US" dirty="0" smtClean="0"/>
              <a:t>Knowledge and Risk</a:t>
            </a:r>
          </a:p>
        </p:txBody>
      </p:sp>
    </p:spTree>
    <p:extLst>
      <p:ext uri="{BB962C8B-B14F-4D97-AF65-F5344CB8AC3E}">
        <p14:creationId xmlns:p14="http://schemas.microsoft.com/office/powerpoint/2010/main" val="3226483137"/>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2"/>
          <p:cNvSpPr>
            <a:spLocks noGrp="1"/>
          </p:cNvSpPr>
          <p:nvPr>
            <p:ph type="title"/>
          </p:nvPr>
        </p:nvSpPr>
        <p:spPr>
          <a:xfrm>
            <a:off x="148829" y="951310"/>
            <a:ext cx="4139803" cy="529828"/>
          </a:xfrm>
        </p:spPr>
        <p:txBody>
          <a:bodyPr/>
          <a:lstStyle/>
          <a:p>
            <a:pPr eaLnBrk="1" hangingPunct="1"/>
            <a:r>
              <a:rPr lang="en-US" altLang="en-US" sz="3000"/>
              <a:t>Give Us Your Digits! </a:t>
            </a:r>
          </a:p>
        </p:txBody>
      </p:sp>
      <p:sp>
        <p:nvSpPr>
          <p:cNvPr id="26628" name="TextBox 3"/>
          <p:cNvSpPr txBox="1">
            <a:spLocks noChangeArrowheads="1"/>
          </p:cNvSpPr>
          <p:nvPr/>
        </p:nvSpPr>
        <p:spPr bwMode="auto">
          <a:xfrm>
            <a:off x="160735" y="1403477"/>
            <a:ext cx="88570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en-US" altLang="en-US" dirty="0">
                <a:latin typeface="Arial" panose="020B0604020202020204" pitchFamily="34" charset="0"/>
                <a:cs typeface="Arial" panose="020B0604020202020204" pitchFamily="34" charset="0"/>
              </a:rPr>
              <a:t>Do you know your Program, Location, and Department Codes? </a:t>
            </a:r>
          </a:p>
        </p:txBody>
      </p:sp>
      <p:pic>
        <p:nvPicPr>
          <p:cNvPr id="26629" name="Picture 12" descr="GiveUsYourDigit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5088" y="1870473"/>
            <a:ext cx="4179094" cy="3649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5198260"/>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p:txBody>
          <a:bodyPr/>
          <a:lstStyle/>
          <a:p>
            <a:pPr eaLnBrk="1" hangingPunct="1">
              <a:buSzTx/>
              <a:buFont typeface="Wingdings 2" panose="05020102010507070707" pitchFamily="18" charset="2"/>
              <a:buNone/>
            </a:pPr>
            <a:endParaRPr lang="en-US" altLang="en-US" sz="1800"/>
          </a:p>
          <a:p>
            <a:pPr eaLnBrk="1" hangingPunct="1"/>
            <a:endParaRPr lang="en-US" altLang="en-US" smtClean="0"/>
          </a:p>
        </p:txBody>
      </p:sp>
      <p:sp>
        <p:nvSpPr>
          <p:cNvPr id="27651" name="Title 2"/>
          <p:cNvSpPr>
            <a:spLocks noGrp="1"/>
          </p:cNvSpPr>
          <p:nvPr>
            <p:ph type="title"/>
          </p:nvPr>
        </p:nvSpPr>
        <p:spPr>
          <a:xfrm>
            <a:off x="465535" y="1197769"/>
            <a:ext cx="8229600" cy="857250"/>
          </a:xfrm>
        </p:spPr>
        <p:txBody>
          <a:bodyPr/>
          <a:lstStyle/>
          <a:p>
            <a:pPr eaLnBrk="1" hangingPunct="1"/>
            <a:r>
              <a:rPr lang="en-US" altLang="en-US" dirty="0" smtClean="0"/>
              <a:t>The Standard NAFI Number</a:t>
            </a:r>
          </a:p>
        </p:txBody>
      </p:sp>
      <p:pic>
        <p:nvPicPr>
          <p:cNvPr id="27653" name="Picture 14" descr="StandardNAFINu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941" y="2193131"/>
            <a:ext cx="706397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049689"/>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title"/>
          </p:nvPr>
        </p:nvSpPr>
        <p:spPr>
          <a:xfrm>
            <a:off x="457200" y="908460"/>
            <a:ext cx="8229600" cy="857250"/>
          </a:xfrm>
        </p:spPr>
        <p:txBody>
          <a:bodyPr/>
          <a:lstStyle/>
          <a:p>
            <a:pPr eaLnBrk="1" hangingPunct="1"/>
            <a:r>
              <a:rPr lang="en-US" altLang="en-US" dirty="0" smtClean="0"/>
              <a:t>Rolling Things Up</a:t>
            </a:r>
          </a:p>
        </p:txBody>
      </p:sp>
      <p:graphicFrame>
        <p:nvGraphicFramePr>
          <p:cNvPr id="2" name="Diagram 1"/>
          <p:cNvGraphicFramePr/>
          <p:nvPr>
            <p:extLst>
              <p:ext uri="{D42A27DB-BD31-4B8C-83A1-F6EECF244321}">
                <p14:modId xmlns:p14="http://schemas.microsoft.com/office/powerpoint/2010/main" val="2083921300"/>
              </p:ext>
            </p:extLst>
          </p:nvPr>
        </p:nvGraphicFramePr>
        <p:xfrm>
          <a:off x="457200" y="2109019"/>
          <a:ext cx="8229600" cy="4277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rved Right Arrow 2"/>
          <p:cNvSpPr/>
          <p:nvPr/>
        </p:nvSpPr>
        <p:spPr>
          <a:xfrm rot="13076279">
            <a:off x="8182095" y="2504039"/>
            <a:ext cx="383444" cy="586189"/>
          </a:xfrm>
          <a:prstGeom prst="curvedRightArrow">
            <a:avLst/>
          </a:prstGeom>
          <a:solidFill>
            <a:schemeClr val="tx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7" name="Curved Right Arrow 6"/>
          <p:cNvSpPr/>
          <p:nvPr/>
        </p:nvSpPr>
        <p:spPr>
          <a:xfrm rot="13076279">
            <a:off x="7585408" y="3138316"/>
            <a:ext cx="383444" cy="586189"/>
          </a:xfrm>
          <a:prstGeom prst="curvedRightArrow">
            <a:avLst/>
          </a:prstGeom>
          <a:solidFill>
            <a:schemeClr val="tx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8" name="Curved Right Arrow 7"/>
          <p:cNvSpPr/>
          <p:nvPr/>
        </p:nvSpPr>
        <p:spPr>
          <a:xfrm rot="13076279">
            <a:off x="7007141" y="3777316"/>
            <a:ext cx="383444" cy="586189"/>
          </a:xfrm>
          <a:prstGeom prst="curvedRightArrow">
            <a:avLst/>
          </a:prstGeom>
          <a:solidFill>
            <a:schemeClr val="tx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9" name="Curved Right Arrow 8"/>
          <p:cNvSpPr/>
          <p:nvPr/>
        </p:nvSpPr>
        <p:spPr>
          <a:xfrm rot="13076279">
            <a:off x="6428874" y="4422295"/>
            <a:ext cx="383444" cy="586189"/>
          </a:xfrm>
          <a:prstGeom prst="curvedRightArrow">
            <a:avLst/>
          </a:prstGeom>
          <a:solidFill>
            <a:schemeClr val="tx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0" name="Curved Right Arrow 9"/>
          <p:cNvSpPr/>
          <p:nvPr/>
        </p:nvSpPr>
        <p:spPr>
          <a:xfrm rot="13076279">
            <a:off x="5850605" y="5106792"/>
            <a:ext cx="383444" cy="586189"/>
          </a:xfrm>
          <a:prstGeom prst="curvedRightArrow">
            <a:avLst/>
          </a:prstGeom>
          <a:solidFill>
            <a:schemeClr val="tx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1" name="Curved Right Arrow 10"/>
          <p:cNvSpPr/>
          <p:nvPr/>
        </p:nvSpPr>
        <p:spPr>
          <a:xfrm rot="13076279">
            <a:off x="5272336" y="5698686"/>
            <a:ext cx="383444" cy="586189"/>
          </a:xfrm>
          <a:prstGeom prst="curvedRightArrow">
            <a:avLst/>
          </a:prstGeom>
          <a:solidFill>
            <a:schemeClr val="tx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57076430"/>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57512" y="2204275"/>
            <a:ext cx="3278396" cy="1143000"/>
          </a:xfrm>
        </p:spPr>
        <p:txBody>
          <a:bodyPr/>
          <a:lstStyle/>
          <a:p>
            <a:r>
              <a:rPr lang="en-US" dirty="0" smtClean="0"/>
              <a:t>Expectations</a:t>
            </a:r>
            <a:endParaRPr lang="en-US" dirty="0"/>
          </a:p>
        </p:txBody>
      </p:sp>
    </p:spTree>
    <p:extLst>
      <p:ext uri="{BB962C8B-B14F-4D97-AF65-F5344CB8AC3E}">
        <p14:creationId xmlns:p14="http://schemas.microsoft.com/office/powerpoint/2010/main" val="2493833662"/>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492919" y="1373282"/>
            <a:ext cx="8229600" cy="857250"/>
          </a:xfrm>
        </p:spPr>
        <p:txBody>
          <a:bodyPr/>
          <a:lstStyle/>
          <a:p>
            <a:pPr eaLnBrk="1" hangingPunct="1"/>
            <a:r>
              <a:rPr lang="en-US" altLang="en-US" dirty="0" smtClean="0"/>
              <a:t>Income Statement</a:t>
            </a:r>
          </a:p>
        </p:txBody>
      </p:sp>
      <p:sp>
        <p:nvSpPr>
          <p:cNvPr id="31747" name="Rectangle 3"/>
          <p:cNvSpPr>
            <a:spLocks noGrp="1" noChangeArrowheads="1"/>
          </p:cNvSpPr>
          <p:nvPr>
            <p:ph idx="1"/>
          </p:nvPr>
        </p:nvSpPr>
        <p:spPr>
          <a:xfrm>
            <a:off x="492919" y="2736058"/>
            <a:ext cx="8229600" cy="1406129"/>
          </a:xfrm>
          <a:solidFill>
            <a:srgbClr val="FFFFFF"/>
          </a:solidFill>
        </p:spPr>
        <p:txBody>
          <a:bodyPr/>
          <a:lstStyle/>
          <a:p>
            <a:pPr marL="164306" indent="-164306" eaLnBrk="1" hangingPunct="1">
              <a:lnSpc>
                <a:spcPct val="80000"/>
              </a:lnSpc>
              <a:buSzTx/>
            </a:pPr>
            <a:r>
              <a:rPr lang="en-US" altLang="en-US" sz="2000" dirty="0" smtClean="0"/>
              <a:t>What is an Income Statement and what is it used for?</a:t>
            </a:r>
          </a:p>
        </p:txBody>
      </p:sp>
    </p:spTree>
    <p:extLst>
      <p:ext uri="{BB962C8B-B14F-4D97-AF65-F5344CB8AC3E}">
        <p14:creationId xmlns:p14="http://schemas.microsoft.com/office/powerpoint/2010/main" val="1339492223"/>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475060" y="1841897"/>
            <a:ext cx="7903369" cy="3533775"/>
          </a:xfrm>
        </p:spPr>
        <p:txBody>
          <a:bodyPr>
            <a:normAutofit/>
          </a:bodyPr>
          <a:lstStyle/>
          <a:p>
            <a:pPr eaLnBrk="1" fontAlgn="auto" hangingPunct="1">
              <a:lnSpc>
                <a:spcPct val="110000"/>
              </a:lnSpc>
              <a:spcBef>
                <a:spcPts val="0"/>
              </a:spcBef>
              <a:spcAft>
                <a:spcPts val="0"/>
              </a:spcAft>
              <a:buClr>
                <a:schemeClr val="accent3"/>
              </a:buClr>
              <a:buSzPct val="100000"/>
              <a:defRPr/>
            </a:pPr>
            <a:endParaRPr lang="en-US" sz="2000" dirty="0">
              <a:latin typeface="Arial" panose="020B0604020202020204" pitchFamily="34" charset="0"/>
              <a:cs typeface="Arial" panose="020B0604020202020204" pitchFamily="34" charset="0"/>
            </a:endParaRPr>
          </a:p>
          <a:p>
            <a:pPr marL="258366" indent="-258366" eaLnBrk="1" fontAlgn="auto" hangingPunct="1">
              <a:lnSpc>
                <a:spcPct val="110000"/>
              </a:lnSpc>
              <a:spcBef>
                <a:spcPts val="0"/>
              </a:spcBef>
              <a:spcAft>
                <a:spcPts val="0"/>
              </a:spcAft>
              <a:buClr>
                <a:schemeClr val="accent3"/>
              </a:buClr>
              <a:buSzPct val="125000"/>
              <a:buFont typeface="Arial" pitchFamily="34" charset="0"/>
              <a:buChar char="•"/>
              <a:defRPr/>
            </a:pPr>
            <a:r>
              <a:rPr lang="en-US" sz="2000" dirty="0" smtClean="0">
                <a:latin typeface="Arial" panose="020B0604020202020204" pitchFamily="34" charset="0"/>
                <a:cs typeface="Arial" panose="020B0604020202020204" pitchFamily="34" charset="0"/>
              </a:rPr>
              <a:t>Formal </a:t>
            </a:r>
            <a:r>
              <a:rPr lang="en-US" sz="2000" dirty="0">
                <a:latin typeface="Arial" panose="020B0604020202020204" pitchFamily="34" charset="0"/>
                <a:cs typeface="Arial" panose="020B0604020202020204" pitchFamily="34" charset="0"/>
              </a:rPr>
              <a:t>documentation of NAF program financial performance </a:t>
            </a:r>
          </a:p>
          <a:p>
            <a:pPr eaLnBrk="1" fontAlgn="auto" hangingPunct="1">
              <a:lnSpc>
                <a:spcPct val="110000"/>
              </a:lnSpc>
              <a:spcBef>
                <a:spcPts val="0"/>
              </a:spcBef>
              <a:spcAft>
                <a:spcPts val="0"/>
              </a:spcAft>
              <a:buClr>
                <a:schemeClr val="accent3"/>
              </a:buClr>
              <a:buSzPct val="125000"/>
              <a:defRPr/>
            </a:pPr>
            <a:endParaRPr lang="en-US" sz="2000" dirty="0">
              <a:latin typeface="Arial" panose="020B0604020202020204" pitchFamily="34" charset="0"/>
              <a:cs typeface="Arial" panose="020B0604020202020204" pitchFamily="34" charset="0"/>
            </a:endParaRPr>
          </a:p>
          <a:p>
            <a:pPr marL="258366" indent="-258366" eaLnBrk="1" fontAlgn="auto" hangingPunct="1">
              <a:spcBef>
                <a:spcPts val="0"/>
              </a:spcBef>
              <a:spcAft>
                <a:spcPts val="0"/>
              </a:spcAft>
              <a:buClr>
                <a:schemeClr val="accent3"/>
              </a:buClr>
              <a:buSzPct val="125000"/>
              <a:buFont typeface="Arial" pitchFamily="34" charset="0"/>
              <a:buChar char="•"/>
              <a:defRPr/>
            </a:pPr>
            <a:r>
              <a:rPr lang="en-US" sz="2000" dirty="0" smtClean="0">
                <a:latin typeface="Arial" panose="020B0604020202020204" pitchFamily="34" charset="0"/>
                <a:cs typeface="Arial" panose="020B0604020202020204" pitchFamily="34" charset="0"/>
              </a:rPr>
              <a:t>Historical </a:t>
            </a:r>
            <a:r>
              <a:rPr lang="en-US" sz="2000" dirty="0">
                <a:latin typeface="Arial" panose="020B0604020202020204" pitchFamily="34" charset="0"/>
                <a:cs typeface="Arial" panose="020B0604020202020204" pitchFamily="34" charset="0"/>
              </a:rPr>
              <a:t>document prepared 15 to 20 days after the close of the monthly accounting period</a:t>
            </a:r>
          </a:p>
          <a:p>
            <a:pPr eaLnBrk="1" fontAlgn="auto" hangingPunct="1">
              <a:lnSpc>
                <a:spcPct val="200000"/>
              </a:lnSpc>
              <a:spcBef>
                <a:spcPts val="0"/>
              </a:spcBef>
              <a:spcAft>
                <a:spcPts val="0"/>
              </a:spcAft>
              <a:buClr>
                <a:schemeClr val="accent3"/>
              </a:buClr>
              <a:buSzPct val="125000"/>
              <a:buFont typeface="Arial" pitchFamily="34" charset="0"/>
              <a:buChar char="•"/>
              <a:defRP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Compares </a:t>
            </a:r>
            <a:r>
              <a:rPr lang="en-US" sz="2000" dirty="0">
                <a:latin typeface="Arial" panose="020B0604020202020204" pitchFamily="34" charset="0"/>
                <a:cs typeface="Arial" panose="020B0604020202020204" pitchFamily="34" charset="0"/>
              </a:rPr>
              <a:t>revenue to expenses</a:t>
            </a:r>
          </a:p>
          <a:p>
            <a:pPr eaLnBrk="1" fontAlgn="auto" hangingPunct="1">
              <a:lnSpc>
                <a:spcPct val="200000"/>
              </a:lnSpc>
              <a:spcBef>
                <a:spcPts val="0"/>
              </a:spcBef>
              <a:spcAft>
                <a:spcPts val="0"/>
              </a:spcAft>
              <a:buClr>
                <a:schemeClr val="accent3"/>
              </a:buClr>
              <a:buSzPct val="125000"/>
              <a:buFont typeface="Arial" pitchFamily="34" charset="0"/>
              <a:buChar char="•"/>
              <a:defRP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Reflects </a:t>
            </a:r>
            <a:r>
              <a:rPr lang="en-US" sz="2000" dirty="0">
                <a:latin typeface="Arial" panose="020B0604020202020204" pitchFamily="34" charset="0"/>
                <a:cs typeface="Arial" panose="020B0604020202020204" pitchFamily="34" charset="0"/>
              </a:rPr>
              <a:t>net income or loss for the period </a:t>
            </a:r>
          </a:p>
          <a:p>
            <a:pPr eaLnBrk="1" fontAlgn="auto" hangingPunct="1">
              <a:spcAft>
                <a:spcPts val="0"/>
              </a:spcAft>
              <a:buClr>
                <a:schemeClr val="accent3"/>
              </a:buClr>
              <a:defRPr/>
            </a:pPr>
            <a:endParaRPr lang="en-US" sz="800" dirty="0">
              <a:latin typeface="Arial" panose="020B0604020202020204" pitchFamily="34" charset="0"/>
              <a:cs typeface="Arial" panose="020B0604020202020204" pitchFamily="34" charset="0"/>
            </a:endParaRPr>
          </a:p>
        </p:txBody>
      </p:sp>
      <p:sp>
        <p:nvSpPr>
          <p:cNvPr id="33796" name="Title 2"/>
          <p:cNvSpPr>
            <a:spLocks noGrp="1"/>
          </p:cNvSpPr>
          <p:nvPr>
            <p:ph type="title"/>
          </p:nvPr>
        </p:nvSpPr>
        <p:spPr>
          <a:xfrm>
            <a:off x="475060" y="984647"/>
            <a:ext cx="8229600" cy="857250"/>
          </a:xfrm>
        </p:spPr>
        <p:txBody>
          <a:bodyPr/>
          <a:lstStyle/>
          <a:p>
            <a:pPr eaLnBrk="1" hangingPunct="1"/>
            <a:r>
              <a:rPr lang="en-US" altLang="en-US" sz="3750" b="0"/>
              <a:t>Income Statement</a:t>
            </a:r>
          </a:p>
        </p:txBody>
      </p:sp>
    </p:spTree>
    <p:extLst>
      <p:ext uri="{BB962C8B-B14F-4D97-AF65-F5344CB8AC3E}">
        <p14:creationId xmlns:p14="http://schemas.microsoft.com/office/powerpoint/2010/main" val="2013333140"/>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2"/>
          <p:cNvSpPr>
            <a:spLocks noGrp="1"/>
          </p:cNvSpPr>
          <p:nvPr>
            <p:ph type="title"/>
          </p:nvPr>
        </p:nvSpPr>
        <p:spPr>
          <a:xfrm>
            <a:off x="457200" y="1264823"/>
            <a:ext cx="8229600" cy="857250"/>
          </a:xfrm>
        </p:spPr>
        <p:txBody>
          <a:bodyPr/>
          <a:lstStyle/>
          <a:p>
            <a:pPr eaLnBrk="1" hangingPunct="1"/>
            <a:r>
              <a:rPr lang="en-US" altLang="en-US" dirty="0" smtClean="0"/>
              <a:t>Income Statement</a:t>
            </a:r>
          </a:p>
        </p:txBody>
      </p:sp>
      <p:sp>
        <p:nvSpPr>
          <p:cNvPr id="8" name="Content Placeholder 1"/>
          <p:cNvSpPr txBox="1">
            <a:spLocks/>
          </p:cNvSpPr>
          <p:nvPr/>
        </p:nvSpPr>
        <p:spPr>
          <a:xfrm>
            <a:off x="457200" y="2244959"/>
            <a:ext cx="8229600" cy="977504"/>
          </a:xfrm>
          <a:prstGeom prst="rect">
            <a:avLst/>
          </a:prstGeom>
        </p:spPr>
        <p:txBody>
          <a:bodyPr>
            <a:normAutofit/>
          </a:bodyPr>
          <a:lstStyle/>
          <a:p>
            <a:pPr marL="164306" indent="-164306" eaLnBrk="1" fontAlgn="auto" hangingPunct="1">
              <a:lnSpc>
                <a:spcPct val="80000"/>
              </a:lnSpc>
              <a:spcBef>
                <a:spcPct val="20000"/>
              </a:spcBef>
              <a:spcAft>
                <a:spcPts val="0"/>
              </a:spcAft>
              <a:buClr>
                <a:schemeClr val="accent3"/>
              </a:buClr>
              <a:buFont typeface="Wingdings 2"/>
              <a:buChar char=""/>
              <a:defRPr/>
            </a:pPr>
            <a:r>
              <a:rPr lang="en-US" sz="2000" dirty="0">
                <a:latin typeface="Arial" panose="020B0604020202020204" pitchFamily="34" charset="0"/>
                <a:cs typeface="Arial" panose="020B0604020202020204" pitchFamily="34" charset="0"/>
              </a:rPr>
              <a:t>The basic income statement format is:</a:t>
            </a:r>
          </a:p>
          <a:p>
            <a:pPr marL="164306" indent="-164306" eaLnBrk="1" fontAlgn="auto" hangingPunct="1">
              <a:lnSpc>
                <a:spcPct val="80000"/>
              </a:lnSpc>
              <a:spcBef>
                <a:spcPct val="20000"/>
              </a:spcBef>
              <a:spcAft>
                <a:spcPts val="0"/>
              </a:spcAft>
              <a:buClr>
                <a:schemeClr val="accent3"/>
              </a:buClr>
              <a:defRPr/>
            </a:pPr>
            <a:r>
              <a:rPr lang="en-US" sz="24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Revenue - Expense = Net Income (or Loss)</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474152" y="3565363"/>
            <a:ext cx="5871845" cy="1511462"/>
          </a:xfrm>
          <a:prstGeom prst="rect">
            <a:avLst/>
          </a:prstGeom>
          <a:noFill/>
          <a:ln>
            <a:noFill/>
          </a:ln>
        </p:spPr>
      </p:pic>
    </p:spTree>
    <p:extLst>
      <p:ext uri="{BB962C8B-B14F-4D97-AF65-F5344CB8AC3E}">
        <p14:creationId xmlns:p14="http://schemas.microsoft.com/office/powerpoint/2010/main" val="915764826"/>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904875" y="742951"/>
            <a:ext cx="7429500" cy="5153024"/>
          </a:xfrm>
          <a:prstGeom prst="rect">
            <a:avLst/>
          </a:prstGeom>
          <a:noFill/>
          <a:ln>
            <a:noFill/>
          </a:ln>
        </p:spPr>
      </p:pic>
    </p:spTree>
    <p:extLst>
      <p:ext uri="{BB962C8B-B14F-4D97-AF65-F5344CB8AC3E}">
        <p14:creationId xmlns:p14="http://schemas.microsoft.com/office/powerpoint/2010/main" val="1274527035"/>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225911" y="1609074"/>
            <a:ext cx="6172200" cy="591741"/>
          </a:xfrm>
          <a:prstGeom prst="rect">
            <a:avLst/>
          </a:prstGeom>
        </p:spPr>
        <p:txBody>
          <a:bodyPr/>
          <a:lstStyle/>
          <a:p>
            <a:pPr eaLnBrk="1" fontAlgn="auto" hangingPunct="1">
              <a:spcAft>
                <a:spcPts val="0"/>
              </a:spcAft>
              <a:defRPr/>
            </a:pPr>
            <a:r>
              <a:rPr lang="en-US" sz="2700" b="1" dirty="0">
                <a:solidFill>
                  <a:schemeClr val="tx2"/>
                </a:solidFill>
                <a:latin typeface="Lucida Grande" charset="0"/>
                <a:ea typeface="Lucida Grande" charset="0"/>
                <a:cs typeface="Lucida Grande" charset="0"/>
                <a:sym typeface="Lucida Grande" charset="0"/>
              </a:rPr>
              <a:t>Group Activity Instructions</a:t>
            </a:r>
            <a:r>
              <a:rPr lang="en-US" sz="2700" dirty="0">
                <a:solidFill>
                  <a:schemeClr val="tx2"/>
                </a:solidFill>
                <a:latin typeface="Lucida Grande" charset="0"/>
                <a:ea typeface="Lucida Grande" charset="0"/>
                <a:cs typeface="Lucida Grande" charset="0"/>
                <a:sym typeface="Lucida Grande" charset="0"/>
              </a:rPr>
              <a:t> </a:t>
            </a:r>
            <a:endParaRPr lang="en-US" sz="3750" dirty="0">
              <a:solidFill>
                <a:schemeClr val="tx2"/>
              </a:solidFill>
              <a:latin typeface="Lucida Grande" charset="0"/>
              <a:ea typeface="+mj-ea"/>
              <a:cs typeface="+mj-cs"/>
              <a:sym typeface="Lucida Grande" charset="0"/>
            </a:endParaRPr>
          </a:p>
        </p:txBody>
      </p:sp>
      <p:sp>
        <p:nvSpPr>
          <p:cNvPr id="6" name="Rectangle 3"/>
          <p:cNvSpPr>
            <a:spLocks/>
          </p:cNvSpPr>
          <p:nvPr/>
        </p:nvSpPr>
        <p:spPr bwMode="auto">
          <a:xfrm>
            <a:off x="560785" y="2212984"/>
            <a:ext cx="7971234" cy="4053091"/>
          </a:xfrm>
          <a:prstGeom prst="rect">
            <a:avLst/>
          </a:prstGeom>
          <a:noFill/>
          <a:ln w="12700" cap="rnd">
            <a:noFill/>
            <a:round/>
            <a:headEnd/>
            <a:tailEnd/>
          </a:ln>
        </p:spPr>
        <p:txBody>
          <a:bodyPr lIns="28575" tIns="28575" rIns="28575" bIns="28575"/>
          <a:lstStyle/>
          <a:p>
            <a:pPr marL="347663" indent="-178594" eaLnBrk="1" fontAlgn="auto" hangingPunct="1">
              <a:spcBef>
                <a:spcPts val="450"/>
              </a:spcBef>
              <a:spcAft>
                <a:spcPts val="0"/>
              </a:spcAft>
              <a:buClr>
                <a:schemeClr val="accent2"/>
              </a:buClr>
              <a:buFont typeface="Arial" pitchFamily="34" charset="0"/>
              <a:buChar char="•"/>
              <a:defRPr/>
            </a:pPr>
            <a:r>
              <a:rPr lang="en-US" dirty="0">
                <a:latin typeface="Arial" panose="020B0604020202020204" pitchFamily="34" charset="0"/>
                <a:ea typeface="Optima" charset="0"/>
                <a:cs typeface="Arial" panose="020B0604020202020204" pitchFamily="34" charset="0"/>
                <a:sym typeface="Optima" charset="0"/>
              </a:rPr>
              <a:t>Given an Income Statement and what you just learned, calculate the following:</a:t>
            </a:r>
          </a:p>
          <a:p>
            <a:pPr eaLnBrk="1" fontAlgn="auto" hangingPunct="1">
              <a:spcBef>
                <a:spcPts val="0"/>
              </a:spcBef>
              <a:spcAft>
                <a:spcPts val="0"/>
              </a:spcAft>
              <a:defRPr/>
            </a:pPr>
            <a:endParaRPr lang="en-US" sz="525" dirty="0">
              <a:latin typeface="Arial" panose="020B0604020202020204" pitchFamily="34" charset="0"/>
              <a:ea typeface="Optima" charset="0"/>
              <a:cs typeface="Arial" panose="020B0604020202020204" pitchFamily="34" charset="0"/>
              <a:sym typeface="Optima" charset="0"/>
            </a:endParaRPr>
          </a:p>
          <a:p>
            <a:pPr marL="685800" lvl="1" indent="-342900" eaLnBrk="1" fontAlgn="auto" hangingPunct="1">
              <a:spcBef>
                <a:spcPts val="0"/>
              </a:spcBef>
              <a:spcAft>
                <a:spcPts val="0"/>
              </a:spcAft>
              <a:buFont typeface="+mj-lt"/>
              <a:buAutoNum type="arabicPeriod"/>
              <a:defRPr/>
            </a:pPr>
            <a:r>
              <a:rPr lang="en-US" sz="1650" dirty="0" smtClean="0">
                <a:latin typeface="Arial" panose="020B0604020202020204" pitchFamily="34" charset="0"/>
                <a:ea typeface="Optima" charset="0"/>
                <a:cs typeface="Arial" panose="020B0604020202020204" pitchFamily="34" charset="0"/>
                <a:sym typeface="Optima" charset="0"/>
              </a:rPr>
              <a:t>Percentage </a:t>
            </a:r>
            <a:r>
              <a:rPr lang="en-US" sz="1650" dirty="0">
                <a:latin typeface="Arial" panose="020B0604020202020204" pitchFamily="34" charset="0"/>
                <a:ea typeface="Optima" charset="0"/>
                <a:cs typeface="Arial" panose="020B0604020202020204" pitchFamily="34" charset="0"/>
                <a:sym typeface="Optima" charset="0"/>
              </a:rPr>
              <a:t>of Cost of Good Sold</a:t>
            </a:r>
          </a:p>
          <a:p>
            <a:pPr marL="685800" lvl="1" indent="-342900" eaLnBrk="1" fontAlgn="auto" hangingPunct="1">
              <a:spcBef>
                <a:spcPts val="0"/>
              </a:spcBef>
              <a:spcAft>
                <a:spcPts val="0"/>
              </a:spcAft>
              <a:buFont typeface="+mj-lt"/>
              <a:buAutoNum type="arabicPeriod"/>
              <a:defRPr/>
            </a:pPr>
            <a:r>
              <a:rPr lang="en-US" sz="1650" dirty="0" smtClean="0">
                <a:latin typeface="Arial" panose="020B0604020202020204" pitchFamily="34" charset="0"/>
                <a:ea typeface="Optima" charset="0"/>
                <a:cs typeface="Arial" panose="020B0604020202020204" pitchFamily="34" charset="0"/>
                <a:sym typeface="Optima" charset="0"/>
              </a:rPr>
              <a:t>Gross </a:t>
            </a:r>
            <a:r>
              <a:rPr lang="en-US" sz="1650" dirty="0">
                <a:latin typeface="Arial" panose="020B0604020202020204" pitchFamily="34" charset="0"/>
                <a:ea typeface="Optima" charset="0"/>
                <a:cs typeface="Arial" panose="020B0604020202020204" pitchFamily="34" charset="0"/>
                <a:sym typeface="Optima" charset="0"/>
              </a:rPr>
              <a:t>Income from Sales</a:t>
            </a:r>
          </a:p>
          <a:p>
            <a:pPr marL="685800" lvl="1" indent="-342900" eaLnBrk="1" fontAlgn="auto" hangingPunct="1">
              <a:spcBef>
                <a:spcPts val="0"/>
              </a:spcBef>
              <a:spcAft>
                <a:spcPts val="0"/>
              </a:spcAft>
              <a:buFont typeface="+mj-lt"/>
              <a:buAutoNum type="arabicPeriod"/>
              <a:defRPr/>
            </a:pPr>
            <a:r>
              <a:rPr lang="en-US" sz="1650" dirty="0" smtClean="0">
                <a:latin typeface="Arial" panose="020B0604020202020204" pitchFamily="34" charset="0"/>
                <a:ea typeface="Optima" charset="0"/>
                <a:cs typeface="Arial" panose="020B0604020202020204" pitchFamily="34" charset="0"/>
                <a:sym typeface="Optima" charset="0"/>
              </a:rPr>
              <a:t>Gross </a:t>
            </a:r>
            <a:r>
              <a:rPr lang="en-US" sz="1650" dirty="0">
                <a:latin typeface="Arial" panose="020B0604020202020204" pitchFamily="34" charset="0"/>
                <a:ea typeface="Optima" charset="0"/>
                <a:cs typeface="Arial" panose="020B0604020202020204" pitchFamily="34" charset="0"/>
                <a:sym typeface="Optima" charset="0"/>
              </a:rPr>
              <a:t>Income from Operations</a:t>
            </a:r>
          </a:p>
          <a:p>
            <a:pPr marL="685800" lvl="1" indent="-342900" eaLnBrk="1" fontAlgn="auto" hangingPunct="1">
              <a:spcBef>
                <a:spcPts val="0"/>
              </a:spcBef>
              <a:spcAft>
                <a:spcPts val="0"/>
              </a:spcAft>
              <a:buFont typeface="+mj-lt"/>
              <a:buAutoNum type="arabicPeriod"/>
              <a:defRPr/>
            </a:pPr>
            <a:r>
              <a:rPr lang="en-US" sz="1650" dirty="0" smtClean="0">
                <a:latin typeface="Arial" panose="020B0604020202020204" pitchFamily="34" charset="0"/>
                <a:ea typeface="Optima" charset="0"/>
                <a:cs typeface="Arial" panose="020B0604020202020204" pitchFamily="34" charset="0"/>
                <a:sym typeface="Optima" charset="0"/>
              </a:rPr>
              <a:t>Percentage </a:t>
            </a:r>
            <a:r>
              <a:rPr lang="en-US" sz="1650" dirty="0">
                <a:latin typeface="Arial" panose="020B0604020202020204" pitchFamily="34" charset="0"/>
                <a:ea typeface="Optima" charset="0"/>
                <a:cs typeface="Arial" panose="020B0604020202020204" pitchFamily="34" charset="0"/>
                <a:sym typeface="Optima" charset="0"/>
              </a:rPr>
              <a:t>of Labor</a:t>
            </a:r>
          </a:p>
          <a:p>
            <a:pPr marL="685800" lvl="1" indent="-342900" eaLnBrk="1" fontAlgn="auto" hangingPunct="1">
              <a:spcBef>
                <a:spcPts val="0"/>
              </a:spcBef>
              <a:spcAft>
                <a:spcPts val="0"/>
              </a:spcAft>
              <a:buFont typeface="+mj-lt"/>
              <a:buAutoNum type="arabicPeriod"/>
              <a:defRPr/>
            </a:pPr>
            <a:r>
              <a:rPr lang="en-US" sz="1650" dirty="0" smtClean="0">
                <a:latin typeface="Arial" panose="020B0604020202020204" pitchFamily="34" charset="0"/>
                <a:ea typeface="Optima" charset="0"/>
                <a:cs typeface="Arial" panose="020B0604020202020204" pitchFamily="34" charset="0"/>
                <a:sym typeface="Optima" charset="0"/>
              </a:rPr>
              <a:t>Net </a:t>
            </a:r>
            <a:r>
              <a:rPr lang="en-US" sz="1650" dirty="0">
                <a:latin typeface="Arial" panose="020B0604020202020204" pitchFamily="34" charset="0"/>
                <a:ea typeface="Optima" charset="0"/>
                <a:cs typeface="Arial" panose="020B0604020202020204" pitchFamily="34" charset="0"/>
                <a:sym typeface="Optima" charset="0"/>
              </a:rPr>
              <a:t>Income/Loss from Operations</a:t>
            </a:r>
          </a:p>
          <a:p>
            <a:pPr marL="685800" lvl="1" indent="-342900" eaLnBrk="1" fontAlgn="auto" hangingPunct="1">
              <a:spcBef>
                <a:spcPts val="0"/>
              </a:spcBef>
              <a:spcAft>
                <a:spcPts val="0"/>
              </a:spcAft>
              <a:buFont typeface="+mj-lt"/>
              <a:buAutoNum type="arabicPeriod"/>
              <a:defRPr/>
            </a:pPr>
            <a:r>
              <a:rPr lang="en-US" sz="1650" dirty="0" smtClean="0">
                <a:latin typeface="Arial" panose="020B0604020202020204" pitchFamily="34" charset="0"/>
                <a:ea typeface="Optima" charset="0"/>
                <a:cs typeface="Arial" panose="020B0604020202020204" pitchFamily="34" charset="0"/>
                <a:sym typeface="Optima" charset="0"/>
              </a:rPr>
              <a:t>Net </a:t>
            </a:r>
            <a:r>
              <a:rPr lang="en-US" sz="1650" dirty="0">
                <a:latin typeface="Arial" panose="020B0604020202020204" pitchFamily="34" charset="0"/>
                <a:ea typeface="Optima" charset="0"/>
                <a:cs typeface="Arial" panose="020B0604020202020204" pitchFamily="34" charset="0"/>
                <a:sym typeface="Optima" charset="0"/>
              </a:rPr>
              <a:t>Income/Loss before Depreciation (NIBD</a:t>
            </a:r>
            <a:r>
              <a:rPr lang="en-US" sz="1650" dirty="0" smtClean="0">
                <a:latin typeface="Arial" panose="020B0604020202020204" pitchFamily="34" charset="0"/>
                <a:ea typeface="Optima" charset="0"/>
                <a:cs typeface="Arial" panose="020B0604020202020204" pitchFamily="34" charset="0"/>
                <a:sym typeface="Optima" charset="0"/>
              </a:rPr>
              <a:t>)</a:t>
            </a:r>
          </a:p>
          <a:p>
            <a:pPr marL="685800" lvl="1" indent="-342900" eaLnBrk="1" fontAlgn="auto" hangingPunct="1">
              <a:spcBef>
                <a:spcPts val="0"/>
              </a:spcBef>
              <a:spcAft>
                <a:spcPts val="0"/>
              </a:spcAft>
              <a:buFont typeface="+mj-lt"/>
              <a:buAutoNum type="arabicPeriod"/>
              <a:defRPr/>
            </a:pPr>
            <a:r>
              <a:rPr lang="en-US" sz="1650" dirty="0" smtClean="0">
                <a:latin typeface="Arial" panose="020B0604020202020204" pitchFamily="34" charset="0"/>
                <a:ea typeface="Optima" charset="0"/>
                <a:cs typeface="Arial" panose="020B0604020202020204" pitchFamily="34" charset="0"/>
                <a:sym typeface="Optima" charset="0"/>
              </a:rPr>
              <a:t>Percentage of Net Income/Loss before Depreciation</a:t>
            </a:r>
            <a:endParaRPr lang="en-US" sz="1650" dirty="0">
              <a:latin typeface="Arial" panose="020B0604020202020204" pitchFamily="34" charset="0"/>
              <a:ea typeface="Optima" charset="0"/>
              <a:cs typeface="Arial" panose="020B0604020202020204" pitchFamily="34" charset="0"/>
              <a:sym typeface="Optima" charset="0"/>
            </a:endParaRPr>
          </a:p>
          <a:p>
            <a:pPr marL="685800" lvl="1" indent="-342900" eaLnBrk="1" fontAlgn="auto" hangingPunct="1">
              <a:spcBef>
                <a:spcPts val="0"/>
              </a:spcBef>
              <a:spcAft>
                <a:spcPts val="0"/>
              </a:spcAft>
              <a:buFont typeface="+mj-lt"/>
              <a:buAutoNum type="arabicPeriod"/>
              <a:defRPr/>
            </a:pPr>
            <a:r>
              <a:rPr lang="en-US" sz="1650" dirty="0" smtClean="0">
                <a:latin typeface="Arial" panose="020B0604020202020204" pitchFamily="34" charset="0"/>
                <a:ea typeface="Optima" charset="0"/>
                <a:cs typeface="Arial" panose="020B0604020202020204" pitchFamily="34" charset="0"/>
                <a:sym typeface="Optima" charset="0"/>
              </a:rPr>
              <a:t>Net </a:t>
            </a:r>
            <a:r>
              <a:rPr lang="en-US" sz="1650" dirty="0">
                <a:latin typeface="Arial" panose="020B0604020202020204" pitchFamily="34" charset="0"/>
                <a:ea typeface="Optima" charset="0"/>
                <a:cs typeface="Arial" panose="020B0604020202020204" pitchFamily="34" charset="0"/>
                <a:sym typeface="Optima" charset="0"/>
              </a:rPr>
              <a:t>Income/Loss after Depreciation (NIAD</a:t>
            </a:r>
            <a:r>
              <a:rPr lang="en-US" sz="1650" dirty="0" smtClean="0">
                <a:latin typeface="Arial" panose="020B0604020202020204" pitchFamily="34" charset="0"/>
                <a:ea typeface="Optima" charset="0"/>
                <a:cs typeface="Arial" panose="020B0604020202020204" pitchFamily="34" charset="0"/>
                <a:sym typeface="Optima" charset="0"/>
              </a:rPr>
              <a:t>)</a:t>
            </a:r>
          </a:p>
          <a:p>
            <a:pPr marL="685800" lvl="1" indent="-342900" eaLnBrk="1" fontAlgn="auto" hangingPunct="1">
              <a:spcBef>
                <a:spcPts val="0"/>
              </a:spcBef>
              <a:spcAft>
                <a:spcPts val="0"/>
              </a:spcAft>
              <a:buFont typeface="+mj-lt"/>
              <a:buAutoNum type="arabicPeriod"/>
              <a:defRPr/>
            </a:pPr>
            <a:endParaRPr lang="en-US" sz="1650" dirty="0">
              <a:latin typeface="Arial" panose="020B0604020202020204" pitchFamily="34" charset="0"/>
              <a:ea typeface="Optima" charset="0"/>
              <a:cs typeface="Arial" panose="020B0604020202020204" pitchFamily="34" charset="0"/>
              <a:sym typeface="Optima" charset="0"/>
            </a:endParaRPr>
          </a:p>
        </p:txBody>
      </p:sp>
      <p:sp>
        <p:nvSpPr>
          <p:cNvPr id="39941" name="Rectangle 4"/>
          <p:cNvSpPr>
            <a:spLocks/>
          </p:cNvSpPr>
          <p:nvPr/>
        </p:nvSpPr>
        <p:spPr bwMode="auto">
          <a:xfrm>
            <a:off x="560785" y="5110965"/>
            <a:ext cx="7793831" cy="115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28575" tIns="28575" rIns="28575" bIns="28575"/>
          <a:lstStyle>
            <a:lvl1pPr marL="465138" indent="-236538">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spcBef>
                <a:spcPts val="450"/>
              </a:spcBef>
              <a:buClr>
                <a:schemeClr val="accent2"/>
              </a:buClr>
              <a:buFont typeface="Arial" panose="020B0604020202020204" pitchFamily="34" charset="0"/>
              <a:buChar char="•"/>
              <a:defRPr/>
            </a:pPr>
            <a:r>
              <a:rPr lang="en-US" altLang="en-US" dirty="0">
                <a:latin typeface="Arial" panose="020B0604020202020204" pitchFamily="34" charset="0"/>
                <a:ea typeface="Optima"/>
                <a:cs typeface="Arial" panose="020B0604020202020204" pitchFamily="34" charset="0"/>
                <a:sym typeface="Optima"/>
              </a:rPr>
              <a:t>Please work as a group to complete the income statement blanks.</a:t>
            </a:r>
          </a:p>
          <a:p>
            <a:pPr marL="171450" indent="0" eaLnBrk="1" hangingPunct="1">
              <a:spcBef>
                <a:spcPts val="450"/>
              </a:spcBef>
              <a:buClr>
                <a:schemeClr val="accent2"/>
              </a:buClr>
              <a:defRPr/>
            </a:pPr>
            <a:r>
              <a:rPr lang="en-US" altLang="en-US" sz="1500" dirty="0">
                <a:latin typeface="Arial" panose="020B0604020202020204" pitchFamily="34" charset="0"/>
                <a:ea typeface="Optima"/>
                <a:cs typeface="Arial" panose="020B0604020202020204" pitchFamily="34" charset="0"/>
                <a:sym typeface="Optima"/>
              </a:rPr>
              <a:t>	</a:t>
            </a:r>
          </a:p>
          <a:p>
            <a:pPr eaLnBrk="1" hangingPunct="1">
              <a:spcBef>
                <a:spcPts val="450"/>
              </a:spcBef>
              <a:buClr>
                <a:schemeClr val="accent2"/>
              </a:buClr>
              <a:buFont typeface="Arial" panose="020B0604020202020204" pitchFamily="34" charset="0"/>
              <a:buChar char="•"/>
              <a:defRPr/>
            </a:pPr>
            <a:r>
              <a:rPr lang="en-US" altLang="en-US" dirty="0">
                <a:latin typeface="Arial" panose="020B0604020202020204" pitchFamily="34" charset="0"/>
                <a:ea typeface="Optima"/>
                <a:cs typeface="Arial" panose="020B0604020202020204" pitchFamily="34" charset="0"/>
                <a:sym typeface="Optima"/>
              </a:rPr>
              <a:t>When you are finished, choose a spokesperson to brief your results.</a:t>
            </a:r>
          </a:p>
        </p:txBody>
      </p:sp>
      <p:pic>
        <p:nvPicPr>
          <p:cNvPr id="37894" name="Picture 8" descr="ShowYourWork.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2632" y="2754718"/>
            <a:ext cx="2541984"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7019739"/>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2"/>
          <p:cNvSpPr>
            <a:spLocks noGrp="1"/>
          </p:cNvSpPr>
          <p:nvPr>
            <p:ph type="title"/>
          </p:nvPr>
        </p:nvSpPr>
        <p:spPr>
          <a:xfrm>
            <a:off x="457200" y="1266793"/>
            <a:ext cx="8229600" cy="857250"/>
          </a:xfrm>
        </p:spPr>
        <p:txBody>
          <a:bodyPr/>
          <a:lstStyle/>
          <a:p>
            <a:pPr eaLnBrk="1" hangingPunct="1"/>
            <a:r>
              <a:rPr lang="en-US" altLang="en-US" dirty="0" smtClean="0"/>
              <a:t>Income Statement</a:t>
            </a:r>
          </a:p>
        </p:txBody>
      </p:sp>
      <p:sp>
        <p:nvSpPr>
          <p:cNvPr id="8" name="Content Placeholder 1"/>
          <p:cNvSpPr txBox="1">
            <a:spLocks/>
          </p:cNvSpPr>
          <p:nvPr/>
        </p:nvSpPr>
        <p:spPr>
          <a:xfrm>
            <a:off x="457200" y="2272904"/>
            <a:ext cx="8229600" cy="977503"/>
          </a:xfrm>
          <a:prstGeom prst="rect">
            <a:avLst/>
          </a:prstGeom>
        </p:spPr>
        <p:txBody>
          <a:bodyPr>
            <a:normAutofit/>
          </a:bodyPr>
          <a:lstStyle/>
          <a:p>
            <a:pPr marL="164306" indent="-164306" algn="ctr" eaLnBrk="1" fontAlgn="auto" hangingPunct="1">
              <a:lnSpc>
                <a:spcPct val="80000"/>
              </a:lnSpc>
              <a:spcBef>
                <a:spcPct val="20000"/>
              </a:spcBef>
              <a:spcAft>
                <a:spcPts val="0"/>
              </a:spcAft>
              <a:buClr>
                <a:schemeClr val="accent3"/>
              </a:buClr>
              <a:buFont typeface="Wingdings 2"/>
              <a:buChar char=""/>
              <a:defRPr/>
            </a:pPr>
            <a:endParaRPr lang="en-US" sz="1950" b="1" dirty="0">
              <a:latin typeface="+mn-l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753731216"/>
              </p:ext>
            </p:extLst>
          </p:nvPr>
        </p:nvGraphicFramePr>
        <p:xfrm>
          <a:off x="538163" y="2272904"/>
          <a:ext cx="7681912" cy="3847659"/>
        </p:xfrm>
        <a:graphic>
          <a:graphicData uri="http://schemas.openxmlformats.org/presentationml/2006/ole">
            <mc:AlternateContent xmlns:mc="http://schemas.openxmlformats.org/markup-compatibility/2006">
              <mc:Choice xmlns:v="urn:schemas-microsoft-com:vml" Requires="v">
                <p:oleObj spid="_x0000_s3115" name="Worksheet" r:id="rId4" imgW="5457934" imgH="2733788" progId="Excel.Sheet.12">
                  <p:embed/>
                </p:oleObj>
              </mc:Choice>
              <mc:Fallback>
                <p:oleObj name="Worksheet" r:id="rId4" imgW="5457934" imgH="2733788" progId="Excel.Sheet.12">
                  <p:embed/>
                  <p:pic>
                    <p:nvPicPr>
                      <p:cNvPr id="0"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163" y="2272904"/>
                        <a:ext cx="7681912" cy="38476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01510913"/>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7"/>
          <p:cNvSpPr>
            <a:spLocks noGrp="1"/>
          </p:cNvSpPr>
          <p:nvPr>
            <p:ph sz="half" idx="1"/>
          </p:nvPr>
        </p:nvSpPr>
        <p:spPr>
          <a:xfrm>
            <a:off x="194650" y="2576354"/>
            <a:ext cx="4743450" cy="3325416"/>
          </a:xfrm>
        </p:spPr>
        <p:txBody>
          <a:bodyPr/>
          <a:lstStyle/>
          <a:p>
            <a:pPr eaLnBrk="1" hangingPunct="1"/>
            <a:r>
              <a:rPr lang="en-US" altLang="en-US" sz="2000" dirty="0">
                <a:latin typeface="Arial" panose="020B0604020202020204" pitchFamily="34" charset="0"/>
                <a:cs typeface="Arial" panose="020B0604020202020204" pitchFamily="34" charset="0"/>
              </a:rPr>
              <a:t>The income statement in summary format simply lists all the revenue and expenses in a specified format. </a:t>
            </a:r>
          </a:p>
          <a:p>
            <a:pPr eaLnBrk="1" hangingPunct="1"/>
            <a:endParaRPr lang="en-US" altLang="en-US" sz="2000" dirty="0">
              <a:latin typeface="Arial" panose="020B0604020202020204" pitchFamily="34" charset="0"/>
              <a:cs typeface="Arial" panose="020B0604020202020204" pitchFamily="34" charset="0"/>
            </a:endParaRPr>
          </a:p>
          <a:p>
            <a:pPr eaLnBrk="1" hangingPunct="1"/>
            <a:r>
              <a:rPr lang="en-US" altLang="en-US" sz="2000" dirty="0">
                <a:latin typeface="Arial" panose="020B0604020202020204" pitchFamily="34" charset="0"/>
                <a:cs typeface="Arial" panose="020B0604020202020204" pitchFamily="34" charset="0"/>
              </a:rPr>
              <a:t>These figures document the performance for a single </a:t>
            </a:r>
            <a:r>
              <a:rPr lang="en-US" altLang="en-US" sz="2000" dirty="0" smtClean="0">
                <a:latin typeface="Arial" panose="020B0604020202020204" pitchFamily="34" charset="0"/>
                <a:cs typeface="Arial" panose="020B0604020202020204" pitchFamily="34" charset="0"/>
              </a:rPr>
              <a:t>month. </a:t>
            </a:r>
            <a:endParaRPr lang="en-US" altLang="en-US" sz="2000" dirty="0">
              <a:latin typeface="Arial" panose="020B0604020202020204" pitchFamily="34" charset="0"/>
              <a:cs typeface="Arial" panose="020B0604020202020204" pitchFamily="34" charset="0"/>
            </a:endParaRPr>
          </a:p>
          <a:p>
            <a:pPr eaLnBrk="1" hangingPunct="1"/>
            <a:endParaRPr lang="en-US" altLang="en-US" sz="2000" dirty="0">
              <a:latin typeface="Arial" panose="020B0604020202020204" pitchFamily="34" charset="0"/>
              <a:cs typeface="Arial" panose="020B0604020202020204" pitchFamily="34" charset="0"/>
            </a:endParaRPr>
          </a:p>
          <a:p>
            <a:pPr eaLnBrk="1" hangingPunct="1"/>
            <a:r>
              <a:rPr lang="en-US" altLang="en-US" sz="2000" dirty="0">
                <a:latin typeface="Arial" panose="020B0604020202020204" pitchFamily="34" charset="0"/>
                <a:cs typeface="Arial" panose="020B0604020202020204" pitchFamily="34" charset="0"/>
              </a:rPr>
              <a:t>While this information documents performance for the period, </a:t>
            </a:r>
            <a:r>
              <a:rPr lang="en-US" altLang="en-US" sz="2000" b="1" dirty="0" smtClean="0">
                <a:latin typeface="Arial" panose="020B0604020202020204" pitchFamily="34" charset="0"/>
                <a:cs typeface="Arial" panose="020B0604020202020204" pitchFamily="34" charset="0"/>
              </a:rPr>
              <a:t>does it paint the total picture? </a:t>
            </a:r>
          </a:p>
          <a:p>
            <a:pPr eaLnBrk="1" hangingPunct="1"/>
            <a:endParaRPr lang="en-US" altLang="en-US" sz="2000" dirty="0" smtClean="0">
              <a:latin typeface="Arial" panose="020B0604020202020204" pitchFamily="34" charset="0"/>
              <a:cs typeface="Arial" panose="020B0604020202020204" pitchFamily="34" charset="0"/>
            </a:endParaRPr>
          </a:p>
        </p:txBody>
      </p:sp>
      <p:sp>
        <p:nvSpPr>
          <p:cNvPr id="40964" name="Title 2"/>
          <p:cNvSpPr>
            <a:spLocks noGrp="1"/>
          </p:cNvSpPr>
          <p:nvPr>
            <p:ph type="title"/>
          </p:nvPr>
        </p:nvSpPr>
        <p:spPr>
          <a:xfrm>
            <a:off x="457200" y="1243013"/>
            <a:ext cx="8229600" cy="857250"/>
          </a:xfrm>
        </p:spPr>
        <p:txBody>
          <a:bodyPr/>
          <a:lstStyle/>
          <a:p>
            <a:pPr eaLnBrk="1" hangingPunct="1"/>
            <a:r>
              <a:rPr lang="en-US" altLang="en-US" dirty="0" smtClean="0"/>
              <a:t>Income Statement</a:t>
            </a:r>
          </a:p>
        </p:txBody>
      </p:sp>
      <p:graphicFrame>
        <p:nvGraphicFramePr>
          <p:cNvPr id="5" name="Table 4"/>
          <p:cNvGraphicFramePr>
            <a:graphicFrameLocks noGrp="1"/>
          </p:cNvGraphicFramePr>
          <p:nvPr>
            <p:extLst>
              <p:ext uri="{D42A27DB-BD31-4B8C-83A1-F6EECF244321}">
                <p14:modId xmlns:p14="http://schemas.microsoft.com/office/powerpoint/2010/main" val="858134218"/>
              </p:ext>
            </p:extLst>
          </p:nvPr>
        </p:nvGraphicFramePr>
        <p:xfrm>
          <a:off x="4938100" y="2399168"/>
          <a:ext cx="3748700" cy="3531559"/>
        </p:xfrm>
        <a:graphic>
          <a:graphicData uri="http://schemas.openxmlformats.org/drawingml/2006/table">
            <a:tbl>
              <a:tblPr>
                <a:tableStyleId>{5C22544A-7EE6-4342-B048-85BDC9FD1C3A}</a:tableStyleId>
              </a:tblPr>
              <a:tblGrid>
                <a:gridCol w="2438484"/>
                <a:gridCol w="782775"/>
                <a:gridCol w="527441"/>
              </a:tblGrid>
              <a:tr h="335366">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en-US" sz="1200" u="sng" strike="noStrike" dirty="0">
                          <a:effectLst/>
                          <a:latin typeface="Arial" panose="020B0604020202020204" pitchFamily="34" charset="0"/>
                          <a:cs typeface="Arial" panose="020B0604020202020204" pitchFamily="34" charset="0"/>
                        </a:rPr>
                        <a:t> </a:t>
                      </a:r>
                      <a:r>
                        <a:rPr lang="en-US" sz="1200" u="sng" strike="noStrike" dirty="0" smtClean="0">
                          <a:effectLst/>
                          <a:latin typeface="Arial" panose="020B0604020202020204" pitchFamily="34" charset="0"/>
                          <a:cs typeface="Arial" panose="020B0604020202020204" pitchFamily="34" charset="0"/>
                        </a:rPr>
                        <a:t>Aug 2018</a:t>
                      </a:r>
                      <a:endParaRPr lang="en-US" sz="1200" b="0" i="0" u="sng"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r>
              <a:tr h="291624">
                <a:tc>
                  <a:txBody>
                    <a:bodyPr/>
                    <a:lstStyle/>
                    <a:p>
                      <a:pPr algn="l" fontAlgn="b"/>
                      <a:r>
                        <a:rPr lang="en-US" sz="1200" u="none" strike="noStrike" dirty="0">
                          <a:effectLst/>
                          <a:latin typeface="Arial" panose="020B0604020202020204" pitchFamily="34" charset="0"/>
                          <a:cs typeface="Arial" panose="020B0604020202020204" pitchFamily="34" charset="0"/>
                        </a:rPr>
                        <a:t>Sales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r>
                        <a:rPr lang="en-US" sz="1200" u="none" strike="noStrike">
                          <a:effectLst/>
                          <a:latin typeface="Arial" panose="020B0604020202020204" pitchFamily="34" charset="0"/>
                          <a:cs typeface="Arial" panose="020B0604020202020204" pitchFamily="34" charset="0"/>
                        </a:rPr>
                        <a:t> $  7,000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r>
              <a:tr h="335366">
                <a:tc>
                  <a:txBody>
                    <a:bodyPr/>
                    <a:lstStyle/>
                    <a:p>
                      <a:pPr algn="l" fontAlgn="b"/>
                      <a:r>
                        <a:rPr lang="en-US" sz="1200" u="none" strike="noStrike" dirty="0">
                          <a:effectLst/>
                          <a:latin typeface="Arial" panose="020B0604020202020204" pitchFamily="34" charset="0"/>
                          <a:cs typeface="Arial" panose="020B0604020202020204" pitchFamily="34" charset="0"/>
                        </a:rPr>
                        <a:t>Cost of Goods Sold</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r>
                        <a:rPr lang="en-US" sz="1200" u="sng" strike="noStrike" dirty="0">
                          <a:effectLst/>
                          <a:latin typeface="Arial" panose="020B0604020202020204" pitchFamily="34" charset="0"/>
                          <a:cs typeface="Arial" panose="020B0604020202020204" pitchFamily="34" charset="0"/>
                        </a:rPr>
                        <a:t> $  4,900 </a:t>
                      </a:r>
                      <a:endParaRPr lang="en-US" sz="1200" b="0" i="0" u="sng"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200" u="none" strike="noStrike">
                          <a:effectLst/>
                          <a:latin typeface="Arial" panose="020B0604020202020204" pitchFamily="34" charset="0"/>
                          <a:cs typeface="Arial" panose="020B0604020202020204" pitchFamily="34" charset="0"/>
                        </a:rPr>
                        <a:t>70.0%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r>
              <a:tr h="291624">
                <a:tc>
                  <a:txBody>
                    <a:bodyPr/>
                    <a:lstStyle/>
                    <a:p>
                      <a:pPr algn="l" fontAlgn="b"/>
                      <a:r>
                        <a:rPr lang="en-US" sz="1200" u="none" strike="noStrike" dirty="0">
                          <a:effectLst/>
                          <a:latin typeface="Arial" panose="020B0604020202020204" pitchFamily="34" charset="0"/>
                          <a:cs typeface="Arial" panose="020B0604020202020204" pitchFamily="34" charset="0"/>
                        </a:rPr>
                        <a:t>Gross Income from Sales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r>
                        <a:rPr lang="en-US" sz="1200" u="none" strike="noStrike">
                          <a:effectLst/>
                          <a:latin typeface="Arial" panose="020B0604020202020204" pitchFamily="34" charset="0"/>
                          <a:cs typeface="Arial" panose="020B0604020202020204" pitchFamily="34" charset="0"/>
                        </a:rPr>
                        <a:t> $  2,100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r>
              <a:tr h="291624">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r>
              <a:tr h="291624">
                <a:tc>
                  <a:txBody>
                    <a:bodyPr/>
                    <a:lstStyle/>
                    <a:p>
                      <a:pPr algn="l" fontAlgn="b"/>
                      <a:r>
                        <a:rPr lang="en-US" sz="1200" u="none" strike="noStrike">
                          <a:effectLst/>
                          <a:latin typeface="Arial" panose="020B0604020202020204" pitchFamily="34" charset="0"/>
                          <a:cs typeface="Arial" panose="020B0604020202020204" pitchFamily="34" charset="0"/>
                        </a:rPr>
                        <a:t>Other Operating Income</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r>
                        <a:rPr lang="en-US" sz="1200" u="none" strike="noStrike">
                          <a:effectLst/>
                          <a:latin typeface="Arial" panose="020B0604020202020204" pitchFamily="34" charset="0"/>
                          <a:cs typeface="Arial" panose="020B0604020202020204" pitchFamily="34" charset="0"/>
                        </a:rPr>
                        <a:t> $     500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r>
              <a:tr h="291624">
                <a:tc>
                  <a:txBody>
                    <a:bodyPr/>
                    <a:lstStyle/>
                    <a:p>
                      <a:pPr algn="l" fontAlgn="b"/>
                      <a:r>
                        <a:rPr lang="en-US" sz="1200" u="none" strike="noStrike" dirty="0">
                          <a:effectLst/>
                          <a:latin typeface="Arial" panose="020B0604020202020204" pitchFamily="34" charset="0"/>
                          <a:cs typeface="Arial" panose="020B0604020202020204" pitchFamily="34" charset="0"/>
                        </a:rPr>
                        <a:t>Gross Income from </a:t>
                      </a:r>
                      <a:r>
                        <a:rPr lang="en-US" sz="1200" u="none" strike="noStrike" dirty="0" err="1">
                          <a:effectLst/>
                          <a:latin typeface="Arial" panose="020B0604020202020204" pitchFamily="34" charset="0"/>
                          <a:cs typeface="Arial" panose="020B0604020202020204" pitchFamily="34" charset="0"/>
                        </a:rPr>
                        <a:t>Opns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r>
                        <a:rPr lang="en-US" sz="1200" u="none" strike="noStrike">
                          <a:effectLst/>
                          <a:latin typeface="Arial" panose="020B0604020202020204" pitchFamily="34" charset="0"/>
                          <a:cs typeface="Arial" panose="020B0604020202020204" pitchFamily="34" charset="0"/>
                        </a:rPr>
                        <a:t> $  2,600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r>
              <a:tr h="291624">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r>
              <a:tr h="291624">
                <a:tc>
                  <a:txBody>
                    <a:bodyPr/>
                    <a:lstStyle/>
                    <a:p>
                      <a:pPr algn="l" fontAlgn="b"/>
                      <a:r>
                        <a:rPr lang="en-US" sz="1200" u="none" strike="noStrike" dirty="0">
                          <a:effectLst/>
                          <a:latin typeface="Arial" panose="020B0604020202020204" pitchFamily="34" charset="0"/>
                          <a:cs typeface="Arial" panose="020B0604020202020204" pitchFamily="34" charset="0"/>
                        </a:rPr>
                        <a:t>Labor</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r>
                        <a:rPr lang="en-US" sz="1200" u="none" strike="noStrike" dirty="0">
                          <a:effectLst/>
                          <a:latin typeface="Arial" panose="020B0604020202020204" pitchFamily="34" charset="0"/>
                          <a:cs typeface="Arial" panose="020B0604020202020204" pitchFamily="34" charset="0"/>
                        </a:rPr>
                        <a:t> $  1,900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200" u="none" strike="noStrike">
                          <a:effectLst/>
                          <a:latin typeface="Arial" panose="020B0604020202020204" pitchFamily="34" charset="0"/>
                          <a:cs typeface="Arial" panose="020B0604020202020204" pitchFamily="34" charset="0"/>
                        </a:rPr>
                        <a:t>25.3%</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r>
              <a:tr h="291624">
                <a:tc>
                  <a:txBody>
                    <a:bodyPr/>
                    <a:lstStyle/>
                    <a:p>
                      <a:pPr algn="l" fontAlgn="b"/>
                      <a:r>
                        <a:rPr lang="en-US" sz="1200" u="none" strike="noStrike">
                          <a:effectLst/>
                          <a:latin typeface="Arial" panose="020B0604020202020204" pitchFamily="34" charset="0"/>
                          <a:cs typeface="Arial" panose="020B0604020202020204" pitchFamily="34" charset="0"/>
                        </a:rPr>
                        <a:t>Other Operating Expense</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r>
                        <a:rPr lang="en-US" sz="1200" u="none" strike="noStrike">
                          <a:effectLst/>
                          <a:latin typeface="Arial" panose="020B0604020202020204" pitchFamily="34" charset="0"/>
                          <a:cs typeface="Arial" panose="020B0604020202020204" pitchFamily="34" charset="0"/>
                        </a:rPr>
                        <a:t> $     200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200" u="none" strike="noStrike">
                          <a:effectLst/>
                          <a:latin typeface="Arial" panose="020B0604020202020204" pitchFamily="34" charset="0"/>
                          <a:cs typeface="Arial" panose="020B0604020202020204" pitchFamily="34" charset="0"/>
                        </a:rPr>
                        <a:t>2.7%</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r>
              <a:tr h="527835">
                <a:tc>
                  <a:txBody>
                    <a:bodyPr/>
                    <a:lstStyle/>
                    <a:p>
                      <a:pPr algn="l" fontAlgn="b"/>
                      <a:r>
                        <a:rPr lang="en-US" sz="1200" u="none" strike="noStrike">
                          <a:effectLst/>
                          <a:latin typeface="Arial" panose="020B0604020202020204" pitchFamily="34" charset="0"/>
                          <a:cs typeface="Arial" panose="020B0604020202020204" pitchFamily="34" charset="0"/>
                        </a:rPr>
                        <a:t>Net Income Before Dep (NIBD)</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r>
                        <a:rPr lang="en-US" sz="1200" u="none" strike="noStrike">
                          <a:effectLst/>
                          <a:latin typeface="Arial" panose="020B0604020202020204" pitchFamily="34" charset="0"/>
                          <a:cs typeface="Arial" panose="020B0604020202020204" pitchFamily="34" charset="0"/>
                        </a:rPr>
                        <a:t> $     500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200" u="none" strike="noStrike" dirty="0">
                          <a:effectLst/>
                          <a:latin typeface="Arial" panose="020B0604020202020204" pitchFamily="34" charset="0"/>
                          <a:cs typeface="Arial" panose="020B0604020202020204" pitchFamily="34" charset="0"/>
                        </a:rPr>
                        <a:t>6.7%</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val="4053555855"/>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2"/>
          <p:cNvSpPr>
            <a:spLocks noGrp="1"/>
          </p:cNvSpPr>
          <p:nvPr>
            <p:ph type="title"/>
          </p:nvPr>
        </p:nvSpPr>
        <p:spPr>
          <a:xfrm>
            <a:off x="785172" y="1100138"/>
            <a:ext cx="8229600" cy="642938"/>
          </a:xfrm>
        </p:spPr>
        <p:txBody>
          <a:bodyPr/>
          <a:lstStyle/>
          <a:p>
            <a:pPr eaLnBrk="1" hangingPunct="1"/>
            <a:r>
              <a:rPr lang="en-US" altLang="en-US" sz="3600"/>
              <a:t>Analyzing Financials</a:t>
            </a:r>
            <a:endParaRPr lang="en-US" altLang="en-US" smtClean="0"/>
          </a:p>
        </p:txBody>
      </p:sp>
      <p:graphicFrame>
        <p:nvGraphicFramePr>
          <p:cNvPr id="2" name="Table 1"/>
          <p:cNvGraphicFramePr>
            <a:graphicFrameLocks noGrp="1"/>
          </p:cNvGraphicFramePr>
          <p:nvPr>
            <p:extLst>
              <p:ext uri="{D42A27DB-BD31-4B8C-83A1-F6EECF244321}">
                <p14:modId xmlns:p14="http://schemas.microsoft.com/office/powerpoint/2010/main" val="3054852257"/>
              </p:ext>
            </p:extLst>
          </p:nvPr>
        </p:nvGraphicFramePr>
        <p:xfrm>
          <a:off x="58992" y="1816816"/>
          <a:ext cx="9026013" cy="4720684"/>
        </p:xfrm>
        <a:graphic>
          <a:graphicData uri="http://schemas.openxmlformats.org/drawingml/2006/table">
            <a:tbl>
              <a:tblPr>
                <a:tableStyleId>{5C22544A-7EE6-4342-B048-85BDC9FD1C3A}</a:tableStyleId>
              </a:tblPr>
              <a:tblGrid>
                <a:gridCol w="2411929"/>
                <a:gridCol w="984250"/>
                <a:gridCol w="669582"/>
                <a:gridCol w="1000125"/>
                <a:gridCol w="652463"/>
                <a:gridCol w="984250"/>
                <a:gridCol w="669582"/>
                <a:gridCol w="984250"/>
                <a:gridCol w="669582"/>
              </a:tblGrid>
              <a:tr h="471108">
                <a:tc>
                  <a:txBody>
                    <a:bodyPr/>
                    <a:lstStyle/>
                    <a:p>
                      <a:pPr algn="l"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gridSpan="2">
                  <a:txBody>
                    <a:bodyPr/>
                    <a:lstStyle/>
                    <a:p>
                      <a:pPr algn="ctr" fontAlgn="b"/>
                      <a:r>
                        <a:rPr lang="en-US" sz="1800" u="sng" strike="noStrike" dirty="0" smtClean="0">
                          <a:effectLst/>
                          <a:latin typeface="Arial" panose="020B0604020202020204" pitchFamily="34" charset="0"/>
                          <a:cs typeface="Arial" panose="020B0604020202020204" pitchFamily="34" charset="0"/>
                        </a:rPr>
                        <a:t>Aug 2018</a:t>
                      </a:r>
                      <a:endParaRPr lang="en-US" sz="1800" b="1" i="0" u="sng"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gridSpan="2">
                  <a:txBody>
                    <a:bodyPr/>
                    <a:lstStyle/>
                    <a:p>
                      <a:pPr algn="ctr" fontAlgn="b"/>
                      <a:r>
                        <a:rPr lang="en-US" sz="1800" b="0" i="0" u="sng" strike="noStrike" dirty="0" smtClean="0">
                          <a:solidFill>
                            <a:schemeClr val="dk1"/>
                          </a:solidFill>
                          <a:effectLst/>
                          <a:latin typeface="Arial" panose="020B0604020202020204" pitchFamily="34" charset="0"/>
                          <a:cs typeface="Arial" panose="020B0604020202020204" pitchFamily="34" charset="0"/>
                        </a:rPr>
                        <a:t>Ju</a:t>
                      </a:r>
                      <a:r>
                        <a:rPr lang="en-US" sz="1800" b="0" i="0" u="sng" strike="noStrike" baseline="0" dirty="0" smtClean="0">
                          <a:solidFill>
                            <a:schemeClr val="dk1"/>
                          </a:solidFill>
                          <a:effectLst/>
                          <a:latin typeface="Arial" panose="020B0604020202020204" pitchFamily="34" charset="0"/>
                          <a:cs typeface="Arial" panose="020B0604020202020204" pitchFamily="34" charset="0"/>
                        </a:rPr>
                        <a:t>l 2018</a:t>
                      </a:r>
                      <a:endParaRPr lang="en-US" sz="1800" b="1" i="0" u="sng"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gridSpan="2">
                  <a:txBody>
                    <a:bodyPr/>
                    <a:lstStyle/>
                    <a:p>
                      <a:pPr algn="ctr" fontAlgn="b"/>
                      <a:r>
                        <a:rPr lang="en-US" sz="1800" u="sng" strike="noStrike" dirty="0" smtClean="0">
                          <a:effectLst/>
                          <a:latin typeface="Arial" panose="020B0604020202020204" pitchFamily="34" charset="0"/>
                          <a:cs typeface="Arial" panose="020B0604020202020204" pitchFamily="34" charset="0"/>
                        </a:rPr>
                        <a:t>Aug 2017</a:t>
                      </a:r>
                      <a:endParaRPr lang="en-US" sz="1800" b="1" i="0" u="sng"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gridSpan="2">
                  <a:txBody>
                    <a:bodyPr/>
                    <a:lstStyle/>
                    <a:p>
                      <a:pPr algn="ctr" fontAlgn="b"/>
                      <a:r>
                        <a:rPr lang="en-US" sz="1800" u="sng" strike="noStrike" dirty="0">
                          <a:effectLst/>
                          <a:latin typeface="Arial" panose="020B0604020202020204" pitchFamily="34" charset="0"/>
                          <a:cs typeface="Arial" panose="020B0604020202020204" pitchFamily="34" charset="0"/>
                        </a:rPr>
                        <a:t> Budget </a:t>
                      </a:r>
                      <a:endParaRPr lang="en-US" sz="1800" u="sng" strike="noStrike" dirty="0" smtClean="0">
                        <a:effectLst/>
                        <a:latin typeface="Arial" panose="020B0604020202020204" pitchFamily="34" charset="0"/>
                        <a:cs typeface="Arial" panose="020B0604020202020204" pitchFamily="34" charset="0"/>
                      </a:endParaRPr>
                    </a:p>
                    <a:p>
                      <a:pPr algn="ctr" fontAlgn="b"/>
                      <a:r>
                        <a:rPr lang="en-US" sz="1800" u="sng" strike="noStrike" dirty="0" smtClean="0">
                          <a:effectLst/>
                          <a:latin typeface="Arial" panose="020B0604020202020204" pitchFamily="34" charset="0"/>
                          <a:cs typeface="Arial" panose="020B0604020202020204" pitchFamily="34" charset="0"/>
                        </a:rPr>
                        <a:t>Aug 2018 </a:t>
                      </a:r>
                      <a:endParaRPr lang="en-US" sz="1800" b="1" i="0" u="sng"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hMerge="1">
                  <a:txBody>
                    <a:bodyPr/>
                    <a:lstStyle/>
                    <a:p>
                      <a:endParaRPr lang="en-US"/>
                    </a:p>
                  </a:txBody>
                  <a:tcPr/>
                </a:tc>
              </a:tr>
              <a:tr h="369673">
                <a:tc>
                  <a:txBody>
                    <a:bodyPr/>
                    <a:lstStyle/>
                    <a:p>
                      <a:pPr algn="l" fontAlgn="b"/>
                      <a:r>
                        <a:rPr lang="en-US" sz="1600" u="none" strike="noStrike">
                          <a:effectLst/>
                          <a:latin typeface="Arial" panose="020B0604020202020204" pitchFamily="34" charset="0"/>
                          <a:cs typeface="Arial" panose="020B0604020202020204" pitchFamily="34" charset="0"/>
                        </a:rPr>
                        <a:t>Sales</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a:effectLst/>
                          <a:latin typeface="Arial" panose="020B0604020202020204" pitchFamily="34" charset="0"/>
                          <a:cs typeface="Arial" panose="020B0604020202020204" pitchFamily="34" charset="0"/>
                        </a:rPr>
                        <a:t> $  7,000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600" u="none" strike="noStrike" dirty="0">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a:effectLst/>
                          <a:latin typeface="Arial" panose="020B0604020202020204" pitchFamily="34" charset="0"/>
                          <a:cs typeface="Arial" panose="020B0604020202020204" pitchFamily="34" charset="0"/>
                        </a:rPr>
                        <a:t> $  7,600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600" u="none" strike="noStrike" dirty="0">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a:effectLst/>
                          <a:latin typeface="Arial" panose="020B0604020202020204" pitchFamily="34" charset="0"/>
                          <a:cs typeface="Arial" panose="020B0604020202020204" pitchFamily="34" charset="0"/>
                        </a:rPr>
                        <a:t> $  6,900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latin typeface="Arial" panose="020B0604020202020204" pitchFamily="34" charset="0"/>
                          <a:cs typeface="Arial" panose="020B0604020202020204" pitchFamily="34" charset="0"/>
                        </a:rPr>
                        <a:t> $  7,300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600" u="none" strike="noStrike" dirty="0">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425124">
                <a:tc>
                  <a:txBody>
                    <a:bodyPr/>
                    <a:lstStyle/>
                    <a:p>
                      <a:pPr algn="l" fontAlgn="b"/>
                      <a:r>
                        <a:rPr lang="en-US" sz="1600" u="none" strike="noStrike" dirty="0">
                          <a:effectLst/>
                          <a:latin typeface="Arial" panose="020B0604020202020204" pitchFamily="34" charset="0"/>
                          <a:cs typeface="Arial" panose="020B0604020202020204" pitchFamily="34" charset="0"/>
                        </a:rPr>
                        <a:t>Cost of Goods Sold</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sng" strike="noStrike">
                          <a:effectLst/>
                          <a:latin typeface="Arial" panose="020B0604020202020204" pitchFamily="34" charset="0"/>
                          <a:cs typeface="Arial" panose="020B0604020202020204" pitchFamily="34" charset="0"/>
                        </a:rPr>
                        <a:t> $  4,900 </a:t>
                      </a:r>
                      <a:endParaRPr lang="en-US" sz="1600" b="0" i="0" u="sng"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600" u="none" strike="noStrike" dirty="0">
                          <a:effectLst/>
                          <a:latin typeface="Arial" panose="020B0604020202020204" pitchFamily="34" charset="0"/>
                          <a:cs typeface="Arial" panose="020B0604020202020204" pitchFamily="34" charset="0"/>
                        </a:rPr>
                        <a:t>70.0%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sng" strike="noStrike">
                          <a:effectLst/>
                          <a:latin typeface="Arial" panose="020B0604020202020204" pitchFamily="34" charset="0"/>
                          <a:cs typeface="Arial" panose="020B0604020202020204" pitchFamily="34" charset="0"/>
                        </a:rPr>
                        <a:t> $  5,000 </a:t>
                      </a:r>
                      <a:endParaRPr lang="en-US" sz="1600" b="0" i="0" u="sng"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600" u="none" strike="noStrike" dirty="0">
                          <a:effectLst/>
                          <a:latin typeface="Arial" panose="020B0604020202020204" pitchFamily="34" charset="0"/>
                          <a:cs typeface="Arial" panose="020B0604020202020204" pitchFamily="34" charset="0"/>
                        </a:rPr>
                        <a:t>65.8%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sng" strike="noStrike">
                          <a:effectLst/>
                          <a:latin typeface="Arial" panose="020B0604020202020204" pitchFamily="34" charset="0"/>
                          <a:cs typeface="Arial" panose="020B0604020202020204" pitchFamily="34" charset="0"/>
                        </a:rPr>
                        <a:t> $  4,200 </a:t>
                      </a:r>
                      <a:endParaRPr lang="en-US" sz="1600" b="0" i="0" u="sng"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600" u="none" strike="noStrike" dirty="0">
                          <a:effectLst/>
                          <a:latin typeface="Arial" panose="020B0604020202020204" pitchFamily="34" charset="0"/>
                          <a:cs typeface="Arial" panose="020B0604020202020204" pitchFamily="34" charset="0"/>
                        </a:rPr>
                        <a:t>60.9%</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sng" strike="noStrike">
                          <a:effectLst/>
                          <a:latin typeface="Arial" panose="020B0604020202020204" pitchFamily="34" charset="0"/>
                          <a:cs typeface="Arial" panose="020B0604020202020204" pitchFamily="34" charset="0"/>
                        </a:rPr>
                        <a:t> $  4,900 </a:t>
                      </a:r>
                      <a:endParaRPr lang="en-US" sz="1600" b="0" i="0" u="sng"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600" u="none" strike="noStrike">
                          <a:effectLst/>
                          <a:latin typeface="Arial" panose="020B0604020202020204" pitchFamily="34" charset="0"/>
                          <a:cs typeface="Arial" panose="020B0604020202020204" pitchFamily="34" charset="0"/>
                        </a:rPr>
                        <a:t>67.1%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369673">
                <a:tc>
                  <a:txBody>
                    <a:bodyPr/>
                    <a:lstStyle/>
                    <a:p>
                      <a:pPr algn="l" fontAlgn="b"/>
                      <a:r>
                        <a:rPr lang="en-US" sz="1600" u="none" strike="noStrike" dirty="0">
                          <a:effectLst/>
                          <a:latin typeface="Arial" panose="020B0604020202020204" pitchFamily="34" charset="0"/>
                          <a:cs typeface="Arial" panose="020B0604020202020204" pitchFamily="34" charset="0"/>
                        </a:rPr>
                        <a:t>Gross Income from Sales</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a:effectLst/>
                          <a:latin typeface="Arial" panose="020B0604020202020204" pitchFamily="34" charset="0"/>
                          <a:cs typeface="Arial" panose="020B0604020202020204" pitchFamily="34" charset="0"/>
                        </a:rPr>
                        <a:t> $  2,100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latin typeface="Arial" panose="020B0604020202020204" pitchFamily="34" charset="0"/>
                          <a:cs typeface="Arial" panose="020B0604020202020204" pitchFamily="34" charset="0"/>
                        </a:rPr>
                        <a:t> $  2,600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a:effectLst/>
                          <a:latin typeface="Arial" panose="020B0604020202020204" pitchFamily="34" charset="0"/>
                          <a:cs typeface="Arial" panose="020B0604020202020204" pitchFamily="34" charset="0"/>
                        </a:rPr>
                        <a:t> $  2,700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a:effectLst/>
                          <a:latin typeface="Arial" panose="020B0604020202020204" pitchFamily="34" charset="0"/>
                          <a:cs typeface="Arial" panose="020B0604020202020204" pitchFamily="34" charset="0"/>
                        </a:rPr>
                        <a:t> $  2,400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600" u="none" strike="noStrike">
                          <a:effectLst/>
                          <a:latin typeface="Arial" panose="020B0604020202020204" pitchFamily="34" charset="0"/>
                          <a:cs typeface="Arial" panose="020B0604020202020204" pitchFamily="34" charset="0"/>
                        </a:rPr>
                        <a:t>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369673">
                <a:tc>
                  <a:txBody>
                    <a:bodyPr/>
                    <a:lstStyle/>
                    <a:p>
                      <a:pPr algn="l"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a:effectLst/>
                          <a:latin typeface="Arial" panose="020B0604020202020204" pitchFamily="34" charset="0"/>
                          <a:cs typeface="Arial" panose="020B0604020202020204" pitchFamily="34" charset="0"/>
                        </a:rPr>
                        <a:t>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a:effectLst/>
                          <a:latin typeface="Arial" panose="020B0604020202020204" pitchFamily="34" charset="0"/>
                          <a:cs typeface="Arial" panose="020B0604020202020204" pitchFamily="34" charset="0"/>
                        </a:rPr>
                        <a:t>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a:effectLst/>
                          <a:latin typeface="Arial" panose="020B0604020202020204" pitchFamily="34" charset="0"/>
                          <a:cs typeface="Arial" panose="020B0604020202020204" pitchFamily="34" charset="0"/>
                        </a:rPr>
                        <a:t>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600" u="none" strike="noStrike">
                          <a:effectLst/>
                          <a:latin typeface="Arial" panose="020B0604020202020204" pitchFamily="34" charset="0"/>
                          <a:cs typeface="Arial" panose="020B0604020202020204" pitchFamily="34" charset="0"/>
                        </a:rPr>
                        <a:t>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425124">
                <a:tc>
                  <a:txBody>
                    <a:bodyPr/>
                    <a:lstStyle/>
                    <a:p>
                      <a:pPr algn="l" fontAlgn="b"/>
                      <a:r>
                        <a:rPr lang="en-US" sz="1600" u="none" strike="noStrike" dirty="0">
                          <a:effectLst/>
                          <a:latin typeface="Arial" panose="020B0604020202020204" pitchFamily="34" charset="0"/>
                          <a:cs typeface="Arial" panose="020B0604020202020204" pitchFamily="34" charset="0"/>
                        </a:rPr>
                        <a:t>Other Operating Income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sng" strike="noStrike">
                          <a:effectLst/>
                          <a:latin typeface="Arial" panose="020B0604020202020204" pitchFamily="34" charset="0"/>
                          <a:cs typeface="Arial" panose="020B0604020202020204" pitchFamily="34" charset="0"/>
                        </a:rPr>
                        <a:t> $      500 </a:t>
                      </a:r>
                      <a:endParaRPr lang="en-US" sz="1600" b="0" i="0" u="sng"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sng" strike="noStrike">
                          <a:effectLst/>
                          <a:latin typeface="Arial" panose="020B0604020202020204" pitchFamily="34" charset="0"/>
                          <a:cs typeface="Arial" panose="020B0604020202020204" pitchFamily="34" charset="0"/>
                        </a:rPr>
                        <a:t> $      500 </a:t>
                      </a:r>
                      <a:endParaRPr lang="en-US" sz="1600" b="0" i="0" u="sng"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sng" strike="noStrike" dirty="0">
                          <a:effectLst/>
                          <a:latin typeface="Arial" panose="020B0604020202020204" pitchFamily="34" charset="0"/>
                          <a:cs typeface="Arial" panose="020B0604020202020204" pitchFamily="34" charset="0"/>
                        </a:rPr>
                        <a:t> $      400 </a:t>
                      </a:r>
                      <a:endParaRPr lang="en-US" sz="1600" b="0" i="0" u="sng"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sng" strike="noStrike">
                          <a:effectLst/>
                          <a:latin typeface="Arial" panose="020B0604020202020204" pitchFamily="34" charset="0"/>
                          <a:cs typeface="Arial" panose="020B0604020202020204" pitchFamily="34" charset="0"/>
                        </a:rPr>
                        <a:t> $      600 </a:t>
                      </a:r>
                      <a:endParaRPr lang="en-US" sz="1600" b="0" i="0" u="sng"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600" u="none" strike="noStrike">
                          <a:effectLst/>
                          <a:latin typeface="Arial" panose="020B0604020202020204" pitchFamily="34" charset="0"/>
                          <a:cs typeface="Arial" panose="020B0604020202020204" pitchFamily="34" charset="0"/>
                        </a:rPr>
                        <a:t>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369673">
                <a:tc>
                  <a:txBody>
                    <a:bodyPr/>
                    <a:lstStyle/>
                    <a:p>
                      <a:pPr algn="l" fontAlgn="b"/>
                      <a:r>
                        <a:rPr lang="en-US" sz="1600" u="none" strike="noStrike" dirty="0">
                          <a:effectLst/>
                          <a:latin typeface="Arial" panose="020B0604020202020204" pitchFamily="34" charset="0"/>
                          <a:cs typeface="Arial" panose="020B0604020202020204" pitchFamily="34" charset="0"/>
                        </a:rPr>
                        <a:t>Gross Income from </a:t>
                      </a:r>
                      <a:r>
                        <a:rPr lang="en-US" sz="1600" u="none" strike="noStrike" dirty="0" err="1">
                          <a:effectLst/>
                          <a:latin typeface="Arial" panose="020B0604020202020204" pitchFamily="34" charset="0"/>
                          <a:cs typeface="Arial" panose="020B0604020202020204" pitchFamily="34" charset="0"/>
                        </a:rPr>
                        <a:t>Opns</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a:effectLst/>
                          <a:latin typeface="Arial" panose="020B0604020202020204" pitchFamily="34" charset="0"/>
                          <a:cs typeface="Arial" panose="020B0604020202020204" pitchFamily="34" charset="0"/>
                        </a:rPr>
                        <a:t> $  2,600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a:effectLst/>
                          <a:latin typeface="Arial" panose="020B0604020202020204" pitchFamily="34" charset="0"/>
                          <a:cs typeface="Arial" panose="020B0604020202020204" pitchFamily="34" charset="0"/>
                        </a:rPr>
                        <a:t> $  3,100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latin typeface="Arial" panose="020B0604020202020204" pitchFamily="34" charset="0"/>
                          <a:cs typeface="Arial" panose="020B0604020202020204" pitchFamily="34" charset="0"/>
                        </a:rPr>
                        <a:t> $  3,100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a:effectLst/>
                          <a:latin typeface="Arial" panose="020B0604020202020204" pitchFamily="34" charset="0"/>
                          <a:cs typeface="Arial" panose="020B0604020202020204" pitchFamily="34" charset="0"/>
                        </a:rPr>
                        <a:t> $  3,000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600" u="none" strike="noStrike">
                          <a:effectLst/>
                          <a:latin typeface="Arial" panose="020B0604020202020204" pitchFamily="34" charset="0"/>
                          <a:cs typeface="Arial" panose="020B0604020202020204" pitchFamily="34" charset="0"/>
                        </a:rPr>
                        <a:t>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369673">
                <a:tc>
                  <a:txBody>
                    <a:bodyPr/>
                    <a:lstStyle/>
                    <a:p>
                      <a:pPr algn="l"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a:effectLst/>
                          <a:latin typeface="Arial" panose="020B0604020202020204" pitchFamily="34" charset="0"/>
                          <a:cs typeface="Arial" panose="020B0604020202020204" pitchFamily="34" charset="0"/>
                        </a:rPr>
                        <a:t>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a:effectLst/>
                          <a:latin typeface="Arial" panose="020B0604020202020204" pitchFamily="34" charset="0"/>
                          <a:cs typeface="Arial" panose="020B0604020202020204" pitchFamily="34" charset="0"/>
                        </a:rPr>
                        <a:t>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a:effectLst/>
                          <a:latin typeface="Arial" panose="020B0604020202020204" pitchFamily="34" charset="0"/>
                          <a:cs typeface="Arial" panose="020B0604020202020204" pitchFamily="34" charset="0"/>
                        </a:rPr>
                        <a:t>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600" u="none" strike="noStrike">
                          <a:effectLst/>
                          <a:latin typeface="Arial" panose="020B0604020202020204" pitchFamily="34" charset="0"/>
                          <a:cs typeface="Arial" panose="020B0604020202020204" pitchFamily="34" charset="0"/>
                        </a:rPr>
                        <a:t>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369673">
                <a:tc>
                  <a:txBody>
                    <a:bodyPr/>
                    <a:lstStyle/>
                    <a:p>
                      <a:pPr algn="l" fontAlgn="b"/>
                      <a:r>
                        <a:rPr lang="en-US" sz="1600" u="none" strike="noStrike" dirty="0">
                          <a:effectLst/>
                          <a:latin typeface="Arial" panose="020B0604020202020204" pitchFamily="34" charset="0"/>
                          <a:cs typeface="Arial" panose="020B0604020202020204" pitchFamily="34" charset="0"/>
                        </a:rPr>
                        <a:t>Labor</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a:effectLst/>
                          <a:latin typeface="Arial" panose="020B0604020202020204" pitchFamily="34" charset="0"/>
                          <a:cs typeface="Arial" panose="020B0604020202020204" pitchFamily="34" charset="0"/>
                        </a:rPr>
                        <a:t> $  1,900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600" u="none" strike="noStrike" dirty="0">
                          <a:effectLst/>
                          <a:latin typeface="Arial" panose="020B0604020202020204" pitchFamily="34" charset="0"/>
                          <a:cs typeface="Arial" panose="020B0604020202020204" pitchFamily="34" charset="0"/>
                        </a:rPr>
                        <a:t>25.3%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a:effectLst/>
                          <a:latin typeface="Arial" panose="020B0604020202020204" pitchFamily="34" charset="0"/>
                          <a:cs typeface="Arial" panose="020B0604020202020204" pitchFamily="34" charset="0"/>
                        </a:rPr>
                        <a:t> $  2,000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600" u="none" strike="noStrike" dirty="0">
                          <a:effectLst/>
                          <a:latin typeface="Arial" panose="020B0604020202020204" pitchFamily="34" charset="0"/>
                          <a:cs typeface="Arial" panose="020B0604020202020204" pitchFamily="34" charset="0"/>
                        </a:rPr>
                        <a:t>24.7%</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a:effectLst/>
                          <a:latin typeface="Arial" panose="020B0604020202020204" pitchFamily="34" charset="0"/>
                          <a:cs typeface="Arial" panose="020B0604020202020204" pitchFamily="34" charset="0"/>
                        </a:rPr>
                        <a:t> $  1,840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600" u="none" strike="noStrike">
                          <a:effectLst/>
                          <a:latin typeface="Arial" panose="020B0604020202020204" pitchFamily="34" charset="0"/>
                          <a:cs typeface="Arial" panose="020B0604020202020204" pitchFamily="34" charset="0"/>
                        </a:rPr>
                        <a:t>25.2%</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latin typeface="Arial" panose="020B0604020202020204" pitchFamily="34" charset="0"/>
                          <a:cs typeface="Arial" panose="020B0604020202020204" pitchFamily="34" charset="0"/>
                        </a:rPr>
                        <a:t> $  1,900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600" u="none" strike="noStrike">
                          <a:effectLst/>
                          <a:latin typeface="Arial" panose="020B0604020202020204" pitchFamily="34" charset="0"/>
                          <a:cs typeface="Arial" panose="020B0604020202020204" pitchFamily="34" charset="0"/>
                        </a:rPr>
                        <a:t>24.1%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425124">
                <a:tc>
                  <a:txBody>
                    <a:bodyPr/>
                    <a:lstStyle/>
                    <a:p>
                      <a:pPr algn="l" fontAlgn="b"/>
                      <a:r>
                        <a:rPr lang="en-US" sz="1600" u="none" strike="noStrike" dirty="0">
                          <a:effectLst/>
                          <a:latin typeface="Arial" panose="020B0604020202020204" pitchFamily="34" charset="0"/>
                          <a:cs typeface="Arial" panose="020B0604020202020204" pitchFamily="34" charset="0"/>
                        </a:rPr>
                        <a:t>Other Operating Expense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sng" strike="noStrike">
                          <a:effectLst/>
                          <a:latin typeface="Arial" panose="020B0604020202020204" pitchFamily="34" charset="0"/>
                          <a:cs typeface="Arial" panose="020B0604020202020204" pitchFamily="34" charset="0"/>
                        </a:rPr>
                        <a:t> $      200 </a:t>
                      </a:r>
                      <a:endParaRPr lang="en-US" sz="1600" b="0" i="0" u="sng"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600" u="none" strike="noStrike" dirty="0">
                          <a:effectLst/>
                          <a:latin typeface="Arial" panose="020B0604020202020204" pitchFamily="34" charset="0"/>
                          <a:cs typeface="Arial" panose="020B0604020202020204" pitchFamily="34" charset="0"/>
                        </a:rPr>
                        <a:t>2.7%</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sng" strike="noStrike">
                          <a:effectLst/>
                          <a:latin typeface="Arial" panose="020B0604020202020204" pitchFamily="34" charset="0"/>
                          <a:cs typeface="Arial" panose="020B0604020202020204" pitchFamily="34" charset="0"/>
                        </a:rPr>
                        <a:t> $         -   </a:t>
                      </a:r>
                      <a:endParaRPr lang="en-US" sz="1600" b="0" i="0" u="sng"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sng" strike="noStrike">
                          <a:effectLst/>
                          <a:latin typeface="Arial" panose="020B0604020202020204" pitchFamily="34" charset="0"/>
                          <a:cs typeface="Arial" panose="020B0604020202020204" pitchFamily="34" charset="0"/>
                        </a:rPr>
                        <a:t> $      120 </a:t>
                      </a:r>
                      <a:endParaRPr lang="en-US" sz="1600" b="0" i="0" u="sng"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600" u="none" strike="noStrike" dirty="0">
                          <a:effectLst/>
                          <a:latin typeface="Arial" panose="020B0604020202020204" pitchFamily="34" charset="0"/>
                          <a:cs typeface="Arial" panose="020B0604020202020204" pitchFamily="34" charset="0"/>
                        </a:rPr>
                        <a:t>1.6%</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sng" strike="noStrike" dirty="0">
                          <a:effectLst/>
                          <a:latin typeface="Arial" panose="020B0604020202020204" pitchFamily="34" charset="0"/>
                          <a:cs typeface="Arial" panose="020B0604020202020204" pitchFamily="34" charset="0"/>
                        </a:rPr>
                        <a:t> $      150 </a:t>
                      </a:r>
                      <a:endParaRPr lang="en-US" sz="1600" b="0" i="0" u="sng"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600" u="none" strike="noStrike">
                          <a:effectLst/>
                          <a:latin typeface="Arial" panose="020B0604020202020204" pitchFamily="34" charset="0"/>
                          <a:cs typeface="Arial" panose="020B0604020202020204" pitchFamily="34" charset="0"/>
                        </a:rPr>
                        <a:t>1.9%</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669109">
                <a:tc>
                  <a:txBody>
                    <a:bodyPr/>
                    <a:lstStyle/>
                    <a:p>
                      <a:pPr algn="l" fontAlgn="b"/>
                      <a:r>
                        <a:rPr lang="en-US" sz="1600" u="none" strike="noStrike" dirty="0">
                          <a:effectLst/>
                          <a:latin typeface="Arial" panose="020B0604020202020204" pitchFamily="34" charset="0"/>
                          <a:cs typeface="Arial" panose="020B0604020202020204" pitchFamily="34" charset="0"/>
                        </a:rPr>
                        <a:t>Net Income Before Dep (NIBD)</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a:effectLst/>
                          <a:latin typeface="Arial" panose="020B0604020202020204" pitchFamily="34" charset="0"/>
                          <a:cs typeface="Arial" panose="020B0604020202020204" pitchFamily="34" charset="0"/>
                        </a:rPr>
                        <a:t> $      500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600" u="none" strike="noStrike" dirty="0">
                          <a:effectLst/>
                          <a:latin typeface="Arial" panose="020B0604020202020204" pitchFamily="34" charset="0"/>
                          <a:cs typeface="Arial" panose="020B0604020202020204" pitchFamily="34" charset="0"/>
                        </a:rPr>
                        <a:t>6.7%</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a:effectLst/>
                          <a:latin typeface="Arial" panose="020B0604020202020204" pitchFamily="34" charset="0"/>
                          <a:cs typeface="Arial" panose="020B0604020202020204" pitchFamily="34" charset="0"/>
                        </a:rPr>
                        <a:t> $  1,100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600" u="none" strike="noStrike" dirty="0">
                          <a:effectLst/>
                          <a:latin typeface="Arial" panose="020B0604020202020204" pitchFamily="34" charset="0"/>
                          <a:cs typeface="Arial" panose="020B0604020202020204" pitchFamily="34" charset="0"/>
                        </a:rPr>
                        <a:t>13.6%</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a:effectLst/>
                          <a:latin typeface="Arial" panose="020B0604020202020204" pitchFamily="34" charset="0"/>
                          <a:cs typeface="Arial" panose="020B0604020202020204" pitchFamily="34" charset="0"/>
                        </a:rPr>
                        <a:t> $  1,140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600" u="none" strike="noStrike" dirty="0">
                          <a:effectLst/>
                          <a:latin typeface="Arial" panose="020B0604020202020204" pitchFamily="34" charset="0"/>
                          <a:cs typeface="Arial" panose="020B0604020202020204" pitchFamily="34" charset="0"/>
                        </a:rPr>
                        <a:t>15.6%</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latin typeface="Arial" panose="020B0604020202020204" pitchFamily="34" charset="0"/>
                          <a:cs typeface="Arial" panose="020B0604020202020204" pitchFamily="34" charset="0"/>
                        </a:rPr>
                        <a:t> $      950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600" u="none" strike="noStrike" dirty="0">
                          <a:effectLst/>
                          <a:latin typeface="Arial" panose="020B0604020202020204" pitchFamily="34" charset="0"/>
                          <a:cs typeface="Arial" panose="020B0604020202020204" pitchFamily="34" charset="0"/>
                        </a:rPr>
                        <a:t>12.0%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bl>
          </a:graphicData>
        </a:graphic>
      </p:graphicFrame>
    </p:spTree>
    <p:extLst>
      <p:ext uri="{BB962C8B-B14F-4D97-AF65-F5344CB8AC3E}">
        <p14:creationId xmlns:p14="http://schemas.microsoft.com/office/powerpoint/2010/main" val="628759328"/>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7"/>
          <p:cNvSpPr>
            <a:spLocks noGrp="1"/>
          </p:cNvSpPr>
          <p:nvPr>
            <p:ph idx="1"/>
          </p:nvPr>
        </p:nvSpPr>
        <p:spPr>
          <a:xfrm>
            <a:off x="467916" y="2878248"/>
            <a:ext cx="8229600" cy="3292078"/>
          </a:xfrm>
        </p:spPr>
        <p:txBody>
          <a:bodyPr/>
          <a:lstStyle/>
          <a:p>
            <a:pPr eaLnBrk="1" hangingPunct="1"/>
            <a:r>
              <a:rPr lang="en-US" altLang="en-US" sz="2000" dirty="0" smtClean="0"/>
              <a:t>How do you conduct an analysis?</a:t>
            </a:r>
          </a:p>
        </p:txBody>
      </p:sp>
      <p:sp>
        <p:nvSpPr>
          <p:cNvPr id="45060" name="Title 6"/>
          <p:cNvSpPr>
            <a:spLocks noGrp="1"/>
          </p:cNvSpPr>
          <p:nvPr>
            <p:ph type="title"/>
          </p:nvPr>
        </p:nvSpPr>
        <p:spPr>
          <a:xfrm>
            <a:off x="436960" y="1432673"/>
            <a:ext cx="8229600" cy="857250"/>
          </a:xfrm>
        </p:spPr>
        <p:txBody>
          <a:bodyPr/>
          <a:lstStyle/>
          <a:p>
            <a:pPr eaLnBrk="1" hangingPunct="1"/>
            <a:r>
              <a:rPr lang="en-US" altLang="en-US" dirty="0" smtClean="0"/>
              <a:t>Analysis</a:t>
            </a:r>
          </a:p>
        </p:txBody>
      </p:sp>
    </p:spTree>
    <p:extLst>
      <p:ext uri="{BB962C8B-B14F-4D97-AF65-F5344CB8AC3E}">
        <p14:creationId xmlns:p14="http://schemas.microsoft.com/office/powerpoint/2010/main" val="1990588970"/>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p:cNvSpPr>
            <a:spLocks noGrp="1"/>
          </p:cNvSpPr>
          <p:nvPr>
            <p:ph type="title"/>
          </p:nvPr>
        </p:nvSpPr>
        <p:spPr/>
        <p:txBody>
          <a:bodyPr/>
          <a:lstStyle/>
          <a:p>
            <a:pPr eaLnBrk="1" hangingPunct="1"/>
            <a:r>
              <a:rPr lang="en-US" altLang="en-US" smtClean="0"/>
              <a:t>Analysis Defined</a:t>
            </a:r>
          </a:p>
        </p:txBody>
      </p:sp>
      <p:sp>
        <p:nvSpPr>
          <p:cNvPr id="46083" name="TextBox 5"/>
          <p:cNvSpPr txBox="1">
            <a:spLocks noChangeArrowheads="1"/>
          </p:cNvSpPr>
          <p:nvPr/>
        </p:nvSpPr>
        <p:spPr bwMode="auto">
          <a:xfrm>
            <a:off x="685801" y="2596754"/>
            <a:ext cx="375039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en-US" altLang="en-US" sz="2000" dirty="0">
                <a:latin typeface="Arial" panose="020B0604020202020204" pitchFamily="34" charset="0"/>
                <a:cs typeface="Arial" panose="020B0604020202020204" pitchFamily="34" charset="0"/>
              </a:rPr>
              <a:t>Comparative analysis is a method used in the examination of financial statements to identify new trends by the item-by-item comparison of </a:t>
            </a:r>
            <a:r>
              <a:rPr lang="en-US" altLang="en-US" sz="2000" b="1" i="1" dirty="0">
                <a:latin typeface="Arial" panose="020B0604020202020204" pitchFamily="34" charset="0"/>
                <a:cs typeface="Arial" panose="020B0604020202020204" pitchFamily="34" charset="0"/>
              </a:rPr>
              <a:t>two or more </a:t>
            </a:r>
            <a:r>
              <a:rPr lang="en-US" altLang="en-US" sz="2000" dirty="0">
                <a:latin typeface="Arial" panose="020B0604020202020204" pitchFamily="34" charset="0"/>
                <a:cs typeface="Arial" panose="020B0604020202020204" pitchFamily="34" charset="0"/>
              </a:rPr>
              <a:t>sets of data</a:t>
            </a:r>
          </a:p>
        </p:txBody>
      </p:sp>
      <p:pic>
        <p:nvPicPr>
          <p:cNvPr id="4608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6198" y="1986210"/>
            <a:ext cx="4189810" cy="3737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0049944"/>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9515"/>
            <a:ext cx="8229600" cy="1143000"/>
          </a:xfrm>
        </p:spPr>
        <p:txBody>
          <a:bodyPr/>
          <a:lstStyle/>
          <a:p>
            <a:r>
              <a:rPr lang="en-US" dirty="0" smtClean="0"/>
              <a:t>Policies and Procedures</a:t>
            </a:r>
            <a:endParaRPr lang="en-US" dirty="0"/>
          </a:p>
        </p:txBody>
      </p:sp>
      <p:sp>
        <p:nvSpPr>
          <p:cNvPr id="3" name="Content Placeholder 2"/>
          <p:cNvSpPr>
            <a:spLocks noGrp="1"/>
          </p:cNvSpPr>
          <p:nvPr>
            <p:ph idx="1"/>
          </p:nvPr>
        </p:nvSpPr>
        <p:spPr>
          <a:xfrm>
            <a:off x="457200" y="1926978"/>
            <a:ext cx="8229600" cy="4389437"/>
          </a:xfrm>
        </p:spPr>
        <p:txBody>
          <a:bodyPr/>
          <a:lstStyle/>
          <a:p>
            <a:r>
              <a:rPr lang="en-US" dirty="0" smtClean="0">
                <a:latin typeface="Arial" panose="020B0604020202020204" pitchFamily="34" charset="0"/>
                <a:cs typeface="Arial" panose="020B0604020202020204" pitchFamily="34" charset="0"/>
              </a:rPr>
              <a:t>Attendance</a:t>
            </a:r>
          </a:p>
          <a:p>
            <a:pPr lvl="1"/>
            <a:r>
              <a:rPr lang="en-US" dirty="0" smtClean="0">
                <a:latin typeface="Arial" panose="020B0604020202020204" pitchFamily="34" charset="0"/>
                <a:cs typeface="Arial" panose="020B0604020202020204" pitchFamily="34" charset="0"/>
              </a:rPr>
              <a:t>Class time is </a:t>
            </a:r>
            <a:r>
              <a:rPr lang="en-US" dirty="0" smtClean="0">
                <a:latin typeface="Arial" panose="020B0604020202020204" pitchFamily="34" charset="0"/>
                <a:cs typeface="Arial" panose="020B0604020202020204" pitchFamily="34" charset="0"/>
              </a:rPr>
              <a:t>0800-1700 </a:t>
            </a:r>
            <a:r>
              <a:rPr lang="en-US" dirty="0" smtClean="0">
                <a:latin typeface="Arial" panose="020B0604020202020204" pitchFamily="34" charset="0"/>
                <a:cs typeface="Arial" panose="020B0604020202020204" pitchFamily="34" charset="0"/>
              </a:rPr>
              <a:t>daily</a:t>
            </a:r>
          </a:p>
          <a:p>
            <a:pPr lvl="1"/>
            <a:r>
              <a:rPr lang="en-US" dirty="0" smtClean="0">
                <a:latin typeface="Arial" panose="020B0604020202020204" pitchFamily="34" charset="0"/>
                <a:cs typeface="Arial" panose="020B0604020202020204" pitchFamily="34" charset="0"/>
              </a:rPr>
              <a:t>You must attend every session to receive credit for the course (AM &amp; PM)</a:t>
            </a:r>
          </a:p>
          <a:p>
            <a:pPr lvl="1"/>
            <a:r>
              <a:rPr lang="en-US" dirty="0" smtClean="0">
                <a:latin typeface="Arial" panose="020B0604020202020204" pitchFamily="34" charset="0"/>
                <a:cs typeface="Arial" panose="020B0604020202020204" pitchFamily="34" charset="0"/>
              </a:rPr>
              <a:t>Failure to meet this requirement will result in an incomplete</a:t>
            </a:r>
          </a:p>
          <a:p>
            <a:r>
              <a:rPr lang="en-US" dirty="0" smtClean="0">
                <a:latin typeface="Arial" panose="020B0604020202020204" pitchFamily="34" charset="0"/>
                <a:cs typeface="Arial" panose="020B0604020202020204" pitchFamily="34" charset="0"/>
              </a:rPr>
              <a:t>Lunch/Breaks</a:t>
            </a:r>
          </a:p>
          <a:p>
            <a:pPr lvl="1"/>
            <a:r>
              <a:rPr lang="en-US" dirty="0" smtClean="0">
                <a:latin typeface="Arial" panose="020B0604020202020204" pitchFamily="34" charset="0"/>
                <a:cs typeface="Arial" panose="020B0604020202020204" pitchFamily="34" charset="0"/>
              </a:rPr>
              <a:t>Lunch- 1 hour</a:t>
            </a:r>
          </a:p>
          <a:p>
            <a:pPr lvl="1"/>
            <a:r>
              <a:rPr lang="en-US" dirty="0" smtClean="0">
                <a:latin typeface="Arial" panose="020B0604020202020204" pitchFamily="34" charset="0"/>
                <a:cs typeface="Arial" panose="020B0604020202020204" pitchFamily="34" charset="0"/>
              </a:rPr>
              <a:t>Breaks- 2 per day (AM &amp; PM)</a:t>
            </a:r>
          </a:p>
          <a:p>
            <a:r>
              <a:rPr lang="en-US" dirty="0" smtClean="0">
                <a:latin typeface="Arial" panose="020B0604020202020204" pitchFamily="34" charset="0"/>
                <a:cs typeface="Arial" panose="020B0604020202020204" pitchFamily="34" charset="0"/>
              </a:rPr>
              <a:t>Classroom Expectations</a:t>
            </a:r>
          </a:p>
          <a:p>
            <a:pPr lvl="1"/>
            <a:r>
              <a:rPr lang="en-US" dirty="0" smtClean="0">
                <a:latin typeface="Arial" panose="020B0604020202020204" pitchFamily="34" charset="0"/>
                <a:cs typeface="Arial" panose="020B0604020202020204" pitchFamily="34" charset="0"/>
              </a:rPr>
              <a:t>Be on time for class and returning from breaks</a:t>
            </a:r>
          </a:p>
          <a:p>
            <a:pPr lvl="1"/>
            <a:r>
              <a:rPr lang="en-US" dirty="0" smtClean="0">
                <a:latin typeface="Arial" panose="020B0604020202020204" pitchFamily="34" charset="0"/>
                <a:cs typeface="Arial" panose="020B0604020202020204" pitchFamily="34" charset="0"/>
              </a:rPr>
              <a:t>Actively participate in group discussions and exercises</a:t>
            </a:r>
          </a:p>
          <a:p>
            <a:pPr lvl="1"/>
            <a:r>
              <a:rPr lang="en-US" dirty="0" smtClean="0">
                <a:latin typeface="Arial" panose="020B0604020202020204" pitchFamily="34" charset="0"/>
                <a:cs typeface="Arial" panose="020B0604020202020204" pitchFamily="34" charset="0"/>
              </a:rPr>
              <a:t>Complete all assignments</a:t>
            </a:r>
          </a:p>
          <a:p>
            <a:pPr lvl="1"/>
            <a:r>
              <a:rPr lang="en-US" dirty="0" smtClean="0">
                <a:latin typeface="Arial" panose="020B0604020202020204" pitchFamily="34" charset="0"/>
                <a:cs typeface="Arial" panose="020B0604020202020204" pitchFamily="34" charset="0"/>
              </a:rPr>
              <a:t>Respect your fellow participants</a:t>
            </a:r>
          </a:p>
          <a:p>
            <a:pPr lvl="1"/>
            <a:r>
              <a:rPr lang="en-US" dirty="0" smtClean="0">
                <a:latin typeface="Arial" panose="020B0604020202020204" pitchFamily="34" charset="0"/>
                <a:cs typeface="Arial" panose="020B0604020202020204" pitchFamily="34" charset="0"/>
              </a:rPr>
              <a:t>Place cell phones on silent or vibrate</a:t>
            </a:r>
          </a:p>
        </p:txBody>
      </p:sp>
    </p:spTree>
    <p:extLst>
      <p:ext uri="{BB962C8B-B14F-4D97-AF65-F5344CB8AC3E}">
        <p14:creationId xmlns:p14="http://schemas.microsoft.com/office/powerpoint/2010/main" val="2784817690"/>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p:cNvSpPr>
            <a:spLocks noGrp="1"/>
          </p:cNvSpPr>
          <p:nvPr>
            <p:ph idx="1"/>
          </p:nvPr>
        </p:nvSpPr>
        <p:spPr>
          <a:xfrm>
            <a:off x="457200" y="2495187"/>
            <a:ext cx="8229600" cy="3292079"/>
          </a:xfrm>
        </p:spPr>
        <p:txBody>
          <a:bodyPr/>
          <a:lstStyle/>
          <a:p>
            <a:pPr eaLnBrk="1" hangingPunct="1"/>
            <a:r>
              <a:rPr lang="en-US" altLang="en-US" sz="2000" dirty="0" smtClean="0"/>
              <a:t>What are some Reports do you in your program?</a:t>
            </a:r>
          </a:p>
        </p:txBody>
      </p:sp>
      <p:sp>
        <p:nvSpPr>
          <p:cNvPr id="48132" name="Title 3"/>
          <p:cNvSpPr>
            <a:spLocks noGrp="1"/>
          </p:cNvSpPr>
          <p:nvPr>
            <p:ph type="title"/>
          </p:nvPr>
        </p:nvSpPr>
        <p:spPr>
          <a:xfrm>
            <a:off x="431006" y="1342998"/>
            <a:ext cx="8229600" cy="857250"/>
          </a:xfrm>
        </p:spPr>
        <p:txBody>
          <a:bodyPr/>
          <a:lstStyle/>
          <a:p>
            <a:pPr eaLnBrk="1" hangingPunct="1"/>
            <a:r>
              <a:rPr lang="en-US" altLang="en-US" dirty="0" smtClean="0"/>
              <a:t>Reports</a:t>
            </a:r>
          </a:p>
        </p:txBody>
      </p:sp>
    </p:spTree>
    <p:extLst>
      <p:ext uri="{BB962C8B-B14F-4D97-AF65-F5344CB8AC3E}">
        <p14:creationId xmlns:p14="http://schemas.microsoft.com/office/powerpoint/2010/main" val="2209278772"/>
      </p:ext>
    </p:extLst>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a:xfrm>
            <a:off x="457200" y="1569876"/>
            <a:ext cx="7836694" cy="615553"/>
          </a:xfrm>
        </p:spPr>
        <p:txBody>
          <a:bodyPr>
            <a:spAutoFit/>
          </a:bodyPr>
          <a:lstStyle/>
          <a:p>
            <a:pPr marL="161925" indent="-269081" eaLnBrk="1" hangingPunct="1">
              <a:buSzPct val="45000"/>
            </a:pPr>
            <a:r>
              <a:rPr lang="en-US" altLang="en-US" dirty="0" smtClean="0"/>
              <a:t>Five Key Financial Reports</a:t>
            </a:r>
          </a:p>
        </p:txBody>
      </p:sp>
      <p:sp>
        <p:nvSpPr>
          <p:cNvPr id="37891" name="Subtitle 2"/>
          <p:cNvSpPr>
            <a:spLocks noGrp="1"/>
          </p:cNvSpPr>
          <p:nvPr>
            <p:ph type="subTitle" idx="4294967295"/>
          </p:nvPr>
        </p:nvSpPr>
        <p:spPr>
          <a:xfrm>
            <a:off x="3738563" y="2283619"/>
            <a:ext cx="5124450" cy="3240881"/>
          </a:xfrm>
        </p:spPr>
        <p:txBody>
          <a:bodyPr anchor="ctr"/>
          <a:lstStyle/>
          <a:p>
            <a:pPr marL="0" indent="-161925" eaLnBrk="1" hangingPunct="1">
              <a:lnSpc>
                <a:spcPct val="150000"/>
              </a:lnSpc>
              <a:buClr>
                <a:schemeClr val="accent2">
                  <a:lumMod val="75000"/>
                </a:schemeClr>
              </a:buClr>
              <a:buFont typeface="Wingdings" panose="05000000000000000000" pitchFamily="2" charset="2"/>
              <a:buChar char="Ø"/>
              <a:defRPr/>
            </a:pPr>
            <a:r>
              <a:rPr lang="en-US" altLang="en-US" sz="2000" dirty="0">
                <a:solidFill>
                  <a:srgbClr val="000000"/>
                </a:solidFill>
                <a:latin typeface="Arial" panose="020B0604020202020204" pitchFamily="34" charset="0"/>
                <a:cs typeface="Arial" panose="020B0604020202020204" pitchFamily="34" charset="0"/>
              </a:rPr>
              <a:t>This month vs. last month</a:t>
            </a:r>
          </a:p>
          <a:p>
            <a:pPr marL="0" indent="-161925" eaLnBrk="1" hangingPunct="1">
              <a:lnSpc>
                <a:spcPct val="150000"/>
              </a:lnSpc>
              <a:buClr>
                <a:schemeClr val="accent2">
                  <a:lumMod val="75000"/>
                </a:schemeClr>
              </a:buClr>
              <a:buFont typeface="Wingdings" panose="05000000000000000000" pitchFamily="2" charset="2"/>
              <a:buChar char="Ø"/>
              <a:defRPr/>
            </a:pPr>
            <a:r>
              <a:rPr lang="en-US" altLang="en-US" sz="2000" dirty="0">
                <a:solidFill>
                  <a:srgbClr val="000000"/>
                </a:solidFill>
                <a:latin typeface="Arial" panose="020B0604020202020204" pitchFamily="34" charset="0"/>
                <a:cs typeface="Arial" panose="020B0604020202020204" pitchFamily="34" charset="0"/>
              </a:rPr>
              <a:t>This month vs. budget</a:t>
            </a:r>
          </a:p>
          <a:p>
            <a:pPr marL="0" indent="-161925" eaLnBrk="1" hangingPunct="1">
              <a:lnSpc>
                <a:spcPct val="150000"/>
              </a:lnSpc>
              <a:buClr>
                <a:schemeClr val="accent2">
                  <a:lumMod val="75000"/>
                </a:schemeClr>
              </a:buClr>
              <a:buFont typeface="Wingdings" panose="05000000000000000000" pitchFamily="2" charset="2"/>
              <a:buChar char="Ø"/>
              <a:defRPr/>
            </a:pPr>
            <a:r>
              <a:rPr lang="en-US" altLang="en-US" sz="2000" dirty="0">
                <a:solidFill>
                  <a:srgbClr val="000000"/>
                </a:solidFill>
                <a:latin typeface="Arial" panose="020B0604020202020204" pitchFamily="34" charset="0"/>
                <a:cs typeface="Arial" panose="020B0604020202020204" pitchFamily="34" charset="0"/>
              </a:rPr>
              <a:t>This month vs. same month last year </a:t>
            </a:r>
          </a:p>
          <a:p>
            <a:pPr marL="0" indent="-161925" eaLnBrk="1" hangingPunct="1">
              <a:lnSpc>
                <a:spcPct val="150000"/>
              </a:lnSpc>
              <a:buClr>
                <a:schemeClr val="accent2">
                  <a:lumMod val="75000"/>
                </a:schemeClr>
              </a:buClr>
              <a:buFont typeface="Wingdings" panose="05000000000000000000" pitchFamily="2" charset="2"/>
              <a:buChar char="Ø"/>
              <a:defRPr/>
            </a:pPr>
            <a:r>
              <a:rPr lang="en-US" altLang="en-US" sz="2000" dirty="0">
                <a:solidFill>
                  <a:srgbClr val="000000"/>
                </a:solidFill>
                <a:latin typeface="Arial" panose="020B0604020202020204" pitchFamily="34" charset="0"/>
                <a:cs typeface="Arial" panose="020B0604020202020204" pitchFamily="34" charset="0"/>
              </a:rPr>
              <a:t>YTD this year vs. YTD last year</a:t>
            </a:r>
          </a:p>
          <a:p>
            <a:pPr marL="0" indent="-161925" eaLnBrk="1" hangingPunct="1">
              <a:lnSpc>
                <a:spcPct val="150000"/>
              </a:lnSpc>
              <a:buClr>
                <a:schemeClr val="accent2">
                  <a:lumMod val="75000"/>
                </a:schemeClr>
              </a:buClr>
              <a:buFont typeface="Wingdings" panose="05000000000000000000" pitchFamily="2" charset="2"/>
              <a:buChar char="Ø"/>
              <a:defRPr/>
            </a:pPr>
            <a:r>
              <a:rPr lang="en-US" altLang="en-US" sz="2000" dirty="0">
                <a:solidFill>
                  <a:srgbClr val="000000"/>
                </a:solidFill>
                <a:latin typeface="Arial" panose="020B0604020202020204" pitchFamily="34" charset="0"/>
                <a:cs typeface="Arial" panose="020B0604020202020204" pitchFamily="34" charset="0"/>
              </a:rPr>
              <a:t>YTD this year vs. </a:t>
            </a:r>
            <a:r>
              <a:rPr lang="en-US" altLang="en-US" sz="2000" dirty="0" smtClean="0">
                <a:solidFill>
                  <a:srgbClr val="000000"/>
                </a:solidFill>
                <a:latin typeface="Arial" panose="020B0604020202020204" pitchFamily="34" charset="0"/>
                <a:cs typeface="Arial" panose="020B0604020202020204" pitchFamily="34" charset="0"/>
              </a:rPr>
              <a:t>YTD budget</a:t>
            </a:r>
            <a:endParaRPr lang="en-US" altLang="en-US" sz="2000" dirty="0">
              <a:solidFill>
                <a:srgbClr val="000000"/>
              </a:solidFill>
              <a:latin typeface="Arial" panose="020B0604020202020204" pitchFamily="34" charset="0"/>
              <a:cs typeface="Arial" panose="020B0604020202020204" pitchFamily="34" charset="0"/>
            </a:endParaRPr>
          </a:p>
        </p:txBody>
      </p:sp>
      <p:pic>
        <p:nvPicPr>
          <p:cNvPr id="49156" name="Picture 4" descr="financial-investing-trends.jpg"/>
          <p:cNvPicPr>
            <a:picLocks noChangeAspect="1"/>
          </p:cNvPicPr>
          <p:nvPr/>
        </p:nvPicPr>
        <p:blipFill>
          <a:blip r:embed="rId3" cstate="print">
            <a:extLst>
              <a:ext uri="{28A0092B-C50C-407E-A947-70E740481C1C}">
                <a14:useLocalDpi xmlns:a14="http://schemas.microsoft.com/office/drawing/2010/main" val="0"/>
              </a:ext>
            </a:extLst>
          </a:blip>
          <a:srcRect r="1636" b="4320"/>
          <a:stretch>
            <a:fillRect/>
          </a:stretch>
        </p:blipFill>
        <p:spPr bwMode="auto">
          <a:xfrm>
            <a:off x="1083469" y="2656285"/>
            <a:ext cx="2213372" cy="27432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112122"/>
      </p:ext>
    </p:extLst>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idx="1"/>
          </p:nvPr>
        </p:nvSpPr>
        <p:spPr>
          <a:xfrm>
            <a:off x="457200" y="2643841"/>
            <a:ext cx="8229600" cy="3292078"/>
          </a:xfrm>
        </p:spPr>
        <p:txBody>
          <a:bodyPr/>
          <a:lstStyle/>
          <a:p>
            <a:pPr eaLnBrk="1" hangingPunct="1"/>
            <a:r>
              <a:rPr lang="en-US" altLang="en-US" sz="2000" dirty="0" smtClean="0"/>
              <a:t>May highlight upward or downward trends</a:t>
            </a:r>
          </a:p>
          <a:p>
            <a:pPr eaLnBrk="1" hangingPunct="1"/>
            <a:endParaRPr lang="en-US" altLang="en-US" sz="2000" dirty="0" smtClean="0"/>
          </a:p>
          <a:p>
            <a:pPr eaLnBrk="1" hangingPunct="1"/>
            <a:r>
              <a:rPr lang="en-US" altLang="en-US" sz="2000" dirty="0" smtClean="0"/>
              <a:t>May be useful to analyze percentages (e.g. Labor, COGs)</a:t>
            </a:r>
          </a:p>
          <a:p>
            <a:pPr eaLnBrk="1" hangingPunct="1"/>
            <a:endParaRPr lang="en-US" altLang="en-US" sz="2000" dirty="0" smtClean="0"/>
          </a:p>
          <a:p>
            <a:pPr eaLnBrk="1" hangingPunct="1"/>
            <a:r>
              <a:rPr lang="en-US" altLang="en-US" sz="2000" dirty="0" smtClean="0"/>
              <a:t>May be used to start to isolate any problem areas</a:t>
            </a:r>
          </a:p>
        </p:txBody>
      </p:sp>
      <p:sp>
        <p:nvSpPr>
          <p:cNvPr id="48131" name="Title 2"/>
          <p:cNvSpPr>
            <a:spLocks noGrp="1"/>
          </p:cNvSpPr>
          <p:nvPr>
            <p:ph type="title"/>
          </p:nvPr>
        </p:nvSpPr>
        <p:spPr/>
        <p:txBody>
          <a:bodyPr/>
          <a:lstStyle/>
          <a:p>
            <a:pPr eaLnBrk="1" hangingPunct="1"/>
            <a:r>
              <a:rPr lang="en-US" altLang="en-US" smtClean="0"/>
              <a:t>This Month vs Last Month</a:t>
            </a:r>
          </a:p>
        </p:txBody>
      </p:sp>
    </p:spTree>
    <p:extLst>
      <p:ext uri="{BB962C8B-B14F-4D97-AF65-F5344CB8AC3E}">
        <p14:creationId xmlns:p14="http://schemas.microsoft.com/office/powerpoint/2010/main" val="2992157808"/>
      </p:ext>
    </p:extLst>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idx="1"/>
          </p:nvPr>
        </p:nvSpPr>
        <p:spPr>
          <a:xfrm>
            <a:off x="436960" y="2599596"/>
            <a:ext cx="8229600" cy="3292078"/>
          </a:xfrm>
        </p:spPr>
        <p:txBody>
          <a:bodyPr/>
          <a:lstStyle/>
          <a:p>
            <a:pPr eaLnBrk="1" hangingPunct="1"/>
            <a:r>
              <a:rPr lang="en-US" altLang="en-US" sz="2000" dirty="0" smtClean="0"/>
              <a:t>Highlights differences with actual figures</a:t>
            </a:r>
          </a:p>
          <a:p>
            <a:pPr eaLnBrk="1" hangingPunct="1"/>
            <a:endParaRPr lang="en-US" altLang="en-US" sz="2000" dirty="0" smtClean="0"/>
          </a:p>
          <a:p>
            <a:pPr eaLnBrk="1" hangingPunct="1"/>
            <a:r>
              <a:rPr lang="en-US" altLang="en-US" sz="2000" dirty="0" smtClean="0"/>
              <a:t>Called the monthly variance report</a:t>
            </a:r>
          </a:p>
          <a:p>
            <a:pPr eaLnBrk="1" hangingPunct="1"/>
            <a:endParaRPr lang="en-US" altLang="en-US" sz="2000" dirty="0" smtClean="0"/>
          </a:p>
          <a:p>
            <a:pPr eaLnBrk="1" hangingPunct="1"/>
            <a:r>
              <a:rPr lang="en-US" altLang="en-US" sz="2000" dirty="0" smtClean="0"/>
              <a:t>Variances should be explained by program managers and may need an action plan</a:t>
            </a:r>
          </a:p>
        </p:txBody>
      </p:sp>
      <p:sp>
        <p:nvSpPr>
          <p:cNvPr id="39939" name="Title 2"/>
          <p:cNvSpPr>
            <a:spLocks noGrp="1"/>
          </p:cNvSpPr>
          <p:nvPr>
            <p:ph type="title"/>
          </p:nvPr>
        </p:nvSpPr>
        <p:spPr/>
        <p:txBody>
          <a:bodyPr/>
          <a:lstStyle/>
          <a:p>
            <a:pPr eaLnBrk="1" hangingPunct="1"/>
            <a:r>
              <a:rPr lang="en-US" altLang="en-US" smtClean="0"/>
              <a:t>This Month vs Budget</a:t>
            </a:r>
          </a:p>
        </p:txBody>
      </p:sp>
    </p:spTree>
    <p:extLst>
      <p:ext uri="{BB962C8B-B14F-4D97-AF65-F5344CB8AC3E}">
        <p14:creationId xmlns:p14="http://schemas.microsoft.com/office/powerpoint/2010/main" val="2080977901"/>
      </p:ext>
    </p:extLst>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
          <p:cNvSpPr>
            <a:spLocks noGrp="1"/>
          </p:cNvSpPr>
          <p:nvPr>
            <p:ph idx="1"/>
          </p:nvPr>
        </p:nvSpPr>
        <p:spPr>
          <a:xfrm>
            <a:off x="467916" y="2584848"/>
            <a:ext cx="8229600" cy="3292078"/>
          </a:xfrm>
        </p:spPr>
        <p:txBody>
          <a:bodyPr/>
          <a:lstStyle/>
          <a:p>
            <a:pPr eaLnBrk="1" hangingPunct="1"/>
            <a:r>
              <a:rPr lang="en-US" altLang="en-US" sz="2000" dirty="0" smtClean="0"/>
              <a:t>Good for seasonal activities </a:t>
            </a:r>
          </a:p>
          <a:p>
            <a:pPr eaLnBrk="1" hangingPunct="1"/>
            <a:endParaRPr lang="en-US" altLang="en-US" sz="2000" dirty="0" smtClean="0"/>
          </a:p>
          <a:p>
            <a:pPr eaLnBrk="1" hangingPunct="1"/>
            <a:r>
              <a:rPr lang="en-US" altLang="en-US" sz="2000" dirty="0" smtClean="0"/>
              <a:t>Useful for detecting cost and income changes</a:t>
            </a:r>
          </a:p>
          <a:p>
            <a:pPr eaLnBrk="1" hangingPunct="1"/>
            <a:endParaRPr lang="en-US" altLang="en-US" sz="2000" dirty="0" smtClean="0"/>
          </a:p>
          <a:p>
            <a:pPr eaLnBrk="1" hangingPunct="1"/>
            <a:r>
              <a:rPr lang="en-US" altLang="en-US" sz="2000" dirty="0" smtClean="0"/>
              <a:t>Highlights changes over a longer period of time</a:t>
            </a:r>
            <a:endParaRPr lang="en-US" altLang="en-US" sz="2000" dirty="0">
              <a:solidFill>
                <a:srgbClr val="000000"/>
              </a:solidFill>
            </a:endParaRPr>
          </a:p>
          <a:p>
            <a:pPr eaLnBrk="1" hangingPunct="1"/>
            <a:endParaRPr lang="en-US" altLang="en-US" sz="2000" dirty="0" smtClean="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Current Month vs Same Month Last Year</a:t>
            </a:r>
            <a:endParaRPr lang="en-US" dirty="0"/>
          </a:p>
        </p:txBody>
      </p:sp>
    </p:spTree>
    <p:extLst>
      <p:ext uri="{BB962C8B-B14F-4D97-AF65-F5344CB8AC3E}">
        <p14:creationId xmlns:p14="http://schemas.microsoft.com/office/powerpoint/2010/main" val="943946991"/>
      </p:ext>
    </p:extLst>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
          <p:cNvSpPr>
            <a:spLocks noGrp="1"/>
          </p:cNvSpPr>
          <p:nvPr>
            <p:ph idx="1"/>
          </p:nvPr>
        </p:nvSpPr>
        <p:spPr>
          <a:xfrm>
            <a:off x="446485" y="2708673"/>
            <a:ext cx="8229600" cy="3292078"/>
          </a:xfrm>
        </p:spPr>
        <p:txBody>
          <a:bodyPr/>
          <a:lstStyle/>
          <a:p>
            <a:pPr eaLnBrk="1" hangingPunct="1"/>
            <a:r>
              <a:rPr lang="en-US" altLang="en-US" sz="2000" dirty="0" smtClean="0"/>
              <a:t>Good picture between two years</a:t>
            </a:r>
          </a:p>
          <a:p>
            <a:pPr eaLnBrk="1" hangingPunct="1"/>
            <a:endParaRPr lang="en-US" altLang="en-US" sz="2000" dirty="0" smtClean="0"/>
          </a:p>
          <a:p>
            <a:pPr eaLnBrk="1" hangingPunct="1"/>
            <a:r>
              <a:rPr lang="en-US" altLang="en-US" sz="2000" dirty="0" smtClean="0"/>
              <a:t>Can help predict the rest of year</a:t>
            </a:r>
          </a:p>
        </p:txBody>
      </p:sp>
      <p:sp>
        <p:nvSpPr>
          <p:cNvPr id="52227" name="Title 2"/>
          <p:cNvSpPr>
            <a:spLocks noGrp="1"/>
          </p:cNvSpPr>
          <p:nvPr>
            <p:ph type="title"/>
          </p:nvPr>
        </p:nvSpPr>
        <p:spPr/>
        <p:txBody>
          <a:bodyPr/>
          <a:lstStyle/>
          <a:p>
            <a:pPr eaLnBrk="1" hangingPunct="1"/>
            <a:r>
              <a:rPr lang="en-US" altLang="en-US" smtClean="0"/>
              <a:t>YTD this Year vs YTD Last Year</a:t>
            </a:r>
          </a:p>
        </p:txBody>
      </p:sp>
    </p:spTree>
    <p:extLst>
      <p:ext uri="{BB962C8B-B14F-4D97-AF65-F5344CB8AC3E}">
        <p14:creationId xmlns:p14="http://schemas.microsoft.com/office/powerpoint/2010/main" val="3911645211"/>
      </p:ext>
    </p:extLst>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1"/>
          <p:cNvSpPr>
            <a:spLocks noGrp="1"/>
          </p:cNvSpPr>
          <p:nvPr>
            <p:ph idx="1"/>
          </p:nvPr>
        </p:nvSpPr>
        <p:spPr>
          <a:xfrm>
            <a:off x="426244" y="2708673"/>
            <a:ext cx="8229600" cy="3292078"/>
          </a:xfrm>
        </p:spPr>
        <p:txBody>
          <a:bodyPr/>
          <a:lstStyle/>
          <a:p>
            <a:pPr eaLnBrk="1" hangingPunct="1"/>
            <a:r>
              <a:rPr lang="en-US" altLang="en-US" sz="2000" dirty="0" smtClean="0"/>
              <a:t>Reveals if you are on target with your AOB</a:t>
            </a:r>
          </a:p>
          <a:p>
            <a:pPr eaLnBrk="1" hangingPunct="1"/>
            <a:endParaRPr lang="en-US" altLang="en-US" sz="2000" dirty="0" smtClean="0"/>
          </a:p>
          <a:p>
            <a:pPr eaLnBrk="1" hangingPunct="1"/>
            <a:r>
              <a:rPr lang="en-US" altLang="en-US" sz="2000" dirty="0" smtClean="0"/>
              <a:t>May need to analyze and explain a variance</a:t>
            </a:r>
          </a:p>
          <a:p>
            <a:pPr lvl="1" eaLnBrk="1" hangingPunct="1"/>
            <a:r>
              <a:rPr lang="en-US" altLang="en-US" dirty="0" smtClean="0"/>
              <a:t>What is the cause of the variance?</a:t>
            </a:r>
          </a:p>
          <a:p>
            <a:pPr eaLnBrk="1" hangingPunct="1"/>
            <a:endParaRPr lang="en-US" altLang="en-US" sz="2000" dirty="0" smtClean="0"/>
          </a:p>
          <a:p>
            <a:pPr eaLnBrk="1" hangingPunct="1"/>
            <a:r>
              <a:rPr lang="en-US" altLang="en-US" sz="2000" dirty="0" smtClean="0"/>
              <a:t>Any variance MUST be reviewed, analyzed, and applied accordingly to the next FY Budget</a:t>
            </a:r>
          </a:p>
        </p:txBody>
      </p:sp>
      <p:sp>
        <p:nvSpPr>
          <p:cNvPr id="54275" name="Title 2"/>
          <p:cNvSpPr>
            <a:spLocks noGrp="1"/>
          </p:cNvSpPr>
          <p:nvPr>
            <p:ph type="title"/>
          </p:nvPr>
        </p:nvSpPr>
        <p:spPr/>
        <p:txBody>
          <a:bodyPr/>
          <a:lstStyle/>
          <a:p>
            <a:pPr eaLnBrk="1" hangingPunct="1"/>
            <a:r>
              <a:rPr lang="en-US" altLang="en-US" smtClean="0"/>
              <a:t>YTD this Year vs YTD Budget</a:t>
            </a:r>
          </a:p>
        </p:txBody>
      </p:sp>
    </p:spTree>
    <p:extLst>
      <p:ext uri="{BB962C8B-B14F-4D97-AF65-F5344CB8AC3E}">
        <p14:creationId xmlns:p14="http://schemas.microsoft.com/office/powerpoint/2010/main" val="1219688601"/>
      </p:ext>
    </p:extLst>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3"/>
          <p:cNvSpPr>
            <a:spLocks noGrp="1"/>
          </p:cNvSpPr>
          <p:nvPr>
            <p:ph type="title"/>
          </p:nvPr>
        </p:nvSpPr>
        <p:spPr>
          <a:xfrm>
            <a:off x="538163" y="914094"/>
            <a:ext cx="8229600" cy="857250"/>
          </a:xfrm>
        </p:spPr>
        <p:txBody>
          <a:bodyPr/>
          <a:lstStyle/>
          <a:p>
            <a:pPr eaLnBrk="1" hangingPunct="1"/>
            <a:r>
              <a:rPr lang="en-US" altLang="en-US" dirty="0" smtClean="0"/>
              <a:t>Five Key Financial Reports Exercise</a:t>
            </a:r>
          </a:p>
        </p:txBody>
      </p:sp>
      <p:sp>
        <p:nvSpPr>
          <p:cNvPr id="5" name="Content Placeholder 4"/>
          <p:cNvSpPr>
            <a:spLocks noGrp="1"/>
          </p:cNvSpPr>
          <p:nvPr>
            <p:ph idx="1"/>
          </p:nvPr>
        </p:nvSpPr>
        <p:spPr>
          <a:xfrm>
            <a:off x="721519" y="2129441"/>
            <a:ext cx="7704535" cy="3292078"/>
          </a:xfrm>
          <a:ln w="12700" cap="rnd">
            <a:round/>
            <a:headEnd type="none" w="med" len="med"/>
            <a:tailEnd type="none" w="med" len="med"/>
          </a:ln>
        </p:spPr>
        <p:txBody>
          <a:bodyPr vert="horz" wrap="square" lIns="28575" tIns="28575" rIns="28575" bIns="28575" numCol="1" anchor="t" anchorCtr="0" compatLnSpc="1">
            <a:prstTxWarp prst="textNoShape">
              <a:avLst/>
            </a:prstTxWarp>
            <a:noAutofit/>
          </a:bodyPr>
          <a:lstStyle/>
          <a:p>
            <a:pPr marL="205740" indent="-205740" eaLnBrk="1" fontAlgn="auto" hangingPunct="1">
              <a:spcAft>
                <a:spcPts val="0"/>
              </a:spcAft>
              <a:buClr>
                <a:schemeClr val="accent3"/>
              </a:buClr>
              <a:buFont typeface="Wingdings 2"/>
              <a:buChar char=""/>
              <a:defRPr/>
            </a:pPr>
            <a:r>
              <a:rPr lang="en-US" sz="2000" b="1" dirty="0">
                <a:ea typeface="Optima" charset="0"/>
                <a:cs typeface="Optima" charset="0"/>
                <a:sym typeface="Optima" charset="0"/>
              </a:rPr>
              <a:t>Given one of the 5 Key Financial Reports, provide at least one scenario in which you would use the report you are assigned.</a:t>
            </a:r>
          </a:p>
          <a:p>
            <a:pPr marL="205740" indent="-205740" eaLnBrk="1" fontAlgn="auto" hangingPunct="1">
              <a:spcAft>
                <a:spcPts val="0"/>
              </a:spcAft>
              <a:buClr>
                <a:schemeClr val="accent3"/>
              </a:buClr>
              <a:buFont typeface="Wingdings 2"/>
              <a:buChar char=""/>
              <a:defRPr/>
            </a:pPr>
            <a:endParaRPr lang="en-US" sz="1600" b="1" dirty="0">
              <a:ea typeface="Optima" charset="0"/>
              <a:cs typeface="Optima" charset="0"/>
              <a:sym typeface="Optima" charset="0"/>
            </a:endParaRPr>
          </a:p>
          <a:p>
            <a:pPr marL="205740" indent="-205740" eaLnBrk="1" fontAlgn="auto" hangingPunct="1">
              <a:spcAft>
                <a:spcPts val="0"/>
              </a:spcAft>
              <a:buClr>
                <a:schemeClr val="accent3"/>
              </a:buClr>
              <a:buFont typeface="Wingdings 2"/>
              <a:buChar char=""/>
              <a:defRPr/>
            </a:pPr>
            <a:r>
              <a:rPr lang="en-US" sz="2000" b="1" dirty="0">
                <a:ea typeface="Optima" charset="0"/>
                <a:cs typeface="Optima" charset="0"/>
                <a:sym typeface="Optima" charset="0"/>
              </a:rPr>
              <a:t>After you receive your group assignment, work as a group to complete the exercise:</a:t>
            </a:r>
          </a:p>
          <a:p>
            <a:pPr marL="205740" indent="-205740" eaLnBrk="1" fontAlgn="auto" hangingPunct="1">
              <a:spcAft>
                <a:spcPts val="0"/>
              </a:spcAft>
              <a:buClr>
                <a:schemeClr val="accent3"/>
              </a:buClr>
              <a:buFont typeface="Wingdings 2"/>
              <a:buChar char=""/>
              <a:defRPr/>
            </a:pPr>
            <a:endParaRPr lang="en-US" sz="1100" dirty="0">
              <a:ea typeface="Optima" charset="0"/>
              <a:cs typeface="Optima" charset="0"/>
              <a:sym typeface="Optima" charset="0"/>
            </a:endParaRPr>
          </a:p>
          <a:p>
            <a:pPr marL="642938" lvl="2" indent="-346472" eaLnBrk="1" hangingPunct="1">
              <a:lnSpc>
                <a:spcPct val="110000"/>
              </a:lnSpc>
              <a:spcBef>
                <a:spcPts val="0"/>
              </a:spcBef>
              <a:buClr>
                <a:schemeClr val="accent2">
                  <a:lumMod val="75000"/>
                </a:schemeClr>
              </a:buClr>
              <a:defRPr/>
            </a:pPr>
            <a:r>
              <a:rPr lang="en-US" sz="2000" dirty="0">
                <a:ea typeface="Optima" charset="0"/>
                <a:cs typeface="Optima" charset="0"/>
                <a:sym typeface="Optima" charset="0"/>
              </a:rPr>
              <a:t>Group 1 – </a:t>
            </a:r>
            <a:r>
              <a:rPr lang="en-US" altLang="en-US" sz="2000" dirty="0">
                <a:solidFill>
                  <a:srgbClr val="000000"/>
                </a:solidFill>
              </a:rPr>
              <a:t>This month vs. last month</a:t>
            </a:r>
          </a:p>
          <a:p>
            <a:pPr marL="637794" lvl="1" indent="-342900" eaLnBrk="1" fontAlgn="auto" hangingPunct="1">
              <a:spcAft>
                <a:spcPts val="0"/>
              </a:spcAft>
              <a:buClr>
                <a:schemeClr val="accent2">
                  <a:lumMod val="75000"/>
                </a:schemeClr>
              </a:buClr>
              <a:buSzPct val="95000"/>
              <a:buFont typeface="Arial" panose="020B0604020202020204" pitchFamily="34" charset="0"/>
              <a:buChar char="•"/>
              <a:tabLst>
                <a:tab pos="342900" algn="l"/>
              </a:tabLst>
              <a:defRPr/>
            </a:pPr>
            <a:r>
              <a:rPr lang="en-US" sz="2000" dirty="0" smtClean="0">
                <a:ea typeface="Optima" charset="0"/>
                <a:cs typeface="Optima" charset="0"/>
                <a:sym typeface="Optima" charset="0"/>
              </a:rPr>
              <a:t>Group 2 – This month vs. budget</a:t>
            </a:r>
          </a:p>
          <a:p>
            <a:pPr marL="637794" lvl="1" indent="-342900" eaLnBrk="1" fontAlgn="auto" hangingPunct="1">
              <a:spcAft>
                <a:spcPts val="0"/>
              </a:spcAft>
              <a:buClr>
                <a:schemeClr val="accent2">
                  <a:lumMod val="75000"/>
                </a:schemeClr>
              </a:buClr>
              <a:buSzPct val="95000"/>
              <a:buFont typeface="Arial" panose="020B0604020202020204" pitchFamily="34" charset="0"/>
              <a:buChar char="•"/>
              <a:tabLst>
                <a:tab pos="342900" algn="l"/>
              </a:tabLst>
              <a:defRPr/>
            </a:pPr>
            <a:r>
              <a:rPr lang="en-US" sz="2000" dirty="0" smtClean="0">
                <a:ea typeface="Optima" charset="0"/>
                <a:cs typeface="Optima" charset="0"/>
                <a:sym typeface="Optima" charset="0"/>
              </a:rPr>
              <a:t>Group 3 – This month vs. same month last year</a:t>
            </a:r>
          </a:p>
          <a:p>
            <a:pPr marL="637794" lvl="1" indent="-342900" eaLnBrk="1" fontAlgn="auto" hangingPunct="1">
              <a:spcAft>
                <a:spcPts val="0"/>
              </a:spcAft>
              <a:buClr>
                <a:schemeClr val="accent2">
                  <a:lumMod val="75000"/>
                </a:schemeClr>
              </a:buClr>
              <a:buSzPct val="95000"/>
              <a:buFont typeface="Arial" panose="020B0604020202020204" pitchFamily="34" charset="0"/>
              <a:buChar char="•"/>
              <a:tabLst>
                <a:tab pos="342900" algn="l"/>
              </a:tabLst>
              <a:defRPr/>
            </a:pPr>
            <a:r>
              <a:rPr lang="en-US" sz="2000" dirty="0">
                <a:ea typeface="Optima" charset="0"/>
                <a:cs typeface="Optima" charset="0"/>
                <a:sym typeface="Optima" charset="0"/>
              </a:rPr>
              <a:t>Group 4 – </a:t>
            </a:r>
            <a:r>
              <a:rPr lang="en-US" sz="2000" dirty="0" smtClean="0">
                <a:ea typeface="Optima" charset="0"/>
                <a:cs typeface="Optima" charset="0"/>
                <a:sym typeface="Optima" charset="0"/>
              </a:rPr>
              <a:t>YTD this year vs. YTD last year</a:t>
            </a:r>
          </a:p>
          <a:p>
            <a:pPr marL="637794" lvl="1" indent="-342900" eaLnBrk="1" fontAlgn="auto" hangingPunct="1">
              <a:spcAft>
                <a:spcPts val="0"/>
              </a:spcAft>
              <a:buClr>
                <a:schemeClr val="accent2">
                  <a:lumMod val="75000"/>
                </a:schemeClr>
              </a:buClr>
              <a:buSzPct val="95000"/>
              <a:buFont typeface="Arial" panose="020B0604020202020204" pitchFamily="34" charset="0"/>
              <a:buChar char="•"/>
              <a:tabLst>
                <a:tab pos="342900" algn="l"/>
              </a:tabLst>
              <a:defRPr/>
            </a:pPr>
            <a:r>
              <a:rPr lang="en-US" sz="2000" dirty="0" smtClean="0">
                <a:ea typeface="Optima" charset="0"/>
                <a:cs typeface="Optima" charset="0"/>
                <a:sym typeface="Optima" charset="0"/>
              </a:rPr>
              <a:t>Group 5 – YTD this year vs. YTD budget</a:t>
            </a:r>
            <a:endParaRPr lang="en-US" sz="2000" dirty="0">
              <a:ea typeface="Optima" charset="0"/>
              <a:cs typeface="Optima" charset="0"/>
              <a:sym typeface="Optima" charset="0"/>
            </a:endParaRPr>
          </a:p>
          <a:p>
            <a:pPr marL="637794" lvl="1" indent="-342900" eaLnBrk="1" fontAlgn="auto" hangingPunct="1">
              <a:spcAft>
                <a:spcPts val="0"/>
              </a:spcAft>
              <a:buClr>
                <a:schemeClr val="accent2">
                  <a:lumMod val="75000"/>
                </a:schemeClr>
              </a:buClr>
              <a:buSzPct val="95000"/>
              <a:buFont typeface="Arial" panose="020B0604020202020204" pitchFamily="34" charset="0"/>
              <a:buChar char="•"/>
              <a:tabLst>
                <a:tab pos="342900" algn="l"/>
              </a:tabLst>
              <a:defRPr/>
            </a:pPr>
            <a:endParaRPr lang="en-US" dirty="0">
              <a:ea typeface="Optima" charset="0"/>
              <a:cs typeface="Optima" charset="0"/>
              <a:sym typeface="Optima" charset="0"/>
            </a:endParaRPr>
          </a:p>
          <a:p>
            <a:pPr marL="205740" indent="-205740" eaLnBrk="1" fontAlgn="auto" hangingPunct="1">
              <a:spcAft>
                <a:spcPts val="0"/>
              </a:spcAft>
              <a:buClr>
                <a:schemeClr val="accent3"/>
              </a:buClr>
              <a:buFont typeface="Wingdings 2"/>
              <a:buChar char=""/>
              <a:defRPr/>
            </a:pPr>
            <a:endParaRPr lang="en-US" sz="1600" dirty="0">
              <a:ea typeface="Optima" charset="0"/>
              <a:cs typeface="Optima" charset="0"/>
              <a:sym typeface="Optima" charset="0"/>
            </a:endParaRPr>
          </a:p>
        </p:txBody>
      </p:sp>
    </p:spTree>
    <p:extLst>
      <p:ext uri="{BB962C8B-B14F-4D97-AF65-F5344CB8AC3E}">
        <p14:creationId xmlns:p14="http://schemas.microsoft.com/office/powerpoint/2010/main" val="2229731636"/>
      </p:ext>
    </p:extLst>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823" y="1310879"/>
            <a:ext cx="2959894" cy="857250"/>
          </a:xfrm>
        </p:spPr>
        <p:txBody>
          <a:bodyPr>
            <a:normAutofit fontScale="90000"/>
          </a:bodyPr>
          <a:lstStyle/>
          <a:p>
            <a:pPr eaLnBrk="1" fontAlgn="auto" hangingPunct="1">
              <a:spcAft>
                <a:spcPts val="0"/>
              </a:spcAft>
              <a:defRPr/>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SMIRF Reports</a:t>
            </a:r>
            <a:endParaRPr lang="en-US" dirty="0"/>
          </a:p>
        </p:txBody>
      </p:sp>
      <p:sp>
        <p:nvSpPr>
          <p:cNvPr id="5" name="Text Placeholder 3"/>
          <p:cNvSpPr txBox="1">
            <a:spLocks noGrp="1"/>
          </p:cNvSpPr>
          <p:nvPr>
            <p:ph idx="1"/>
          </p:nvPr>
        </p:nvSpPr>
        <p:spPr>
          <a:xfrm>
            <a:off x="275035" y="2825413"/>
            <a:ext cx="2607469" cy="2529066"/>
          </a:xfrm>
        </p:spPr>
        <p:txBody>
          <a:bodyPr>
            <a:normAutofit/>
          </a:bodyPr>
          <a:lstStyle>
            <a:defPPr marL="432000" marR="0" lvl="0" indent="-324000">
              <a:spcBef>
                <a:spcPts val="0"/>
              </a:spcBef>
              <a:spcAft>
                <a:spcPts val="1417"/>
              </a:spcAft>
              <a:buSzPct val="45000"/>
              <a:buFont typeface="StarSymbol"/>
              <a:buNone/>
              <a:defRPr lang="en-US" sz="3200" b="0" i="0" u="none" strike="noStrike">
                <a:ln>
                  <a:noFill/>
                </a:ln>
                <a:solidFill>
                  <a:srgbClr val="006B6B"/>
                </a:solidFill>
                <a:latin typeface="Albany" pitchFamily="18"/>
                <a:ea typeface="Andale Sans UI" pitchFamily="2"/>
                <a:cs typeface="Tahoma" pitchFamily="2"/>
              </a:defRPr>
            </a:defPPr>
            <a:lvl1pPr marL="432000" marR="0" lvl="0" indent="-324000">
              <a:spcBef>
                <a:spcPts val="0"/>
              </a:spcBef>
              <a:spcAft>
                <a:spcPts val="1417"/>
              </a:spcAft>
              <a:buSzPct val="45000"/>
              <a:buFont typeface="StarSymbol"/>
              <a:buChar char="●"/>
              <a:defRPr lang="en-US" sz="3200" b="0" i="0" u="none" strike="noStrike">
                <a:ln>
                  <a:noFill/>
                </a:ln>
                <a:solidFill>
                  <a:srgbClr val="006B6B"/>
                </a:solidFill>
                <a:latin typeface="Albany" pitchFamily="18"/>
                <a:ea typeface="Andale Sans UI" pitchFamily="2"/>
                <a:cs typeface="Tahoma" pitchFamily="2"/>
              </a:defRPr>
            </a:lvl1pPr>
            <a:lvl2pPr marL="864000" marR="0" lvl="1" indent="-288000">
              <a:spcBef>
                <a:spcPts val="0"/>
              </a:spcBef>
              <a:spcAft>
                <a:spcPts val="1134"/>
              </a:spcAft>
              <a:buSzPct val="75000"/>
              <a:buFont typeface="StarSymbol"/>
              <a:buChar char="–"/>
              <a:defRPr lang="en-US" sz="2800" b="0" i="0" u="none" strike="noStrike">
                <a:ln>
                  <a:noFill/>
                </a:ln>
                <a:solidFill>
                  <a:srgbClr val="006B6B"/>
                </a:solidFill>
                <a:latin typeface="Albany" pitchFamily="18"/>
                <a:ea typeface="Andale Sans UI" pitchFamily="2"/>
                <a:cs typeface="Tahoma" pitchFamily="2"/>
              </a:defRPr>
            </a:lvl2pPr>
            <a:lvl3pPr marL="1296000" marR="0" lvl="2" indent="-216000">
              <a:spcBef>
                <a:spcPts val="0"/>
              </a:spcBef>
              <a:spcAft>
                <a:spcPts val="850"/>
              </a:spcAft>
              <a:buSzPct val="45000"/>
              <a:buFont typeface="StarSymbol"/>
              <a:buChar char="●"/>
              <a:defRPr lang="en-US" sz="2400" b="0" i="0" u="none" strike="noStrike">
                <a:ln>
                  <a:noFill/>
                </a:ln>
                <a:solidFill>
                  <a:srgbClr val="006B6B"/>
                </a:solidFill>
                <a:latin typeface="Albany" pitchFamily="18"/>
                <a:ea typeface="Andale Sans UI" pitchFamily="2"/>
                <a:cs typeface="Tahoma" pitchFamily="2"/>
              </a:defRPr>
            </a:lvl3pPr>
            <a:lvl4pPr marL="1728000" marR="0" lvl="3" indent="-216000">
              <a:spcBef>
                <a:spcPts val="0"/>
              </a:spcBef>
              <a:spcAft>
                <a:spcPts val="567"/>
              </a:spcAft>
              <a:buSzPct val="75000"/>
              <a:buFont typeface="StarSymbol"/>
              <a:buChar char="–"/>
              <a:defRPr lang="en-US" sz="2000" b="0" i="0" u="none" strike="noStrike">
                <a:ln>
                  <a:noFill/>
                </a:ln>
                <a:solidFill>
                  <a:srgbClr val="006B6B"/>
                </a:solidFill>
                <a:latin typeface="Albany" pitchFamily="18"/>
                <a:ea typeface="Andale Sans UI" pitchFamily="2"/>
                <a:cs typeface="Tahoma" pitchFamily="2"/>
              </a:defRPr>
            </a:lvl4pPr>
            <a:lvl5pPr marL="2160000" marR="0" lvl="4" indent="-216000">
              <a:spcBef>
                <a:spcPts val="0"/>
              </a:spcBef>
              <a:spcAft>
                <a:spcPts val="283"/>
              </a:spcAft>
              <a:buSzPct val="45000"/>
              <a:buFont typeface="StarSymbol"/>
              <a:buChar char="●"/>
              <a:defRPr lang="en-US" sz="2000" b="0" i="0" u="none" strike="noStrike">
                <a:ln>
                  <a:noFill/>
                </a:ln>
                <a:solidFill>
                  <a:srgbClr val="006B6B"/>
                </a:solidFill>
                <a:latin typeface="Albany" pitchFamily="18"/>
                <a:ea typeface="Andale Sans UI" pitchFamily="2"/>
                <a:cs typeface="Tahoma" pitchFamily="2"/>
              </a:defRPr>
            </a:lvl5pPr>
            <a:lvl6pPr marL="2592000" marR="0" lvl="5" indent="-216000">
              <a:spcBef>
                <a:spcPts val="0"/>
              </a:spcBef>
              <a:spcAft>
                <a:spcPts val="283"/>
              </a:spcAft>
              <a:buSzPct val="45000"/>
              <a:buFont typeface="StarSymbol"/>
              <a:buChar char="●"/>
              <a:defRPr lang="en-US" sz="2000" b="0" i="0" u="none" strike="noStrike">
                <a:ln>
                  <a:noFill/>
                </a:ln>
                <a:solidFill>
                  <a:srgbClr val="006B6B"/>
                </a:solidFill>
                <a:latin typeface="Albany" pitchFamily="18"/>
                <a:ea typeface="Andale Sans UI" pitchFamily="2"/>
                <a:cs typeface="Tahoma" pitchFamily="2"/>
              </a:defRPr>
            </a:lvl6pPr>
            <a:lvl7pPr marL="3024000" marR="0" lvl="6" indent="-216000">
              <a:spcBef>
                <a:spcPts val="0"/>
              </a:spcBef>
              <a:spcAft>
                <a:spcPts val="283"/>
              </a:spcAft>
              <a:buSzPct val="45000"/>
              <a:buFont typeface="StarSymbol"/>
              <a:buChar char="●"/>
              <a:defRPr lang="en-US" sz="2000" b="0" i="0" u="none" strike="noStrike">
                <a:ln>
                  <a:noFill/>
                </a:ln>
                <a:solidFill>
                  <a:srgbClr val="006B6B"/>
                </a:solidFill>
                <a:latin typeface="Albany" pitchFamily="18"/>
                <a:ea typeface="Andale Sans UI" pitchFamily="2"/>
                <a:cs typeface="Tahoma" pitchFamily="2"/>
              </a:defRPr>
            </a:lvl7pPr>
            <a:lvl8pPr marL="3456000" marR="0" lvl="7" indent="-216000">
              <a:spcBef>
                <a:spcPts val="0"/>
              </a:spcBef>
              <a:spcAft>
                <a:spcPts val="283"/>
              </a:spcAft>
              <a:buSzPct val="45000"/>
              <a:buFont typeface="StarSymbol"/>
              <a:buChar char="●"/>
              <a:defRPr lang="en-US" sz="2000" b="0" i="0" u="none" strike="noStrike">
                <a:ln>
                  <a:noFill/>
                </a:ln>
                <a:solidFill>
                  <a:srgbClr val="006B6B"/>
                </a:solidFill>
                <a:latin typeface="Albany" pitchFamily="18"/>
                <a:ea typeface="Andale Sans UI" pitchFamily="2"/>
                <a:cs typeface="Tahoma" pitchFamily="2"/>
              </a:defRPr>
            </a:lvl8pPr>
            <a:lvl9pPr marL="3887999" marR="0" lvl="8" indent="-216000">
              <a:spcBef>
                <a:spcPts val="0"/>
              </a:spcBef>
              <a:spcAft>
                <a:spcPts val="283"/>
              </a:spcAft>
              <a:buSzPct val="45000"/>
              <a:buFont typeface="StarSymbol"/>
              <a:buChar char="●"/>
              <a:defRPr lang="en-US" sz="2000" b="0" i="0" u="none" strike="noStrike">
                <a:ln>
                  <a:noFill/>
                </a:ln>
                <a:solidFill>
                  <a:srgbClr val="006B6B"/>
                </a:solidFill>
                <a:latin typeface="Albany" pitchFamily="18"/>
                <a:ea typeface="Andale Sans UI" pitchFamily="2"/>
                <a:cs typeface="Tahoma" pitchFamily="2"/>
              </a:defRPr>
            </a:lvl9pPr>
          </a:lstStyle>
          <a:p>
            <a:pPr marL="125016" indent="-44054" eaLnBrk="1" fontAlgn="auto" hangingPunct="1">
              <a:buClr>
                <a:schemeClr val="accent3"/>
              </a:buClr>
              <a:buNone/>
              <a:defRPr/>
            </a:pPr>
            <a:r>
              <a:rPr lang="en-US" sz="2000" u="sng" dirty="0">
                <a:solidFill>
                  <a:schemeClr val="accent5">
                    <a:lumMod val="50000"/>
                  </a:schemeClr>
                </a:solidFill>
                <a:latin typeface="Arial" pitchFamily="34"/>
              </a:rPr>
              <a:t>Summary Account Comparison</a:t>
            </a:r>
            <a:endParaRPr lang="en-US" sz="2000" u="sng" dirty="0">
              <a:solidFill>
                <a:schemeClr val="accent5">
                  <a:lumMod val="50000"/>
                </a:schemeClr>
              </a:solidFill>
            </a:endParaRPr>
          </a:p>
          <a:p>
            <a:pPr marL="125016" indent="-44054" eaLnBrk="1" fontAlgn="auto" hangingPunct="1">
              <a:buClr>
                <a:schemeClr val="accent3"/>
              </a:buClr>
              <a:buNone/>
              <a:defRPr/>
            </a:pPr>
            <a:r>
              <a:rPr sz="1800" dirty="0" smtClean="0">
                <a:latin typeface="Arial" panose="020B0604020202020204" pitchFamily="34" charset="0"/>
                <a:cs typeface="Arial" panose="020B0604020202020204" pitchFamily="34" charset="0"/>
              </a:rPr>
              <a:t>This </a:t>
            </a:r>
            <a:r>
              <a:rPr sz="1800" dirty="0">
                <a:latin typeface="Arial" panose="020B0604020202020204" pitchFamily="34" charset="0"/>
                <a:cs typeface="Arial" panose="020B0604020202020204" pitchFamily="34" charset="0"/>
              </a:rPr>
              <a:t>report compares the actual financial results of the current year and 5 years prior</a:t>
            </a:r>
          </a:p>
        </p:txBody>
      </p:sp>
      <p:pic>
        <p:nvPicPr>
          <p:cNvPr id="5325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8279" y="1415654"/>
            <a:ext cx="5473303" cy="434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696586"/>
      </p:ext>
    </p:extLst>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30982" y="2297906"/>
            <a:ext cx="3517106" cy="3325416"/>
          </a:xfrm>
        </p:spPr>
        <p:txBody>
          <a:bodyPr>
            <a:normAutofit/>
          </a:bodyPr>
          <a:lstStyle/>
          <a:p>
            <a:pPr marL="205740" indent="-205740" eaLnBrk="1" fontAlgn="auto" hangingPunct="1">
              <a:spcAft>
                <a:spcPts val="0"/>
              </a:spcAft>
              <a:buClr>
                <a:schemeClr val="accent3"/>
              </a:buClr>
              <a:buNone/>
              <a:defRPr/>
            </a:pPr>
            <a:endParaRPr lang="en-US" sz="2100" u="sng" dirty="0">
              <a:solidFill>
                <a:schemeClr val="accent5">
                  <a:lumMod val="50000"/>
                </a:schemeClr>
              </a:solidFill>
              <a:latin typeface="Arial" pitchFamily="34" charset="0"/>
              <a:cs typeface="Arial" pitchFamily="34" charset="0"/>
            </a:endParaRPr>
          </a:p>
          <a:p>
            <a:pPr marL="205740" indent="-205740" eaLnBrk="1" fontAlgn="auto" hangingPunct="1">
              <a:spcAft>
                <a:spcPts val="0"/>
              </a:spcAft>
              <a:buClr>
                <a:schemeClr val="accent3"/>
              </a:buClr>
              <a:buNone/>
              <a:defRPr/>
            </a:pPr>
            <a:r>
              <a:rPr lang="en-US" sz="2000" u="sng" dirty="0">
                <a:solidFill>
                  <a:schemeClr val="accent5">
                    <a:lumMod val="50000"/>
                  </a:schemeClr>
                </a:solidFill>
                <a:latin typeface="Arial" pitchFamily="34" charset="0"/>
                <a:cs typeface="Arial" pitchFamily="34" charset="0"/>
              </a:rPr>
              <a:t>Income by </a:t>
            </a:r>
            <a:r>
              <a:rPr lang="en-US" sz="2000" u="sng" dirty="0" smtClean="0">
                <a:solidFill>
                  <a:schemeClr val="accent5">
                    <a:lumMod val="50000"/>
                  </a:schemeClr>
                </a:solidFill>
                <a:latin typeface="Arial" pitchFamily="34" charset="0"/>
                <a:cs typeface="Arial" pitchFamily="34" charset="0"/>
              </a:rPr>
              <a:t>Month</a:t>
            </a:r>
          </a:p>
          <a:p>
            <a:pPr marL="205740" indent="-205740" eaLnBrk="1" fontAlgn="auto" hangingPunct="1">
              <a:spcAft>
                <a:spcPts val="0"/>
              </a:spcAft>
              <a:buClr>
                <a:schemeClr val="accent3"/>
              </a:buClr>
              <a:buNone/>
              <a:defRPr/>
            </a:pPr>
            <a:endParaRPr lang="en-US" sz="2000" u="sng" dirty="0">
              <a:solidFill>
                <a:schemeClr val="accent5">
                  <a:lumMod val="50000"/>
                </a:schemeClr>
              </a:solidFill>
              <a:latin typeface="Arial" pitchFamily="34" charset="0"/>
              <a:cs typeface="Arial" pitchFamily="34" charset="0"/>
            </a:endParaRPr>
          </a:p>
          <a:p>
            <a:pPr marL="214313" indent="0" eaLnBrk="1" fontAlgn="auto" hangingPunct="1">
              <a:spcAft>
                <a:spcPts val="0"/>
              </a:spcAft>
              <a:buClr>
                <a:schemeClr val="accent3"/>
              </a:buClr>
              <a:buFont typeface="Wingdings 2"/>
              <a:buChar char=""/>
              <a:defRPr/>
            </a:pPr>
            <a:r>
              <a:rPr lang="en-US" sz="1800" dirty="0">
                <a:solidFill>
                  <a:schemeClr val="accent5">
                    <a:lumMod val="50000"/>
                  </a:schemeClr>
                </a:solidFill>
                <a:latin typeface="Arial" panose="020B0604020202020204" pitchFamily="34" charset="0"/>
                <a:cs typeface="Arial" panose="020B0604020202020204" pitchFamily="34" charset="0"/>
              </a:rPr>
              <a:t>  This report provides the fiscal year by month in a side-by-side format.</a:t>
            </a:r>
          </a:p>
          <a:p>
            <a:pPr marL="214313" indent="0" eaLnBrk="1" fontAlgn="auto" hangingPunct="1">
              <a:spcAft>
                <a:spcPts val="0"/>
              </a:spcAft>
              <a:buClr>
                <a:schemeClr val="accent3"/>
              </a:buClr>
              <a:buFont typeface="Wingdings 2"/>
              <a:buChar char=""/>
              <a:defRPr/>
            </a:pPr>
            <a:r>
              <a:rPr lang="en-US" sz="1800" dirty="0">
                <a:solidFill>
                  <a:schemeClr val="accent5">
                    <a:lumMod val="50000"/>
                  </a:schemeClr>
                </a:solidFill>
                <a:latin typeface="Arial" panose="020B0604020202020204" pitchFamily="34" charset="0"/>
                <a:cs typeface="Arial" panose="020B0604020202020204" pitchFamily="34" charset="0"/>
              </a:rPr>
              <a:t> Includes all GLACs used by the activity</a:t>
            </a:r>
          </a:p>
          <a:p>
            <a:pPr marL="205740" indent="-205740" eaLnBrk="1" fontAlgn="auto" hangingPunct="1">
              <a:spcAft>
                <a:spcPts val="0"/>
              </a:spcAft>
              <a:buClr>
                <a:schemeClr val="accent3"/>
              </a:buClr>
              <a:buNone/>
              <a:defRPr/>
            </a:pPr>
            <a:endParaRPr lang="en-US" dirty="0">
              <a:latin typeface="Arial" panose="020B0604020202020204" pitchFamily="34" charset="0"/>
              <a:cs typeface="Arial" panose="020B0604020202020204" pitchFamily="34" charset="0"/>
            </a:endParaRPr>
          </a:p>
        </p:txBody>
      </p:sp>
      <p:sp>
        <p:nvSpPr>
          <p:cNvPr id="54275" name="Title 3"/>
          <p:cNvSpPr>
            <a:spLocks noGrp="1"/>
          </p:cNvSpPr>
          <p:nvPr>
            <p:ph type="title"/>
          </p:nvPr>
        </p:nvSpPr>
        <p:spPr>
          <a:xfrm>
            <a:off x="228600" y="1379935"/>
            <a:ext cx="8229600" cy="857250"/>
          </a:xfrm>
        </p:spPr>
        <p:txBody>
          <a:bodyPr/>
          <a:lstStyle/>
          <a:p>
            <a:pPr eaLnBrk="1" hangingPunct="1"/>
            <a:r>
              <a:rPr lang="en-US" altLang="en-US" dirty="0" smtClean="0"/>
              <a:t>SMIRF Reports</a:t>
            </a:r>
          </a:p>
        </p:txBody>
      </p:sp>
      <p:pic>
        <p:nvPicPr>
          <p:cNvPr id="13" name="Content Placeholder 12" descr="Picture2.png"/>
          <p:cNvPicPr>
            <a:picLocks noGrp="1" noChangeAspect="1"/>
          </p:cNvPicPr>
          <p:nvPr>
            <p:ph sz="half" idx="2"/>
          </p:nvPr>
        </p:nvPicPr>
        <p:blipFill>
          <a:blip r:embed="rId2" cstate="print"/>
          <a:stretch>
            <a:fillRect/>
          </a:stretch>
        </p:blipFill>
        <p:spPr>
          <a:xfrm>
            <a:off x="3803798" y="1145661"/>
            <a:ext cx="5031857" cy="4757740"/>
          </a:xfrm>
          <a:ln w="3175" cap="sq" cmpd="thickThin">
            <a:solidFill>
              <a:srgbClr val="000000"/>
            </a:solidFill>
            <a:miter lim="800000"/>
          </a:ln>
          <a:effectLst>
            <a:innerShdw blurRad="76200">
              <a:srgbClr val="000000"/>
            </a:innerShdw>
          </a:effectLst>
        </p:spPr>
      </p:pic>
      <p:pic>
        <p:nvPicPr>
          <p:cNvPr id="5427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2410" y="1869282"/>
            <a:ext cx="1335881" cy="47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6574631" y="2131219"/>
            <a:ext cx="35718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2508329"/>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4363" y="1928813"/>
            <a:ext cx="7872412" cy="4514850"/>
          </a:xfrm>
        </p:spPr>
        <p:txBody>
          <a:bodyPr>
            <a:normAutofit/>
          </a:bodyPr>
          <a:lstStyle/>
          <a:p>
            <a:pPr eaLnBrk="1" fontAlgn="auto" hangingPunct="1">
              <a:spcBef>
                <a:spcPts val="0"/>
              </a:spcBef>
              <a:spcAft>
                <a:spcPts val="0"/>
              </a:spcAft>
              <a:buClr>
                <a:schemeClr val="accent3"/>
              </a:buClr>
              <a:buSzPct val="100000"/>
              <a:defRPr/>
            </a:pPr>
            <a:r>
              <a:rPr lang="en-US" sz="1800" dirty="0">
                <a:latin typeface="Arial" panose="020B0604020202020204" pitchFamily="34" charset="0"/>
                <a:cs typeface="Arial" panose="020B0604020202020204" pitchFamily="34" charset="0"/>
              </a:rPr>
              <a:t>Participant Guide</a:t>
            </a:r>
          </a:p>
          <a:p>
            <a:pPr lvl="2" indent="-185166" eaLnBrk="1" fontAlgn="auto" hangingPunct="1">
              <a:spcBef>
                <a:spcPts val="0"/>
              </a:spcBef>
              <a:spcAft>
                <a:spcPts val="0"/>
              </a:spcAft>
              <a:buFont typeface="Wingdings 2"/>
              <a:buChar char=""/>
              <a:defRPr/>
            </a:pPr>
            <a:r>
              <a:rPr lang="en-US" sz="1800" dirty="0" smtClean="0">
                <a:latin typeface="Arial" panose="020B0604020202020204" pitchFamily="34" charset="0"/>
                <a:cs typeface="Arial" panose="020B0604020202020204" pitchFamily="34" charset="0"/>
              </a:rPr>
              <a:t>Helpful </a:t>
            </a:r>
            <a:r>
              <a:rPr lang="en-US" sz="1800" dirty="0">
                <a:latin typeface="Arial" panose="020B0604020202020204" pitchFamily="34" charset="0"/>
                <a:cs typeface="Arial" panose="020B0604020202020204" pitchFamily="34" charset="0"/>
              </a:rPr>
              <a:t>for taking </a:t>
            </a:r>
            <a:r>
              <a:rPr lang="en-US" sz="1800" dirty="0" smtClean="0">
                <a:latin typeface="Arial" panose="020B0604020202020204" pitchFamily="34" charset="0"/>
                <a:cs typeface="Arial" panose="020B0604020202020204" pitchFamily="34" charset="0"/>
              </a:rPr>
              <a:t>notes</a:t>
            </a:r>
          </a:p>
          <a:p>
            <a:pPr lvl="2" indent="-185166" eaLnBrk="1" fontAlgn="auto" hangingPunct="1">
              <a:spcBef>
                <a:spcPts val="0"/>
              </a:spcBef>
              <a:spcAft>
                <a:spcPts val="0"/>
              </a:spcAft>
              <a:buFont typeface="Wingdings 2"/>
              <a:buChar char=""/>
              <a:defRPr/>
            </a:pPr>
            <a:r>
              <a:rPr lang="en-US" sz="1800" dirty="0" smtClean="0">
                <a:latin typeface="Arial" panose="020B0604020202020204" pitchFamily="34" charset="0"/>
                <a:cs typeface="Arial" panose="020B0604020202020204" pitchFamily="34" charset="0"/>
              </a:rPr>
              <a:t>Assignment Instructions</a:t>
            </a:r>
          </a:p>
          <a:p>
            <a:pPr marL="500634" lvl="2" indent="0" eaLnBrk="1" fontAlgn="auto" hangingPunct="1">
              <a:spcBef>
                <a:spcPts val="0"/>
              </a:spcBef>
              <a:spcAft>
                <a:spcPts val="0"/>
              </a:spcAft>
              <a:buFont typeface="Wingdings 2" panose="05020102010507070707" pitchFamily="18" charset="2"/>
              <a:buNone/>
              <a:defRPr/>
            </a:pPr>
            <a:endParaRPr lang="en-US" sz="1800" dirty="0">
              <a:latin typeface="Arial" panose="020B0604020202020204" pitchFamily="34" charset="0"/>
              <a:cs typeface="Arial" panose="020B0604020202020204" pitchFamily="34" charset="0"/>
            </a:endParaRPr>
          </a:p>
          <a:p>
            <a:pPr eaLnBrk="1" fontAlgn="auto" hangingPunct="1">
              <a:spcBef>
                <a:spcPts val="0"/>
              </a:spcBef>
              <a:spcAft>
                <a:spcPts val="0"/>
              </a:spcAft>
              <a:buClr>
                <a:schemeClr val="accent3"/>
              </a:buClr>
              <a:defRPr/>
            </a:pPr>
            <a:r>
              <a:rPr lang="en-US" sz="1800" dirty="0" smtClean="0">
                <a:latin typeface="Arial" panose="020B0604020202020204" pitchFamily="34" charset="0"/>
                <a:cs typeface="Arial" panose="020B0604020202020204" pitchFamily="34" charset="0"/>
              </a:rPr>
              <a:t>Syllabus</a:t>
            </a:r>
          </a:p>
          <a:p>
            <a:pPr lvl="2" indent="-185166" eaLnBrk="1" fontAlgn="auto" hangingPunct="1">
              <a:spcBef>
                <a:spcPts val="0"/>
              </a:spcBef>
              <a:spcAft>
                <a:spcPts val="0"/>
              </a:spcAft>
              <a:buFont typeface="Wingdings 2"/>
              <a:buChar char=""/>
              <a:defRPr/>
            </a:pPr>
            <a:r>
              <a:rPr lang="en-US" sz="1800" dirty="0" smtClean="0">
                <a:latin typeface="Arial" panose="020B0604020202020204" pitchFamily="34" charset="0"/>
                <a:cs typeface="Arial" panose="020B0604020202020204" pitchFamily="34" charset="0"/>
              </a:rPr>
              <a:t>Agenda</a:t>
            </a:r>
          </a:p>
          <a:p>
            <a:pPr lvl="2" indent="-185166" eaLnBrk="1" fontAlgn="auto" hangingPunct="1">
              <a:spcBef>
                <a:spcPts val="0"/>
              </a:spcBef>
              <a:spcAft>
                <a:spcPts val="0"/>
              </a:spcAft>
              <a:buFont typeface="Wingdings 2"/>
              <a:buChar char=""/>
              <a:defRPr/>
            </a:pPr>
            <a:r>
              <a:rPr lang="en-US" sz="1800" dirty="0" smtClean="0">
                <a:latin typeface="Arial" panose="020B0604020202020204" pitchFamily="34" charset="0"/>
                <a:cs typeface="Arial" panose="020B0604020202020204" pitchFamily="34" charset="0"/>
              </a:rPr>
              <a:t>Graded Assignments</a:t>
            </a:r>
          </a:p>
          <a:p>
            <a:pPr lvl="2" indent="-185166" eaLnBrk="1" fontAlgn="auto" hangingPunct="1">
              <a:spcBef>
                <a:spcPts val="0"/>
              </a:spcBef>
              <a:spcAft>
                <a:spcPts val="0"/>
              </a:spcAft>
              <a:buFont typeface="Wingdings 2"/>
              <a:buChar char=""/>
              <a:defRPr/>
            </a:pPr>
            <a:endParaRPr lang="en-US" sz="1800" dirty="0" smtClean="0">
              <a:latin typeface="Arial" panose="020B0604020202020204" pitchFamily="34" charset="0"/>
              <a:cs typeface="Arial" panose="020B0604020202020204" pitchFamily="34" charset="0"/>
            </a:endParaRPr>
          </a:p>
          <a:p>
            <a:pPr marL="305372" indent="-285750" eaLnBrk="1" fontAlgn="auto" hangingPunct="1">
              <a:spcBef>
                <a:spcPts val="0"/>
              </a:spcBef>
              <a:spcAft>
                <a:spcPts val="0"/>
              </a:spcAft>
              <a:defRPr/>
            </a:pPr>
            <a:r>
              <a:rPr lang="en-US" sz="1800" dirty="0" smtClean="0">
                <a:latin typeface="Arial" panose="020B0604020202020204" pitchFamily="34" charset="0"/>
                <a:cs typeface="Arial" panose="020B0604020202020204" pitchFamily="34" charset="0"/>
              </a:rPr>
              <a:t>Individual Action Plan</a:t>
            </a:r>
          </a:p>
          <a:p>
            <a:pPr marL="672084" lvl="2" indent="-171450" eaLnBrk="1" fontAlgn="auto" hangingPunct="1">
              <a:spcAft>
                <a:spcPts val="0"/>
              </a:spcAft>
              <a:defRPr/>
            </a:pPr>
            <a:r>
              <a:rPr lang="en-US" sz="1800" dirty="0" smtClean="0">
                <a:latin typeface="Arial" panose="020B0604020202020204" pitchFamily="34" charset="0"/>
                <a:cs typeface="Arial" panose="020B0604020202020204" pitchFamily="34" charset="0"/>
              </a:rPr>
              <a:t>Actions </a:t>
            </a:r>
            <a:r>
              <a:rPr lang="en-US" sz="1800" dirty="0">
                <a:latin typeface="Arial" panose="020B0604020202020204" pitchFamily="34" charset="0"/>
                <a:cs typeface="Arial" panose="020B0604020202020204" pitchFamily="34" charset="0"/>
              </a:rPr>
              <a:t>are clearly stated and based on application of knowledge gained during the course</a:t>
            </a:r>
          </a:p>
          <a:p>
            <a:pPr marL="672084" lvl="2" indent="-171450" eaLnBrk="1" fontAlgn="auto" hangingPunct="1">
              <a:spcAft>
                <a:spcPts val="0"/>
              </a:spcAft>
              <a:defRPr/>
            </a:pPr>
            <a:r>
              <a:rPr lang="en-US" sz="1800" dirty="0" smtClean="0">
                <a:latin typeface="Arial" panose="020B0604020202020204" pitchFamily="34" charset="0"/>
                <a:cs typeface="Arial" panose="020B0604020202020204" pitchFamily="34" charset="0"/>
              </a:rPr>
              <a:t>Actions </a:t>
            </a:r>
            <a:r>
              <a:rPr lang="en-US" sz="1800" dirty="0">
                <a:latin typeface="Arial" panose="020B0604020202020204" pitchFamily="34" charset="0"/>
                <a:cs typeface="Arial" panose="020B0604020202020204" pitchFamily="34" charset="0"/>
              </a:rPr>
              <a:t>are within the control of the individual and include an end date for completion </a:t>
            </a:r>
          </a:p>
          <a:p>
            <a:pPr marL="672084" lvl="2" indent="-171450" eaLnBrk="1" fontAlgn="auto" hangingPunct="1">
              <a:spcAft>
                <a:spcPts val="0"/>
              </a:spcAft>
              <a:defRPr/>
            </a:pPr>
            <a:r>
              <a:rPr lang="en-US" sz="1800" dirty="0" smtClean="0">
                <a:latin typeface="Arial" panose="020B0604020202020204" pitchFamily="34" charset="0"/>
                <a:cs typeface="Arial" panose="020B0604020202020204" pitchFamily="34" charset="0"/>
              </a:rPr>
              <a:t>Measurements </a:t>
            </a:r>
            <a:r>
              <a:rPr lang="en-US" sz="1800" dirty="0">
                <a:latin typeface="Arial" panose="020B0604020202020204" pitchFamily="34" charset="0"/>
                <a:cs typeface="Arial" panose="020B0604020202020204" pitchFamily="34" charset="0"/>
              </a:rPr>
              <a:t>of success are quantitative and measure the success of attaining the action</a:t>
            </a:r>
          </a:p>
          <a:p>
            <a:pPr marL="500634" lvl="2" indent="0" eaLnBrk="1" fontAlgn="auto" hangingPunct="1">
              <a:spcAft>
                <a:spcPts val="0"/>
              </a:spcAft>
              <a:buNone/>
              <a:defRPr/>
            </a:pPr>
            <a:endParaRPr lang="en-US" sz="1800" dirty="0">
              <a:latin typeface="Arial" panose="020B0604020202020204" pitchFamily="34" charset="0"/>
              <a:cs typeface="Arial" panose="020B0604020202020204" pitchFamily="34" charset="0"/>
            </a:endParaRPr>
          </a:p>
          <a:p>
            <a:pPr marL="385763" indent="-385763" eaLnBrk="1" fontAlgn="auto" hangingPunct="1">
              <a:spcAft>
                <a:spcPts val="0"/>
              </a:spcAft>
              <a:buClr>
                <a:schemeClr val="accent3"/>
              </a:buClr>
              <a:buFont typeface="+mj-lt"/>
              <a:buAutoNum type="arabicPeriod"/>
              <a:defRPr/>
            </a:pPr>
            <a:endParaRPr lang="en-US" sz="1800" dirty="0" smtClean="0">
              <a:latin typeface="Arial" panose="020B0604020202020204" pitchFamily="34" charset="0"/>
              <a:cs typeface="Arial" panose="020B0604020202020204" pitchFamily="34" charset="0"/>
            </a:endParaRPr>
          </a:p>
          <a:p>
            <a:pPr lvl="2" indent="-185166" eaLnBrk="1" fontAlgn="auto" hangingPunct="1">
              <a:spcAft>
                <a:spcPts val="0"/>
              </a:spcAft>
              <a:buFont typeface="Wingdings 2"/>
              <a:buNone/>
              <a:defRPr/>
            </a:pPr>
            <a:endParaRPr lang="en-US" sz="1800" dirty="0" smtClean="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68313" y="771421"/>
            <a:ext cx="8229600" cy="857250"/>
          </a:xfrm>
        </p:spPr>
        <p:txBody>
          <a:bodyPr>
            <a:normAutofit/>
          </a:bodyPr>
          <a:lstStyle/>
          <a:p>
            <a:pPr algn="ctr" eaLnBrk="1" fontAlgn="auto" hangingPunct="1">
              <a:spcAft>
                <a:spcPts val="0"/>
              </a:spcAft>
              <a:defRPr/>
            </a:pPr>
            <a:r>
              <a:rPr lang="en-US" sz="3750" dirty="0" smtClean="0"/>
              <a:t>Syllabus and Information</a:t>
            </a:r>
            <a:endParaRPr lang="en-US" sz="3750" dirty="0"/>
          </a:p>
        </p:txBody>
      </p:sp>
    </p:spTree>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334566" y="2501503"/>
            <a:ext cx="3102769" cy="3327797"/>
          </a:xfrm>
        </p:spPr>
        <p:txBody>
          <a:bodyPr>
            <a:normAutofit fontScale="92500" lnSpcReduction="10000"/>
          </a:bodyPr>
          <a:lstStyle/>
          <a:p>
            <a:pPr marL="205740" indent="-205740" eaLnBrk="1" fontAlgn="auto" hangingPunct="1">
              <a:spcAft>
                <a:spcPts val="0"/>
              </a:spcAft>
              <a:buClr>
                <a:schemeClr val="accent3"/>
              </a:buClr>
              <a:buNone/>
              <a:defRPr/>
            </a:pPr>
            <a:endParaRPr lang="en-US" sz="2100" b="1" dirty="0">
              <a:solidFill>
                <a:schemeClr val="accent6">
                  <a:lumMod val="50000"/>
                </a:schemeClr>
              </a:solidFill>
              <a:latin typeface="Arial" panose="020B0604020202020204" pitchFamily="34" charset="0"/>
              <a:cs typeface="Arial" panose="020B0604020202020204" pitchFamily="34" charset="0"/>
            </a:endParaRPr>
          </a:p>
          <a:p>
            <a:pPr marL="205740" indent="-205740" eaLnBrk="1" fontAlgn="auto" hangingPunct="1">
              <a:spcAft>
                <a:spcPts val="0"/>
              </a:spcAft>
              <a:buClr>
                <a:schemeClr val="accent3"/>
              </a:buClr>
              <a:buNone/>
              <a:defRPr/>
            </a:pPr>
            <a:r>
              <a:rPr lang="en-US" sz="2000" u="sng" dirty="0">
                <a:solidFill>
                  <a:schemeClr val="accent6">
                    <a:lumMod val="50000"/>
                  </a:schemeClr>
                </a:solidFill>
                <a:latin typeface="Arial" pitchFamily="34" charset="0"/>
                <a:cs typeface="Arial" pitchFamily="34" charset="0"/>
              </a:rPr>
              <a:t>Horse Blanket YTD Income Statement</a:t>
            </a:r>
          </a:p>
          <a:p>
            <a:pPr marL="205740" indent="-205740" eaLnBrk="1" fontAlgn="auto" hangingPunct="1">
              <a:spcAft>
                <a:spcPts val="0"/>
              </a:spcAft>
              <a:buClr>
                <a:schemeClr val="accent3"/>
              </a:buClr>
              <a:buNone/>
              <a:defRPr/>
            </a:pPr>
            <a:r>
              <a:rPr lang="en-US" sz="1800" dirty="0">
                <a:solidFill>
                  <a:schemeClr val="accent6">
                    <a:lumMod val="50000"/>
                  </a:schemeClr>
                </a:solidFill>
                <a:latin typeface="Arial" panose="020B0604020202020204" pitchFamily="34" charset="0"/>
                <a:cs typeface="Arial" panose="020B0604020202020204" pitchFamily="34" charset="0"/>
              </a:rPr>
              <a:t>   </a:t>
            </a:r>
          </a:p>
          <a:p>
            <a:pPr marL="205740" indent="-205740" eaLnBrk="1" fontAlgn="auto" hangingPunct="1">
              <a:spcAft>
                <a:spcPts val="0"/>
              </a:spcAft>
              <a:buClr>
                <a:schemeClr val="accent3"/>
              </a:buClr>
              <a:buFont typeface="Wingdings 2"/>
              <a:buChar char=""/>
              <a:defRPr/>
            </a:pPr>
            <a:r>
              <a:rPr lang="en-US" sz="1800" dirty="0">
                <a:solidFill>
                  <a:schemeClr val="accent6">
                    <a:lumMod val="50000"/>
                  </a:schemeClr>
                </a:solidFill>
                <a:latin typeface="Arial" panose="020B0604020202020204" pitchFamily="34" charset="0"/>
                <a:cs typeface="Arial" panose="020B0604020202020204" pitchFamily="34" charset="0"/>
              </a:rPr>
              <a:t>This report Summarizes the income statement by major element. </a:t>
            </a:r>
          </a:p>
          <a:p>
            <a:pPr marL="205740" indent="-205740" eaLnBrk="1" fontAlgn="auto" hangingPunct="1">
              <a:spcAft>
                <a:spcPts val="0"/>
              </a:spcAft>
              <a:buClr>
                <a:schemeClr val="accent3"/>
              </a:buClr>
              <a:buFont typeface="Wingdings 2"/>
              <a:buChar char=""/>
              <a:defRPr/>
            </a:pPr>
            <a:r>
              <a:rPr lang="en-US" sz="1800" dirty="0">
                <a:solidFill>
                  <a:schemeClr val="accent6">
                    <a:lumMod val="50000"/>
                  </a:schemeClr>
                </a:solidFill>
                <a:latin typeface="Arial" panose="020B0604020202020204" pitchFamily="34" charset="0"/>
                <a:cs typeface="Arial" panose="020B0604020202020204" pitchFamily="34" charset="0"/>
              </a:rPr>
              <a:t>Use it when looking for asset/liability information, or cash/debt ratio. </a:t>
            </a:r>
          </a:p>
          <a:p>
            <a:pPr marL="205740" indent="-205740" eaLnBrk="1" fontAlgn="auto" hangingPunct="1">
              <a:spcAft>
                <a:spcPts val="0"/>
              </a:spcAft>
              <a:buClr>
                <a:schemeClr val="accent3"/>
              </a:buClr>
              <a:buFont typeface="Wingdings 2"/>
              <a:buChar char=""/>
              <a:defRPr/>
            </a:pPr>
            <a:r>
              <a:rPr lang="en-US" sz="1800" dirty="0">
                <a:solidFill>
                  <a:schemeClr val="accent6">
                    <a:lumMod val="50000"/>
                  </a:schemeClr>
                </a:solidFill>
                <a:latin typeface="Arial" panose="020B0604020202020204" pitchFamily="34" charset="0"/>
                <a:cs typeface="Arial" panose="020B0604020202020204" pitchFamily="34" charset="0"/>
              </a:rPr>
              <a:t>GLACs are summarized by major category. </a:t>
            </a:r>
          </a:p>
          <a:p>
            <a:pPr marL="205740" indent="-205740" eaLnBrk="1" fontAlgn="auto" hangingPunct="1">
              <a:spcAft>
                <a:spcPts val="0"/>
              </a:spcAft>
              <a:buClr>
                <a:schemeClr val="accent3"/>
              </a:buClr>
              <a:buNone/>
              <a:defRPr/>
            </a:pPr>
            <a:endParaRPr lang="en-US" b="1" dirty="0" smtClean="0">
              <a:solidFill>
                <a:schemeClr val="accent6">
                  <a:lumMod val="50000"/>
                </a:schemeClr>
              </a:solidFill>
              <a:latin typeface="Arial" panose="020B0604020202020204" pitchFamily="34" charset="0"/>
              <a:cs typeface="Arial" panose="020B0604020202020204" pitchFamily="34" charset="0"/>
            </a:endParaRPr>
          </a:p>
          <a:p>
            <a:pPr marL="205740" indent="-205740" eaLnBrk="1" fontAlgn="auto" hangingPunct="1">
              <a:spcAft>
                <a:spcPts val="0"/>
              </a:spcAft>
              <a:buClr>
                <a:schemeClr val="accent3"/>
              </a:buClr>
              <a:buFont typeface="Wingdings 2"/>
              <a:buChar char=""/>
              <a:defRPr/>
            </a:pPr>
            <a:endParaRPr lang="en-US" dirty="0">
              <a:solidFill>
                <a:schemeClr val="accent6">
                  <a:lumMod val="50000"/>
                </a:schemeClr>
              </a:solidFill>
              <a:latin typeface="Arial" panose="020B0604020202020204" pitchFamily="34" charset="0"/>
              <a:cs typeface="Arial" panose="020B0604020202020204" pitchFamily="34" charset="0"/>
            </a:endParaRPr>
          </a:p>
        </p:txBody>
      </p:sp>
      <p:sp>
        <p:nvSpPr>
          <p:cNvPr id="55300" name="Title 3"/>
          <p:cNvSpPr>
            <a:spLocks noGrp="1"/>
          </p:cNvSpPr>
          <p:nvPr>
            <p:ph type="title"/>
          </p:nvPr>
        </p:nvSpPr>
        <p:spPr>
          <a:xfrm>
            <a:off x="103585" y="1456135"/>
            <a:ext cx="8636794" cy="857250"/>
          </a:xfrm>
        </p:spPr>
        <p:txBody>
          <a:bodyPr/>
          <a:lstStyle/>
          <a:p>
            <a:pPr eaLnBrk="1" hangingPunct="1"/>
            <a:r>
              <a:rPr lang="en-US" altLang="en-US" smtClean="0"/>
              <a:t>SMIRF Reports </a:t>
            </a:r>
          </a:p>
        </p:txBody>
      </p:sp>
      <p:pic>
        <p:nvPicPr>
          <p:cNvPr id="5530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7335" y="1839515"/>
            <a:ext cx="5479256" cy="417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3142825"/>
      </p:ext>
    </p:extLst>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Budget Vs Actual.png"/>
          <p:cNvPicPr>
            <a:picLocks noGrp="1" noChangeAspect="1"/>
          </p:cNvPicPr>
          <p:nvPr>
            <p:ph sz="half" idx="2"/>
          </p:nvPr>
        </p:nvPicPr>
        <p:blipFill>
          <a:blip r:embed="rId2" cstate="print"/>
          <a:srcRect b="24263"/>
          <a:stretch>
            <a:fillRect/>
          </a:stretch>
        </p:blipFill>
        <p:spPr>
          <a:xfrm>
            <a:off x="3476625" y="1312069"/>
            <a:ext cx="5429250" cy="4361260"/>
          </a:xfrm>
          <a:ln w="3175" cap="sq">
            <a:solidFill>
              <a:srgbClr val="000000"/>
            </a:solidFill>
            <a:miter lim="800000"/>
          </a:ln>
          <a:effectLst>
            <a:outerShdw blurRad="57150" dist="50800" dir="2700000" algn="tl" rotWithShape="0">
              <a:srgbClr val="000000">
                <a:alpha val="40000"/>
              </a:srgbClr>
            </a:outerShdw>
          </a:effectLst>
        </p:spPr>
      </p:pic>
      <p:sp>
        <p:nvSpPr>
          <p:cNvPr id="4" name="Content Placeholder 3"/>
          <p:cNvSpPr>
            <a:spLocks noGrp="1"/>
          </p:cNvSpPr>
          <p:nvPr>
            <p:ph sz="half" idx="1"/>
          </p:nvPr>
        </p:nvSpPr>
        <p:spPr>
          <a:xfrm>
            <a:off x="317898" y="2163367"/>
            <a:ext cx="3045619" cy="3326606"/>
          </a:xfrm>
        </p:spPr>
        <p:txBody>
          <a:bodyPr>
            <a:normAutofit/>
          </a:bodyPr>
          <a:lstStyle/>
          <a:p>
            <a:pPr marL="205740" indent="-205740" eaLnBrk="1" fontAlgn="auto" hangingPunct="1">
              <a:spcAft>
                <a:spcPts val="0"/>
              </a:spcAft>
              <a:buClr>
                <a:schemeClr val="accent3"/>
              </a:buClr>
              <a:buFont typeface="Wingdings 2"/>
              <a:buChar char=""/>
              <a:defRPr/>
            </a:pPr>
            <a:endParaRPr lang="en-US" sz="1800" dirty="0">
              <a:solidFill>
                <a:schemeClr val="accent5">
                  <a:lumMod val="50000"/>
                </a:schemeClr>
              </a:solidFill>
              <a:latin typeface="Arial" pitchFamily="34"/>
            </a:endParaRPr>
          </a:p>
          <a:p>
            <a:pPr marL="205740" indent="-205740" eaLnBrk="1" fontAlgn="auto" hangingPunct="1">
              <a:spcAft>
                <a:spcPts val="0"/>
              </a:spcAft>
              <a:buClr>
                <a:schemeClr val="accent3"/>
              </a:buClr>
              <a:buNone/>
              <a:defRPr/>
            </a:pPr>
            <a:r>
              <a:rPr lang="en-US" sz="2000" u="sng" dirty="0">
                <a:solidFill>
                  <a:schemeClr val="accent5">
                    <a:lumMod val="50000"/>
                  </a:schemeClr>
                </a:solidFill>
                <a:latin typeface="Arial" pitchFamily="34"/>
              </a:rPr>
              <a:t>Budget vs. </a:t>
            </a:r>
            <a:r>
              <a:rPr lang="en-US" sz="2000" u="sng" dirty="0" smtClean="0">
                <a:solidFill>
                  <a:schemeClr val="accent5">
                    <a:lumMod val="50000"/>
                  </a:schemeClr>
                </a:solidFill>
                <a:latin typeface="Arial" pitchFamily="34"/>
              </a:rPr>
              <a:t>Actual</a:t>
            </a:r>
          </a:p>
          <a:p>
            <a:pPr marL="205740" indent="-205740" eaLnBrk="1" fontAlgn="auto" hangingPunct="1">
              <a:spcAft>
                <a:spcPts val="0"/>
              </a:spcAft>
              <a:buClr>
                <a:schemeClr val="accent3"/>
              </a:buClr>
              <a:buNone/>
              <a:defRPr/>
            </a:pPr>
            <a:endParaRPr lang="en-US" sz="2000" u="sng" dirty="0">
              <a:solidFill>
                <a:schemeClr val="accent5">
                  <a:lumMod val="50000"/>
                </a:schemeClr>
              </a:solidFill>
              <a:latin typeface="Arial" pitchFamily="34"/>
            </a:endParaRPr>
          </a:p>
          <a:p>
            <a:pPr marL="205740" indent="0" eaLnBrk="1" fontAlgn="auto" hangingPunct="1">
              <a:spcAft>
                <a:spcPts val="0"/>
              </a:spcAft>
              <a:buClr>
                <a:schemeClr val="accent3"/>
              </a:buClr>
              <a:buNone/>
              <a:defRPr/>
            </a:pPr>
            <a:r>
              <a:rPr lang="en-US" sz="1800" dirty="0">
                <a:solidFill>
                  <a:schemeClr val="accent5">
                    <a:lumMod val="50000"/>
                  </a:schemeClr>
                </a:solidFill>
                <a:latin typeface="Arial" panose="020B0604020202020204" pitchFamily="34" charset="0"/>
                <a:cs typeface="Arial" panose="020B0604020202020204" pitchFamily="34" charset="0"/>
              </a:rPr>
              <a:t>This report compares the actual financial results with the budget for the month requested and includes the year-to-date results</a:t>
            </a:r>
          </a:p>
          <a:p>
            <a:pPr marL="205740" indent="-205740" eaLnBrk="1" fontAlgn="auto" hangingPunct="1">
              <a:spcAft>
                <a:spcPts val="0"/>
              </a:spcAft>
              <a:buClr>
                <a:schemeClr val="accent3"/>
              </a:buClr>
              <a:buFont typeface="Wingdings 2"/>
              <a:buChar char=""/>
              <a:defRPr/>
            </a:pPr>
            <a:endParaRPr lang="en-US" sz="1800" dirty="0"/>
          </a:p>
        </p:txBody>
      </p:sp>
      <p:sp>
        <p:nvSpPr>
          <p:cNvPr id="6" name="Title 3"/>
          <p:cNvSpPr>
            <a:spLocks noGrp="1"/>
          </p:cNvSpPr>
          <p:nvPr>
            <p:ph type="title"/>
          </p:nvPr>
        </p:nvSpPr>
        <p:spPr>
          <a:xfrm>
            <a:off x="192881" y="1233488"/>
            <a:ext cx="8229600" cy="857250"/>
          </a:xfrm>
        </p:spPr>
        <p:txBody>
          <a:bodyPr>
            <a:normAutofit fontScale="90000"/>
          </a:bodyPr>
          <a:lstStyle/>
          <a:p>
            <a:pPr eaLnBrk="1" fontAlgn="auto" hangingPunct="1">
              <a:spcAft>
                <a:spcPts val="0"/>
              </a:spcAft>
              <a:defRPr/>
            </a:pPr>
            <a:r>
              <a:rPr lang="en-US" dirty="0" smtClean="0"/>
              <a:t/>
            </a:r>
            <a:br>
              <a:rPr lang="en-US" dirty="0" smtClean="0"/>
            </a:br>
            <a:r>
              <a:rPr lang="en-US" dirty="0" smtClean="0"/>
              <a:t/>
            </a:r>
            <a:br>
              <a:rPr lang="en-US" dirty="0" smtClean="0"/>
            </a:br>
            <a:r>
              <a:rPr lang="en-US" dirty="0" smtClean="0"/>
              <a:t>SMIRF Reports</a:t>
            </a:r>
            <a:endParaRPr lang="en-US" sz="3000" dirty="0"/>
          </a:p>
        </p:txBody>
      </p:sp>
      <p:cxnSp>
        <p:nvCxnSpPr>
          <p:cNvPr id="9" name="Straight Connector 8"/>
          <p:cNvCxnSpPr/>
          <p:nvPr/>
        </p:nvCxnSpPr>
        <p:spPr>
          <a:xfrm flipV="1">
            <a:off x="6207919" y="2706292"/>
            <a:ext cx="447675" cy="1190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345166"/>
      </p:ext>
    </p:extLst>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1006079" y="2297906"/>
            <a:ext cx="7249715" cy="3811765"/>
          </a:xfrm>
        </p:spPr>
        <p:txBody>
          <a:bodyPr>
            <a:normAutofit/>
          </a:bodyPr>
          <a:lstStyle/>
          <a:p>
            <a:pPr marL="205740" indent="-205740" eaLnBrk="1" fontAlgn="auto" hangingPunct="1">
              <a:spcAft>
                <a:spcPts val="0"/>
              </a:spcAft>
              <a:buClr>
                <a:schemeClr val="accent3"/>
              </a:buClr>
              <a:buNone/>
              <a:defRPr/>
            </a:pPr>
            <a:endParaRPr lang="en-US" sz="2100" b="1" dirty="0">
              <a:solidFill>
                <a:schemeClr val="accent5">
                  <a:lumMod val="50000"/>
                </a:schemeClr>
              </a:solidFill>
              <a:latin typeface="Arial" panose="020B0604020202020204" pitchFamily="34" charset="0"/>
              <a:cs typeface="Arial" panose="020B0604020202020204" pitchFamily="34" charset="0"/>
            </a:endParaRPr>
          </a:p>
          <a:p>
            <a:pPr marL="205740" indent="-205740" eaLnBrk="1" fontAlgn="auto" hangingPunct="1">
              <a:spcAft>
                <a:spcPts val="0"/>
              </a:spcAft>
              <a:buClr>
                <a:schemeClr val="accent3"/>
              </a:buClr>
              <a:buNone/>
              <a:defRPr/>
            </a:pPr>
            <a:r>
              <a:rPr lang="en-US" sz="2000" u="sng" dirty="0">
                <a:solidFill>
                  <a:schemeClr val="accent5">
                    <a:lumMod val="50000"/>
                  </a:schemeClr>
                </a:solidFill>
                <a:latin typeface="Arial" pitchFamily="34" charset="0"/>
                <a:cs typeface="Arial" pitchFamily="34" charset="0"/>
              </a:rPr>
              <a:t>GLAC Query Summary</a:t>
            </a:r>
            <a:endParaRPr lang="en-US" sz="2000" u="sng" dirty="0">
              <a:latin typeface="Arial" pitchFamily="34" charset="0"/>
              <a:cs typeface="Arial" pitchFamily="34" charset="0"/>
            </a:endParaRPr>
          </a:p>
          <a:p>
            <a:pPr indent="-35719" eaLnBrk="1" fontAlgn="auto" hangingPunct="1">
              <a:spcAft>
                <a:spcPts val="0"/>
              </a:spcAft>
              <a:buClr>
                <a:schemeClr val="accent3"/>
              </a:buClr>
              <a:buNone/>
              <a:defRPr/>
            </a:pPr>
            <a:r>
              <a:rPr lang="en-US" sz="1800" dirty="0">
                <a:solidFill>
                  <a:schemeClr val="accent5">
                    <a:lumMod val="50000"/>
                  </a:schemeClr>
                </a:solidFill>
                <a:latin typeface="Arial" panose="020B0604020202020204" pitchFamily="34" charset="0"/>
                <a:cs typeface="Arial" panose="020B0604020202020204" pitchFamily="34" charset="0"/>
              </a:rPr>
              <a:t>This report provides monthly and year-to-date financial data on individual summary GLAC‘s; includes quarterly totals</a:t>
            </a:r>
          </a:p>
          <a:p>
            <a:pPr marL="205740" indent="-205740" eaLnBrk="1" fontAlgn="auto" hangingPunct="1">
              <a:spcAft>
                <a:spcPts val="0"/>
              </a:spcAft>
              <a:buClr>
                <a:schemeClr val="accent3"/>
              </a:buClr>
              <a:buFont typeface="Wingdings 2"/>
              <a:buChar char=""/>
              <a:defRPr/>
            </a:pPr>
            <a:endParaRPr lang="en-US" dirty="0" smtClean="0">
              <a:solidFill>
                <a:schemeClr val="accent5">
                  <a:lumMod val="50000"/>
                </a:schemeClr>
              </a:solidFill>
              <a:latin typeface="Arial" panose="020B0604020202020204" pitchFamily="34" charset="0"/>
              <a:cs typeface="Arial" panose="020B0604020202020204" pitchFamily="34" charset="0"/>
            </a:endParaRPr>
          </a:p>
          <a:p>
            <a:pPr marL="205740" indent="-205740" eaLnBrk="1" fontAlgn="auto" hangingPunct="1">
              <a:spcAft>
                <a:spcPts val="0"/>
              </a:spcAft>
              <a:buClr>
                <a:schemeClr val="accent3"/>
              </a:buClr>
              <a:buNone/>
              <a:defRPr/>
            </a:pPr>
            <a:r>
              <a:rPr lang="en-US" sz="2000" u="sng" dirty="0">
                <a:solidFill>
                  <a:schemeClr val="accent5">
                    <a:lumMod val="50000"/>
                  </a:schemeClr>
                </a:solidFill>
                <a:latin typeface="Arial" pitchFamily="34" charset="0"/>
                <a:cs typeface="Arial" pitchFamily="34" charset="0"/>
              </a:rPr>
              <a:t>GLAC Query Actual</a:t>
            </a:r>
          </a:p>
          <a:p>
            <a:pPr indent="0" eaLnBrk="1" fontAlgn="auto" hangingPunct="1">
              <a:spcAft>
                <a:spcPts val="0"/>
              </a:spcAft>
              <a:buClr>
                <a:schemeClr val="accent3"/>
              </a:buClr>
              <a:buNone/>
              <a:defRPr/>
            </a:pPr>
            <a:r>
              <a:rPr lang="en-US" sz="1800" dirty="0">
                <a:solidFill>
                  <a:schemeClr val="accent5">
                    <a:lumMod val="50000"/>
                  </a:schemeClr>
                </a:solidFill>
                <a:latin typeface="Arial" panose="020B0604020202020204" pitchFamily="34" charset="0"/>
                <a:cs typeface="Arial" panose="020B0604020202020204" pitchFamily="34" charset="0"/>
              </a:rPr>
              <a:t>This report provides monthly and year-to-date financial data on individual actual GLAC‘s; includes quarterly totals</a:t>
            </a:r>
          </a:p>
          <a:p>
            <a:pPr marL="205740" indent="-205740" eaLnBrk="1" fontAlgn="auto" hangingPunct="1">
              <a:spcAft>
                <a:spcPts val="0"/>
              </a:spcAft>
              <a:buClr>
                <a:schemeClr val="accent3"/>
              </a:buClr>
              <a:buNone/>
              <a:defRPr/>
            </a:pPr>
            <a:endParaRPr lang="en-US" sz="2100" b="1" dirty="0">
              <a:solidFill>
                <a:schemeClr val="accent5">
                  <a:lumMod val="50000"/>
                </a:schemeClr>
              </a:solidFill>
              <a:latin typeface="Arial" panose="020B0604020202020204" pitchFamily="34" charset="0"/>
              <a:cs typeface="Arial" panose="020B0604020202020204" pitchFamily="34" charset="0"/>
            </a:endParaRPr>
          </a:p>
          <a:p>
            <a:pPr marL="0" indent="0" eaLnBrk="1" fontAlgn="auto" hangingPunct="1">
              <a:spcAft>
                <a:spcPts val="0"/>
              </a:spcAft>
              <a:buClr>
                <a:schemeClr val="accent3"/>
              </a:buClr>
              <a:buNone/>
              <a:defRPr/>
            </a:pPr>
            <a:endParaRPr lang="en-US" dirty="0">
              <a:latin typeface="Arial" panose="020B0604020202020204" pitchFamily="34" charset="0"/>
              <a:cs typeface="Arial" panose="020B0604020202020204" pitchFamily="34" charset="0"/>
            </a:endParaRPr>
          </a:p>
        </p:txBody>
      </p:sp>
      <p:sp>
        <p:nvSpPr>
          <p:cNvPr id="57348" name="Title 3"/>
          <p:cNvSpPr>
            <a:spLocks noGrp="1"/>
          </p:cNvSpPr>
          <p:nvPr>
            <p:ph type="title"/>
          </p:nvPr>
        </p:nvSpPr>
        <p:spPr>
          <a:xfrm>
            <a:off x="510779" y="1296591"/>
            <a:ext cx="8229600" cy="857250"/>
          </a:xfrm>
        </p:spPr>
        <p:txBody>
          <a:bodyPr/>
          <a:lstStyle/>
          <a:p>
            <a:pPr eaLnBrk="1" hangingPunct="1"/>
            <a:r>
              <a:rPr lang="en-US" altLang="en-US" smtClean="0"/>
              <a:t>SMIRF Reports </a:t>
            </a:r>
          </a:p>
        </p:txBody>
      </p:sp>
    </p:spTree>
    <p:extLst>
      <p:ext uri="{BB962C8B-B14F-4D97-AF65-F5344CB8AC3E}">
        <p14:creationId xmlns:p14="http://schemas.microsoft.com/office/powerpoint/2010/main" val="2097251276"/>
      </p:ext>
    </p:extLst>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1748" y="2308623"/>
            <a:ext cx="8045053" cy="3292078"/>
          </a:xfrm>
        </p:spPr>
        <p:txBody>
          <a:bodyPr>
            <a:normAutofit fontScale="92500" lnSpcReduction="20000"/>
          </a:bodyPr>
          <a:lstStyle/>
          <a:p>
            <a:pPr marL="205740" indent="-205740" eaLnBrk="1" fontAlgn="auto" hangingPunct="1">
              <a:lnSpc>
                <a:spcPct val="150000"/>
              </a:lnSpc>
              <a:spcAft>
                <a:spcPts val="0"/>
              </a:spcAft>
              <a:buClr>
                <a:schemeClr val="accent3"/>
              </a:buClr>
              <a:buFont typeface="Wingdings" pitchFamily="2" charset="2"/>
              <a:buChar char="q"/>
              <a:defRPr/>
            </a:pPr>
            <a:r>
              <a:rPr lang="en-US" dirty="0" smtClean="0"/>
              <a:t>Describe the </a:t>
            </a:r>
            <a:r>
              <a:rPr lang="en-US" b="1" dirty="0" smtClean="0"/>
              <a:t>monthly income statement </a:t>
            </a:r>
            <a:r>
              <a:rPr lang="en-US" dirty="0" smtClean="0"/>
              <a:t>by categorizing information contained on the statement.</a:t>
            </a:r>
          </a:p>
          <a:p>
            <a:pPr marL="205740" indent="-205740" eaLnBrk="1" fontAlgn="auto" hangingPunct="1">
              <a:lnSpc>
                <a:spcPct val="150000"/>
              </a:lnSpc>
              <a:spcAft>
                <a:spcPts val="0"/>
              </a:spcAft>
              <a:buClr>
                <a:schemeClr val="accent3"/>
              </a:buClr>
              <a:buFont typeface="Wingdings" pitchFamily="2" charset="2"/>
              <a:buChar char="q"/>
              <a:defRPr/>
            </a:pPr>
            <a:r>
              <a:rPr lang="en-US" dirty="0" smtClean="0"/>
              <a:t>List the </a:t>
            </a:r>
            <a:r>
              <a:rPr lang="en-US" b="1" dirty="0" smtClean="0"/>
              <a:t>seven major elements </a:t>
            </a:r>
            <a:r>
              <a:rPr lang="en-US" dirty="0" smtClean="0"/>
              <a:t>in an income statement and their value in program operation.</a:t>
            </a:r>
          </a:p>
          <a:p>
            <a:pPr marL="205740" indent="-205740" eaLnBrk="1" fontAlgn="auto" hangingPunct="1">
              <a:lnSpc>
                <a:spcPct val="150000"/>
              </a:lnSpc>
              <a:spcAft>
                <a:spcPts val="0"/>
              </a:spcAft>
              <a:buClr>
                <a:schemeClr val="accent3"/>
              </a:buClr>
              <a:buFont typeface="Wingdings" pitchFamily="2" charset="2"/>
              <a:buChar char="q"/>
              <a:defRPr/>
            </a:pPr>
            <a:r>
              <a:rPr lang="en-US" dirty="0" smtClean="0"/>
              <a:t>Perform standard income statement </a:t>
            </a:r>
            <a:r>
              <a:rPr lang="en-US" b="1" dirty="0" smtClean="0"/>
              <a:t>calculations</a:t>
            </a:r>
            <a:r>
              <a:rPr lang="en-US" dirty="0" smtClean="0"/>
              <a:t> and relate their value in program operation.</a:t>
            </a:r>
          </a:p>
          <a:p>
            <a:pPr marL="205740" indent="-205740" eaLnBrk="1" fontAlgn="auto" hangingPunct="1">
              <a:lnSpc>
                <a:spcPct val="150000"/>
              </a:lnSpc>
              <a:spcAft>
                <a:spcPts val="0"/>
              </a:spcAft>
              <a:buClr>
                <a:schemeClr val="accent3"/>
              </a:buClr>
              <a:buFont typeface="Wingdings" pitchFamily="2" charset="2"/>
              <a:buChar char="q"/>
              <a:defRPr/>
            </a:pPr>
            <a:r>
              <a:rPr lang="en-US" dirty="0" smtClean="0"/>
              <a:t>Recognize the </a:t>
            </a:r>
            <a:r>
              <a:rPr lang="en-US" b="1" dirty="0" smtClean="0"/>
              <a:t>role of analysis </a:t>
            </a:r>
            <a:r>
              <a:rPr lang="en-US" dirty="0" smtClean="0"/>
              <a:t>in financial management and examine reports available for conducting an analysis.</a:t>
            </a:r>
            <a:endParaRPr lang="en-US" dirty="0"/>
          </a:p>
        </p:txBody>
      </p:sp>
      <p:sp>
        <p:nvSpPr>
          <p:cNvPr id="59395" name="Title 2"/>
          <p:cNvSpPr>
            <a:spLocks noGrp="1"/>
          </p:cNvSpPr>
          <p:nvPr>
            <p:ph type="title"/>
          </p:nvPr>
        </p:nvSpPr>
        <p:spPr/>
        <p:txBody>
          <a:bodyPr/>
          <a:lstStyle/>
          <a:p>
            <a:pPr eaLnBrk="1" hangingPunct="1"/>
            <a:r>
              <a:rPr lang="en-US" altLang="en-US" dirty="0" smtClean="0"/>
              <a:t>Module 2 Objectives</a:t>
            </a:r>
          </a:p>
        </p:txBody>
      </p:sp>
    </p:spTree>
    <p:extLst>
      <p:ext uri="{BB962C8B-B14F-4D97-AF65-F5344CB8AC3E}">
        <p14:creationId xmlns:p14="http://schemas.microsoft.com/office/powerpoint/2010/main" val="2001328343"/>
      </p:ext>
    </p:extLst>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63724" y="2486452"/>
            <a:ext cx="7275915" cy="1371600"/>
          </a:xfrm>
          <a:extLst/>
        </p:spPr>
        <p:txBody>
          <a:bodyPr/>
          <a:lstStyle/>
          <a:p>
            <a:pPr eaLnBrk="1" fontAlgn="auto" hangingPunct="1">
              <a:spcAft>
                <a:spcPts val="0"/>
              </a:spcAft>
              <a:defRPr/>
            </a:pPr>
            <a:r>
              <a:rPr lang="en-US" dirty="0" smtClean="0"/>
              <a:t>Module 3</a:t>
            </a:r>
            <a:br>
              <a:rPr lang="en-US" dirty="0" smtClean="0"/>
            </a:br>
            <a:r>
              <a:rPr lang="en-US" sz="3200" dirty="0" smtClean="0"/>
              <a:t>Analyzing a Variance</a:t>
            </a:r>
            <a:endParaRPr lang="en-US" dirty="0"/>
          </a:p>
        </p:txBody>
      </p:sp>
    </p:spTree>
    <p:extLst>
      <p:ext uri="{BB962C8B-B14F-4D97-AF65-F5344CB8AC3E}">
        <p14:creationId xmlns:p14="http://schemas.microsoft.com/office/powerpoint/2010/main" val="257564056"/>
      </p:ext>
    </p:extLst>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581025" y="1223543"/>
            <a:ext cx="8229600" cy="857250"/>
          </a:xfrm>
        </p:spPr>
        <p:txBody>
          <a:bodyPr>
            <a:normAutofit/>
          </a:bodyPr>
          <a:lstStyle/>
          <a:p>
            <a:pPr eaLnBrk="1" fontAlgn="auto" hangingPunct="1">
              <a:spcAft>
                <a:spcPts val="0"/>
              </a:spcAft>
              <a:defRPr/>
            </a:pPr>
            <a:r>
              <a:rPr lang="en-US" dirty="0" smtClean="0"/>
              <a:t>Putting It Together </a:t>
            </a:r>
            <a:endParaRPr lang="en-US" dirty="0">
              <a:solidFill>
                <a:srgbClr val="FFFF00"/>
              </a:solidFill>
              <a:effectLst>
                <a:outerShdw blurRad="38100" dist="38100" dir="2700000" algn="tl">
                  <a:srgbClr val="000000">
                    <a:alpha val="43137"/>
                  </a:srgbClr>
                </a:outerShdw>
              </a:effectLst>
            </a:endParaRPr>
          </a:p>
        </p:txBody>
      </p:sp>
      <p:grpSp>
        <p:nvGrpSpPr>
          <p:cNvPr id="13" name="Group 12"/>
          <p:cNvGrpSpPr/>
          <p:nvPr/>
        </p:nvGrpSpPr>
        <p:grpSpPr>
          <a:xfrm>
            <a:off x="29499" y="280219"/>
            <a:ext cx="9040760" cy="6327057"/>
            <a:chOff x="409302" y="-268523"/>
            <a:chExt cx="8625603" cy="5857706"/>
          </a:xfrm>
        </p:grpSpPr>
        <p:sp>
          <p:nvSpPr>
            <p:cNvPr id="14" name="Freeform 13"/>
            <p:cNvSpPr/>
            <p:nvPr/>
          </p:nvSpPr>
          <p:spPr>
            <a:xfrm rot="727585">
              <a:off x="6167990" y="3777249"/>
              <a:ext cx="1645920" cy="1554480"/>
            </a:xfrm>
            <a:custGeom>
              <a:avLst/>
              <a:gdLst>
                <a:gd name="connsiteX0" fmla="*/ 1506583 w 1506583"/>
                <a:gd name="connsiteY0" fmla="*/ 0 h 1584960"/>
                <a:gd name="connsiteX1" fmla="*/ 1193074 w 1506583"/>
                <a:gd name="connsiteY1" fmla="*/ 1079862 h 1584960"/>
                <a:gd name="connsiteX2" fmla="*/ 0 w 1506583"/>
                <a:gd name="connsiteY2" fmla="*/ 1584960 h 1584960"/>
              </a:gdLst>
              <a:ahLst/>
              <a:cxnLst>
                <a:cxn ang="0">
                  <a:pos x="connsiteX0" y="connsiteY0"/>
                </a:cxn>
                <a:cxn ang="0">
                  <a:pos x="connsiteX1" y="connsiteY1"/>
                </a:cxn>
                <a:cxn ang="0">
                  <a:pos x="connsiteX2" y="connsiteY2"/>
                </a:cxn>
              </a:cxnLst>
              <a:rect l="l" t="t" r="r" b="b"/>
              <a:pathLst>
                <a:path w="1506583" h="1584960">
                  <a:moveTo>
                    <a:pt x="1506583" y="0"/>
                  </a:moveTo>
                  <a:cubicBezTo>
                    <a:pt x="1475377" y="407851"/>
                    <a:pt x="1444171" y="815702"/>
                    <a:pt x="1193074" y="1079862"/>
                  </a:cubicBezTo>
                  <a:cubicBezTo>
                    <a:pt x="941977" y="1344022"/>
                    <a:pt x="0" y="1584960"/>
                    <a:pt x="0" y="1584960"/>
                  </a:cubicBezTo>
                </a:path>
              </a:pathLst>
            </a:custGeom>
            <a:noFill/>
            <a:ln w="88900" cap="flat" cmpd="sng">
              <a:solidFill>
                <a:srgbClr val="92D05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Diagram 14"/>
            <p:cNvGraphicFramePr/>
            <p:nvPr>
              <p:extLst>
                <p:ext uri="{D42A27DB-BD31-4B8C-83A1-F6EECF244321}">
                  <p14:modId xmlns:p14="http://schemas.microsoft.com/office/powerpoint/2010/main" val="536558959"/>
                </p:ext>
              </p:extLst>
            </p:nvPr>
          </p:nvGraphicFramePr>
          <p:xfrm>
            <a:off x="409302" y="679269"/>
            <a:ext cx="8625603" cy="4909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Cloud Callout 15"/>
            <p:cNvSpPr/>
            <p:nvPr/>
          </p:nvSpPr>
          <p:spPr>
            <a:xfrm flipH="1">
              <a:off x="4883919" y="-268523"/>
              <a:ext cx="4150985" cy="2417767"/>
            </a:xfrm>
            <a:prstGeom prst="cloudCallou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latin typeface="Arial" panose="020B0604020202020204" pitchFamily="34" charset="0"/>
                  <a:cs typeface="Arial" panose="020B0604020202020204" pitchFamily="34" charset="0"/>
                </a:rPr>
                <a:t>Comparative analysis is a method used in the analysis of financial statements to identify new trends by the item-by-item comparison of two or more sets of data.</a:t>
              </a:r>
              <a:endParaRPr lang="en-US" sz="1600" dirty="0">
                <a:solidFill>
                  <a:schemeClr val="tx1"/>
                </a:solidFill>
                <a:latin typeface="Arial" panose="020B0604020202020204" pitchFamily="34" charset="0"/>
                <a:cs typeface="Arial" panose="020B0604020202020204" pitchFamily="34" charset="0"/>
              </a:endParaRPr>
            </a:p>
          </p:txBody>
        </p:sp>
        <p:sp>
          <p:nvSpPr>
            <p:cNvPr id="17" name="TextBox 16"/>
            <p:cNvSpPr txBox="1"/>
            <p:nvPr/>
          </p:nvSpPr>
          <p:spPr>
            <a:xfrm>
              <a:off x="1696345" y="4554489"/>
              <a:ext cx="4682204" cy="427418"/>
            </a:xfrm>
            <a:prstGeom prst="rect">
              <a:avLst/>
            </a:prstGeom>
            <a:noFill/>
          </p:spPr>
          <p:txBody>
            <a:bodyPr wrap="none" rtlCol="0">
              <a:spAutoFit/>
            </a:bodyPr>
            <a:lstStyle/>
            <a:p>
              <a:r>
                <a:rPr lang="en-US" sz="2400" b="1" dirty="0" smtClean="0">
                  <a:latin typeface="Arial" panose="020B0604020202020204" pitchFamily="34" charset="0"/>
                  <a:cs typeface="Arial" panose="020B0604020202020204" pitchFamily="34" charset="0"/>
                </a:rPr>
                <a:t>Module 3 – Analyzing a Variance</a:t>
              </a:r>
              <a:endParaRPr lang="en-US" sz="24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39297785"/>
      </p:ext>
    </p:extLst>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49911"/>
            <a:ext cx="8229600" cy="4389437"/>
          </a:xfrm>
        </p:spPr>
        <p:txBody>
          <a:bodyPr>
            <a:noAutofit/>
          </a:bodyPr>
          <a:lstStyle/>
          <a:p>
            <a:pPr marL="342900" indent="-342900" eaLnBrk="1" fontAlgn="auto" hangingPunct="1">
              <a:spcAft>
                <a:spcPts val="900"/>
              </a:spcAft>
              <a:buClr>
                <a:srgbClr val="0070C0"/>
              </a:buClr>
              <a:buSzPct val="100000"/>
              <a:buFont typeface="Wingdings 2"/>
              <a:buChar char=""/>
              <a:defRPr/>
            </a:pPr>
            <a:r>
              <a:rPr lang="en-US" sz="2000" b="1" i="1" dirty="0" smtClean="0"/>
              <a:t>Analyze a variance </a:t>
            </a:r>
            <a:r>
              <a:rPr lang="en-US" sz="2000" dirty="0" smtClean="0"/>
              <a:t>report to identify actual financial operations performing outside of established standards</a:t>
            </a:r>
          </a:p>
          <a:p>
            <a:pPr marL="342900" indent="-342900" eaLnBrk="1" fontAlgn="auto" hangingPunct="1">
              <a:spcAft>
                <a:spcPts val="900"/>
              </a:spcAft>
              <a:buClr>
                <a:srgbClr val="0070C0"/>
              </a:buClr>
              <a:buSzPct val="100000"/>
              <a:buFont typeface="Wingdings 2"/>
              <a:buChar char=""/>
              <a:defRPr/>
            </a:pPr>
            <a:r>
              <a:rPr lang="en-US" sz="2000" dirty="0" smtClean="0"/>
              <a:t>Establish best uses of the </a:t>
            </a:r>
            <a:r>
              <a:rPr lang="en-US" sz="2000" b="1" i="1" dirty="0" smtClean="0"/>
              <a:t>five (5) key financial reports </a:t>
            </a:r>
            <a:r>
              <a:rPr lang="en-US" sz="2000" dirty="0" smtClean="0"/>
              <a:t>in FMWR</a:t>
            </a:r>
          </a:p>
          <a:p>
            <a:pPr marL="342900" indent="-342900" eaLnBrk="1" fontAlgn="auto" hangingPunct="1">
              <a:spcAft>
                <a:spcPts val="900"/>
              </a:spcAft>
              <a:buClr>
                <a:srgbClr val="0070C0"/>
              </a:buClr>
              <a:buSzPct val="100000"/>
              <a:buFont typeface="Wingdings 2"/>
              <a:buChar char=""/>
              <a:defRPr/>
            </a:pPr>
            <a:r>
              <a:rPr lang="en-US" sz="2000" dirty="0" smtClean="0"/>
              <a:t>Perform an analysis of the </a:t>
            </a:r>
            <a:r>
              <a:rPr lang="en-US" sz="2000" b="1" i="1" dirty="0" smtClean="0"/>
              <a:t>Actual vs. Budget </a:t>
            </a:r>
            <a:r>
              <a:rPr lang="en-US" sz="2000" dirty="0" smtClean="0"/>
              <a:t>for a given financial trend</a:t>
            </a:r>
          </a:p>
          <a:p>
            <a:pPr marL="342900" indent="-342900" eaLnBrk="1" fontAlgn="auto" hangingPunct="1">
              <a:spcAft>
                <a:spcPts val="900"/>
              </a:spcAft>
              <a:buClr>
                <a:srgbClr val="0070C0"/>
              </a:buClr>
              <a:buSzPct val="100000"/>
              <a:buFont typeface="Wingdings 2"/>
              <a:buChar char=""/>
              <a:defRPr/>
            </a:pPr>
            <a:r>
              <a:rPr lang="en-US" sz="2000" dirty="0" smtClean="0"/>
              <a:t>Conduct an analysis to determine </a:t>
            </a:r>
            <a:r>
              <a:rPr lang="en-US" sz="2000" b="1" i="1" dirty="0" smtClean="0"/>
              <a:t>financial trends</a:t>
            </a:r>
          </a:p>
          <a:p>
            <a:pPr marL="342900" indent="-342900" eaLnBrk="1" fontAlgn="auto" hangingPunct="1">
              <a:spcAft>
                <a:spcPts val="900"/>
              </a:spcAft>
              <a:buClr>
                <a:srgbClr val="0070C0"/>
              </a:buClr>
              <a:buSzPct val="100000"/>
              <a:buFont typeface="Wingdings 2"/>
              <a:buChar char=""/>
              <a:defRPr/>
            </a:pPr>
            <a:r>
              <a:rPr lang="en-US" sz="2000" dirty="0" smtClean="0"/>
              <a:t>Distinguish </a:t>
            </a:r>
            <a:r>
              <a:rPr lang="en-US" sz="2000" b="1" i="1" dirty="0" smtClean="0"/>
              <a:t>cause and effect </a:t>
            </a:r>
          </a:p>
          <a:p>
            <a:pPr marL="342900" indent="-342900" eaLnBrk="1" fontAlgn="auto" hangingPunct="1">
              <a:spcAft>
                <a:spcPts val="900"/>
              </a:spcAft>
              <a:buClr>
                <a:srgbClr val="0070C0"/>
              </a:buClr>
              <a:buSzPct val="100000"/>
              <a:buFont typeface="Wingdings 2"/>
              <a:buChar char=""/>
              <a:defRPr/>
            </a:pPr>
            <a:r>
              <a:rPr lang="en-US" sz="2000" dirty="0" smtClean="0"/>
              <a:t>Formulate possible </a:t>
            </a:r>
            <a:r>
              <a:rPr lang="en-US" sz="2000" b="1" i="1" dirty="0" smtClean="0"/>
              <a:t>causes</a:t>
            </a:r>
            <a:r>
              <a:rPr lang="en-US" sz="2000" dirty="0" smtClean="0"/>
              <a:t> for identified trends and recommend resulting/</a:t>
            </a:r>
            <a:r>
              <a:rPr lang="en-US" sz="2000" b="1" i="1" dirty="0" smtClean="0"/>
              <a:t>corrective action(s</a:t>
            </a:r>
            <a:r>
              <a:rPr lang="en-US" sz="2000" dirty="0" smtClean="0"/>
              <a:t>)</a:t>
            </a:r>
            <a:endParaRPr lang="en-US" sz="2000" dirty="0"/>
          </a:p>
        </p:txBody>
      </p:sp>
      <p:sp>
        <p:nvSpPr>
          <p:cNvPr id="11267" name="Title 2"/>
          <p:cNvSpPr>
            <a:spLocks noGrp="1"/>
          </p:cNvSpPr>
          <p:nvPr>
            <p:ph type="title"/>
          </p:nvPr>
        </p:nvSpPr>
        <p:spPr>
          <a:xfrm>
            <a:off x="457200" y="363656"/>
            <a:ext cx="8229600" cy="1143000"/>
          </a:xfrm>
        </p:spPr>
        <p:txBody>
          <a:bodyPr/>
          <a:lstStyle/>
          <a:p>
            <a:pPr eaLnBrk="1" hangingPunct="1"/>
            <a:r>
              <a:rPr lang="en-US" altLang="en-US" dirty="0" smtClean="0"/>
              <a:t>Objectives</a:t>
            </a:r>
          </a:p>
        </p:txBody>
      </p:sp>
    </p:spTree>
    <p:extLst>
      <p:ext uri="{BB962C8B-B14F-4D97-AF65-F5344CB8AC3E}">
        <p14:creationId xmlns:p14="http://schemas.microsoft.com/office/powerpoint/2010/main" val="246227139"/>
      </p:ext>
    </p:extLst>
  </p:cSld>
  <p:clrMapOvr>
    <a:masterClrMapping/>
  </p:clrMapOvr>
  <p:transition spd="med">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xplosion 2 8"/>
          <p:cNvSpPr/>
          <p:nvPr/>
        </p:nvSpPr>
        <p:spPr>
          <a:xfrm>
            <a:off x="6381208" y="1433006"/>
            <a:ext cx="2605395" cy="1777156"/>
          </a:xfrm>
          <a:prstGeom prst="irregularSeal2">
            <a:avLst/>
          </a:prstGeom>
          <a:solidFill>
            <a:srgbClr val="FFFF00"/>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8" name="Explosion 1 7"/>
          <p:cNvSpPr/>
          <p:nvPr/>
        </p:nvSpPr>
        <p:spPr>
          <a:xfrm>
            <a:off x="3367796" y="3142615"/>
            <a:ext cx="3536639" cy="965254"/>
          </a:xfrm>
          <a:prstGeom prst="irregularSeal1">
            <a:avLst/>
          </a:prstGeom>
          <a:solidFill>
            <a:srgbClr val="FFFF00"/>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3316" name="Title 1"/>
          <p:cNvSpPr>
            <a:spLocks noGrp="1"/>
          </p:cNvSpPr>
          <p:nvPr>
            <p:ph type="title" idx="4294967295"/>
          </p:nvPr>
        </p:nvSpPr>
        <p:spPr>
          <a:xfrm>
            <a:off x="457200" y="1456135"/>
            <a:ext cx="7836694" cy="615553"/>
          </a:xfrm>
        </p:spPr>
        <p:txBody>
          <a:bodyPr>
            <a:spAutoFit/>
          </a:bodyPr>
          <a:lstStyle/>
          <a:p>
            <a:pPr marL="161925" indent="-269081" eaLnBrk="1" hangingPunct="1">
              <a:buSzPct val="45000"/>
            </a:pPr>
            <a:r>
              <a:rPr lang="en-US" altLang="en-US" smtClean="0"/>
              <a:t>Five Key Financial Reports</a:t>
            </a:r>
          </a:p>
        </p:txBody>
      </p:sp>
      <p:pic>
        <p:nvPicPr>
          <p:cNvPr id="5" name="Picture 4" descr="financial-investing-trends.jpg"/>
          <p:cNvPicPr>
            <a:picLocks noChangeAspect="1"/>
          </p:cNvPicPr>
          <p:nvPr/>
        </p:nvPicPr>
        <p:blipFill>
          <a:blip r:embed="rId3" cstate="print"/>
          <a:srcRect r="1636" b="4320"/>
          <a:stretch>
            <a:fillRect/>
          </a:stretch>
        </p:blipFill>
        <p:spPr>
          <a:xfrm>
            <a:off x="906066" y="2656285"/>
            <a:ext cx="2214563"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rot="20845148">
            <a:off x="6508203" y="2194711"/>
            <a:ext cx="2175272" cy="338554"/>
          </a:xfrm>
          <a:prstGeom prst="rect">
            <a:avLst/>
          </a:prstGeom>
          <a:noFill/>
          <a:ln>
            <a:noFill/>
          </a:ln>
        </p:spPr>
        <p:txBody>
          <a:bodyPr>
            <a:spAutoFit/>
          </a:bodyPr>
          <a:lstStyle/>
          <a:p>
            <a:pPr algn="ctr" eaLnBrk="1" fontAlgn="auto" hangingPunct="1">
              <a:spcBef>
                <a:spcPts val="0"/>
              </a:spcBef>
              <a:spcAft>
                <a:spcPts val="0"/>
              </a:spcAft>
              <a:defRPr/>
            </a:pPr>
            <a:r>
              <a:rPr lang="en-US" sz="1600" b="1" dirty="0">
                <a:effectLst>
                  <a:outerShdw blurRad="38100" dist="38100" dir="2700000" algn="tl">
                    <a:srgbClr val="000000">
                      <a:alpha val="43137"/>
                    </a:srgbClr>
                  </a:outerShdw>
                </a:effectLst>
                <a:latin typeface="Arial" pitchFamily="34" charset="0"/>
                <a:cs typeface="Arial" pitchFamily="34" charset="0"/>
              </a:rPr>
              <a:t>Variance Report</a:t>
            </a:r>
          </a:p>
        </p:txBody>
      </p:sp>
      <p:sp>
        <p:nvSpPr>
          <p:cNvPr id="13319" name="Subtitle 2"/>
          <p:cNvSpPr>
            <a:spLocks noGrp="1"/>
          </p:cNvSpPr>
          <p:nvPr>
            <p:ph type="subTitle" idx="4294967295"/>
          </p:nvPr>
        </p:nvSpPr>
        <p:spPr>
          <a:xfrm>
            <a:off x="3199629" y="2407444"/>
            <a:ext cx="5519041" cy="3240881"/>
          </a:xfrm>
        </p:spPr>
        <p:txBody>
          <a:bodyPr anchor="ctr"/>
          <a:lstStyle/>
          <a:p>
            <a:pPr marL="0" indent="-161925" eaLnBrk="1" hangingPunct="1">
              <a:buSzPct val="45000"/>
              <a:buFont typeface="Wingdings" panose="05000000000000000000" pitchFamily="2" charset="2"/>
              <a:buChar char="Ø"/>
            </a:pPr>
            <a:r>
              <a:rPr lang="en-US" altLang="en-US" sz="2400" dirty="0">
                <a:solidFill>
                  <a:srgbClr val="000000"/>
                </a:solidFill>
                <a:latin typeface="Arial" panose="020B0604020202020204" pitchFamily="34" charset="0"/>
              </a:rPr>
              <a:t>This month vs last month</a:t>
            </a:r>
          </a:p>
          <a:p>
            <a:pPr marL="0" indent="-161925" eaLnBrk="1" hangingPunct="1">
              <a:buSzPct val="45000"/>
              <a:buFont typeface="Wingdings" panose="05000000000000000000" pitchFamily="2" charset="2"/>
              <a:buChar char="Ø"/>
            </a:pPr>
            <a:r>
              <a:rPr lang="en-US" altLang="en-US" sz="2400" dirty="0">
                <a:solidFill>
                  <a:srgbClr val="000000"/>
                </a:solidFill>
                <a:latin typeface="Arial" panose="020B0604020202020204" pitchFamily="34" charset="0"/>
              </a:rPr>
              <a:t>This month vs budget</a:t>
            </a:r>
          </a:p>
          <a:p>
            <a:pPr marL="0" indent="-161925" eaLnBrk="1" hangingPunct="1">
              <a:buSzPct val="45000"/>
              <a:buFont typeface="Wingdings" panose="05000000000000000000" pitchFamily="2" charset="2"/>
              <a:buChar char="Ø"/>
            </a:pPr>
            <a:r>
              <a:rPr lang="en-US" altLang="en-US" sz="2400" dirty="0">
                <a:solidFill>
                  <a:srgbClr val="000000"/>
                </a:solidFill>
                <a:latin typeface="Arial" panose="020B0604020202020204" pitchFamily="34" charset="0"/>
              </a:rPr>
              <a:t>This month vs same month last year </a:t>
            </a:r>
          </a:p>
          <a:p>
            <a:pPr marL="0" indent="-161925" eaLnBrk="1" hangingPunct="1">
              <a:buSzPct val="45000"/>
              <a:buFont typeface="Wingdings" panose="05000000000000000000" pitchFamily="2" charset="2"/>
              <a:buChar char="Ø"/>
            </a:pPr>
            <a:r>
              <a:rPr lang="en-US" altLang="en-US" sz="2400" dirty="0">
                <a:solidFill>
                  <a:srgbClr val="000000"/>
                </a:solidFill>
                <a:latin typeface="Arial" panose="020B0604020202020204" pitchFamily="34" charset="0"/>
              </a:rPr>
              <a:t>YTD this year vs YTD last year</a:t>
            </a:r>
          </a:p>
          <a:p>
            <a:pPr marL="0" indent="-161925" eaLnBrk="1" hangingPunct="1">
              <a:buSzPct val="45000"/>
              <a:buFont typeface="Wingdings" panose="05000000000000000000" pitchFamily="2" charset="2"/>
              <a:buChar char="Ø"/>
            </a:pPr>
            <a:r>
              <a:rPr lang="en-US" altLang="en-US" sz="2400" dirty="0">
                <a:solidFill>
                  <a:srgbClr val="000000"/>
                </a:solidFill>
                <a:latin typeface="Arial" panose="020B0604020202020204" pitchFamily="34" charset="0"/>
              </a:rPr>
              <a:t>YTD this year vs budget YTD</a:t>
            </a:r>
          </a:p>
        </p:txBody>
      </p:sp>
      <p:cxnSp>
        <p:nvCxnSpPr>
          <p:cNvPr id="12" name="Straight Arrow Connector 11"/>
          <p:cNvCxnSpPr/>
          <p:nvPr/>
        </p:nvCxnSpPr>
        <p:spPr>
          <a:xfrm flipH="1">
            <a:off x="6597254" y="3222582"/>
            <a:ext cx="614363" cy="413147"/>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333072"/>
      </p:ext>
    </p:extLst>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267529" y="2609260"/>
            <a:ext cx="4239816" cy="2567592"/>
          </a:xfrm>
        </p:spPr>
        <p:txBody>
          <a:bodyPr>
            <a:noAutofit/>
          </a:bodyPr>
          <a:lstStyle/>
          <a:p>
            <a:pPr marL="205740" indent="-205740" eaLnBrk="1" fontAlgn="auto" hangingPunct="1">
              <a:spcAft>
                <a:spcPts val="225"/>
              </a:spcAft>
              <a:buClr>
                <a:schemeClr val="accent3"/>
              </a:buClr>
              <a:buFont typeface="Wingdings 2"/>
              <a:buChar char=""/>
              <a:defRPr/>
            </a:pPr>
            <a:r>
              <a:rPr lang="en-US" sz="1800" dirty="0" smtClean="0">
                <a:latin typeface="Arial" pitchFamily="34" charset="0"/>
                <a:cs typeface="Arial" pitchFamily="34" charset="0"/>
              </a:rPr>
              <a:t>Expressed </a:t>
            </a:r>
            <a:r>
              <a:rPr lang="en-US" sz="1800" dirty="0">
                <a:latin typeface="Arial" pitchFamily="34" charset="0"/>
                <a:cs typeface="Arial" pitchFamily="34" charset="0"/>
              </a:rPr>
              <a:t>as either positive or negative</a:t>
            </a:r>
          </a:p>
          <a:p>
            <a:pPr marL="205740" indent="-205740" eaLnBrk="1" fontAlgn="auto" hangingPunct="1">
              <a:spcAft>
                <a:spcPts val="225"/>
              </a:spcAft>
              <a:buClr>
                <a:schemeClr val="accent3"/>
              </a:buClr>
              <a:buFont typeface="Wingdings 2"/>
              <a:buChar char=""/>
              <a:defRPr/>
            </a:pPr>
            <a:r>
              <a:rPr lang="en-US" sz="1800" dirty="0" smtClean="0">
                <a:latin typeface="Arial" pitchFamily="34" charset="0"/>
                <a:cs typeface="Arial" pitchFamily="34" charset="0"/>
              </a:rPr>
              <a:t>In </a:t>
            </a:r>
            <a:r>
              <a:rPr lang="en-US" sz="1800" dirty="0">
                <a:latin typeface="Arial" pitchFamily="34" charset="0"/>
                <a:cs typeface="Arial" pitchFamily="34" charset="0"/>
              </a:rPr>
              <a:t>general, when revenue is "down" or expenses are "up," the financial trend is considered </a:t>
            </a:r>
            <a:r>
              <a:rPr lang="en-US" sz="1800" b="1" u="sng" dirty="0">
                <a:solidFill>
                  <a:schemeClr val="accent6">
                    <a:lumMod val="50000"/>
                  </a:schemeClr>
                </a:solidFill>
                <a:latin typeface="Arial" pitchFamily="34" charset="0"/>
                <a:cs typeface="Arial" pitchFamily="34" charset="0"/>
              </a:rPr>
              <a:t>negative</a:t>
            </a:r>
            <a:r>
              <a:rPr lang="en-US" sz="1800" u="sng" dirty="0">
                <a:solidFill>
                  <a:schemeClr val="accent6">
                    <a:lumMod val="50000"/>
                  </a:schemeClr>
                </a:solidFill>
                <a:latin typeface="Arial" pitchFamily="34" charset="0"/>
                <a:cs typeface="Arial" pitchFamily="34" charset="0"/>
              </a:rPr>
              <a:t> </a:t>
            </a:r>
          </a:p>
          <a:p>
            <a:pPr marL="205740" indent="-205740" eaLnBrk="1" fontAlgn="auto" hangingPunct="1">
              <a:spcAft>
                <a:spcPts val="225"/>
              </a:spcAft>
              <a:buClr>
                <a:schemeClr val="accent3"/>
              </a:buClr>
              <a:buFont typeface="Wingdings 2"/>
              <a:buChar char=""/>
              <a:defRPr/>
            </a:pPr>
            <a:r>
              <a:rPr lang="en-US" sz="1800" dirty="0">
                <a:latin typeface="Arial" pitchFamily="34" charset="0"/>
                <a:cs typeface="Arial" pitchFamily="34" charset="0"/>
              </a:rPr>
              <a:t>Conversely, when revenue is "up" or expenses are "down," the financial trend is considered </a:t>
            </a:r>
            <a:r>
              <a:rPr lang="en-US" sz="1800" b="1" u="sng" dirty="0">
                <a:solidFill>
                  <a:schemeClr val="accent6">
                    <a:lumMod val="50000"/>
                  </a:schemeClr>
                </a:solidFill>
                <a:latin typeface="Arial" pitchFamily="34" charset="0"/>
                <a:cs typeface="Arial" pitchFamily="34" charset="0"/>
              </a:rPr>
              <a:t>positive</a:t>
            </a:r>
            <a:r>
              <a:rPr lang="en-US" sz="1800" u="sng" dirty="0">
                <a:solidFill>
                  <a:schemeClr val="accent6">
                    <a:lumMod val="50000"/>
                  </a:schemeClr>
                </a:solidFill>
                <a:latin typeface="Arial" pitchFamily="34" charset="0"/>
                <a:cs typeface="Arial" pitchFamily="34" charset="0"/>
              </a:rPr>
              <a:t> </a:t>
            </a:r>
            <a:endParaRPr lang="en-US" sz="1800" u="sng" dirty="0" smtClean="0">
              <a:solidFill>
                <a:schemeClr val="accent6">
                  <a:lumMod val="50000"/>
                </a:schemeClr>
              </a:solidFill>
              <a:latin typeface="Arial" pitchFamily="34" charset="0"/>
              <a:cs typeface="Arial" pitchFamily="34" charset="0"/>
            </a:endParaRPr>
          </a:p>
          <a:p>
            <a:pPr marL="205740" indent="-205740" eaLnBrk="1" fontAlgn="auto" hangingPunct="1">
              <a:spcAft>
                <a:spcPts val="225"/>
              </a:spcAft>
              <a:buClr>
                <a:schemeClr val="accent3"/>
              </a:buClr>
              <a:buFont typeface="Wingdings 2"/>
              <a:buChar char=""/>
              <a:defRPr/>
            </a:pPr>
            <a:endParaRPr lang="en-US" sz="1800" u="sng" dirty="0">
              <a:solidFill>
                <a:schemeClr val="accent6">
                  <a:lumMod val="50000"/>
                </a:schemeClr>
              </a:solidFill>
              <a:latin typeface="Arial" pitchFamily="34" charset="0"/>
              <a:cs typeface="Arial" pitchFamily="34" charset="0"/>
            </a:endParaRPr>
          </a:p>
        </p:txBody>
      </p:sp>
      <p:sp>
        <p:nvSpPr>
          <p:cNvPr id="15364" name="Title 2"/>
          <p:cNvSpPr>
            <a:spLocks noGrp="1"/>
          </p:cNvSpPr>
          <p:nvPr>
            <p:ph type="title"/>
          </p:nvPr>
        </p:nvSpPr>
        <p:spPr>
          <a:xfrm>
            <a:off x="465481" y="1087124"/>
            <a:ext cx="8229600" cy="857250"/>
          </a:xfrm>
        </p:spPr>
        <p:txBody>
          <a:bodyPr/>
          <a:lstStyle/>
          <a:p>
            <a:pPr eaLnBrk="1" hangingPunct="1"/>
            <a:r>
              <a:rPr lang="en-US" altLang="en-US" dirty="0" smtClean="0"/>
              <a:t>The + or – of Financial Trends</a:t>
            </a:r>
          </a:p>
        </p:txBody>
      </p:sp>
      <p:pic>
        <p:nvPicPr>
          <p:cNvPr id="8" name="Picture 2"/>
          <p:cNvPicPr>
            <a:picLocks noChangeAspect="1" noChangeArrowheads="1"/>
          </p:cNvPicPr>
          <p:nvPr/>
        </p:nvPicPr>
        <p:blipFill>
          <a:blip r:embed="rId3" cstate="print"/>
          <a:srcRect/>
          <a:stretch>
            <a:fillRect/>
          </a:stretch>
        </p:blipFill>
        <p:spPr bwMode="auto">
          <a:xfrm>
            <a:off x="4572000" y="2384296"/>
            <a:ext cx="4123081" cy="3017520"/>
          </a:xfrm>
          <a:prstGeom prst="rect">
            <a:avLst/>
          </a:prstGeom>
          <a:ln w="28575" cap="sq" cmpd="thickThin">
            <a:solidFill>
              <a:srgbClr val="000000"/>
            </a:solidFill>
            <a:prstDash val="solid"/>
            <a:miter lim="800000"/>
          </a:ln>
          <a:effectLst>
            <a:innerShdw blurRad="76200">
              <a:srgbClr val="000000"/>
            </a:innerShdw>
          </a:effectLst>
        </p:spPr>
      </p:pic>
      <p:sp>
        <p:nvSpPr>
          <p:cNvPr id="2" name="TextBox 1"/>
          <p:cNvSpPr txBox="1"/>
          <p:nvPr/>
        </p:nvSpPr>
        <p:spPr>
          <a:xfrm>
            <a:off x="1767972" y="5916721"/>
            <a:ext cx="5624617" cy="671979"/>
          </a:xfrm>
          <a:prstGeom prst="rect">
            <a:avLst/>
          </a:prstGeom>
          <a:noFill/>
          <a:ln>
            <a:noFill/>
          </a:ln>
        </p:spPr>
        <p:txBody>
          <a:bodyPr wrap="none" rtlCol="0">
            <a:spAutoFit/>
          </a:bodyPr>
          <a:lstStyle/>
          <a:p>
            <a:r>
              <a:rPr lang="en-US" b="1" u="sng" dirty="0">
                <a:solidFill>
                  <a:schemeClr val="accent6">
                    <a:lumMod val="50000"/>
                  </a:schemeClr>
                </a:solidFill>
                <a:latin typeface="Arial" pitchFamily="34" charset="0"/>
                <a:cs typeface="Arial" pitchFamily="34" charset="0"/>
              </a:rPr>
              <a:t>Which trends should managers analyze?  Why?</a:t>
            </a:r>
          </a:p>
          <a:p>
            <a:endParaRPr lang="en-US" dirty="0" err="1" smtClean="0"/>
          </a:p>
        </p:txBody>
      </p:sp>
    </p:spTree>
    <p:extLst>
      <p:ext uri="{BB962C8B-B14F-4D97-AF65-F5344CB8AC3E}">
        <p14:creationId xmlns:p14="http://schemas.microsoft.com/office/powerpoint/2010/main" val="3073721664"/>
      </p:ext>
    </p:extLst>
  </p:cSld>
  <p:clrMapOvr>
    <a:masterClrMapping/>
  </p:clrMapOvr>
  <p:transition spd="med">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Budget Vs Actual.png"/>
          <p:cNvPicPr>
            <a:picLocks noGrp="1" noChangeAspect="1"/>
          </p:cNvPicPr>
          <p:nvPr>
            <p:ph type="pic" idx="1"/>
          </p:nvPr>
        </p:nvPicPr>
        <p:blipFill>
          <a:blip r:embed="rId3" cstate="print"/>
          <a:srcRect t="8687" b="8687"/>
          <a:stretch>
            <a:fillRect/>
          </a:stretch>
        </p:blipFill>
        <p:spPr>
          <a:xfrm rot="420000">
            <a:off x="3413523" y="2169319"/>
            <a:ext cx="5298281" cy="2949179"/>
          </a:xfrm>
          <a:ln w="3175" cap="sq">
            <a:solidFill>
              <a:srgbClr val="000000"/>
            </a:solidFill>
            <a:miter lim="800000"/>
          </a:ln>
          <a:effectLst>
            <a:outerShdw blurRad="57150" dist="50800" dir="2700000" algn="tl" rotWithShape="0">
              <a:srgbClr val="000000">
                <a:alpha val="40000"/>
              </a:srgbClr>
            </a:outerShdw>
          </a:effectLst>
        </p:spPr>
      </p:pic>
      <p:sp>
        <p:nvSpPr>
          <p:cNvPr id="4" name="Content Placeholder 3"/>
          <p:cNvSpPr>
            <a:spLocks noGrp="1"/>
          </p:cNvSpPr>
          <p:nvPr>
            <p:ph type="body" sz="half" idx="2"/>
          </p:nvPr>
        </p:nvSpPr>
        <p:spPr>
          <a:xfrm>
            <a:off x="308402" y="2590801"/>
            <a:ext cx="2652081" cy="2755106"/>
          </a:xfrm>
        </p:spPr>
        <p:txBody>
          <a:bodyPr>
            <a:normAutofit fontScale="62500" lnSpcReduction="20000"/>
          </a:bodyPr>
          <a:lstStyle/>
          <a:p>
            <a:pPr eaLnBrk="1" fontAlgn="auto" hangingPunct="1">
              <a:spcAft>
                <a:spcPts val="0"/>
              </a:spcAft>
              <a:buClr>
                <a:schemeClr val="accent3"/>
              </a:buClr>
              <a:defRPr/>
            </a:pPr>
            <a:endParaRPr lang="en-US" sz="1800" dirty="0">
              <a:solidFill>
                <a:schemeClr val="accent5">
                  <a:lumMod val="50000"/>
                </a:schemeClr>
              </a:solidFill>
              <a:latin typeface="Arial" panose="020B0604020202020204" pitchFamily="34" charset="0"/>
              <a:cs typeface="Arial" panose="020B0604020202020204" pitchFamily="34" charset="0"/>
            </a:endParaRPr>
          </a:p>
          <a:p>
            <a:pPr eaLnBrk="1" fontAlgn="auto" hangingPunct="1">
              <a:spcAft>
                <a:spcPts val="0"/>
              </a:spcAft>
              <a:buClr>
                <a:schemeClr val="accent3"/>
              </a:buClr>
              <a:defRPr/>
            </a:pPr>
            <a:r>
              <a:rPr lang="en-US" sz="3200" dirty="0">
                <a:solidFill>
                  <a:schemeClr val="accent5">
                    <a:lumMod val="50000"/>
                  </a:schemeClr>
                </a:solidFill>
                <a:latin typeface="Arial" panose="020B0604020202020204" pitchFamily="34" charset="0"/>
                <a:cs typeface="Arial" panose="020B0604020202020204" pitchFamily="34" charset="0"/>
              </a:rPr>
              <a:t>Budget vs Actual (Variance</a:t>
            </a:r>
            <a:r>
              <a:rPr lang="en-US" sz="3200" dirty="0" smtClean="0">
                <a:solidFill>
                  <a:schemeClr val="accent5">
                    <a:lumMod val="50000"/>
                  </a:schemeClr>
                </a:solidFill>
                <a:latin typeface="Arial" panose="020B0604020202020204" pitchFamily="34" charset="0"/>
                <a:cs typeface="Arial" panose="020B0604020202020204" pitchFamily="34" charset="0"/>
              </a:rPr>
              <a:t>)</a:t>
            </a:r>
          </a:p>
          <a:p>
            <a:pPr eaLnBrk="1" fontAlgn="auto" hangingPunct="1">
              <a:spcAft>
                <a:spcPts val="0"/>
              </a:spcAft>
              <a:buClr>
                <a:schemeClr val="accent3"/>
              </a:buClr>
              <a:defRPr/>
            </a:pPr>
            <a:endParaRPr lang="en-US" sz="3375" dirty="0">
              <a:solidFill>
                <a:schemeClr val="accent5">
                  <a:lumMod val="50000"/>
                </a:schemeClr>
              </a:solidFill>
              <a:latin typeface="Arial" panose="020B0604020202020204" pitchFamily="34" charset="0"/>
              <a:cs typeface="Arial" panose="020B0604020202020204" pitchFamily="34" charset="0"/>
            </a:endParaRPr>
          </a:p>
          <a:p>
            <a:pPr eaLnBrk="1" fontAlgn="auto" hangingPunct="1">
              <a:spcAft>
                <a:spcPts val="0"/>
              </a:spcAft>
              <a:buClr>
                <a:schemeClr val="accent3"/>
              </a:buClr>
              <a:defRPr/>
            </a:pPr>
            <a:endParaRPr lang="en-US" sz="1050" dirty="0">
              <a:solidFill>
                <a:schemeClr val="accent5">
                  <a:lumMod val="50000"/>
                </a:schemeClr>
              </a:solidFill>
              <a:latin typeface="Arial" panose="020B0604020202020204" pitchFamily="34" charset="0"/>
              <a:cs typeface="Arial" panose="020B0604020202020204" pitchFamily="34" charset="0"/>
            </a:endParaRPr>
          </a:p>
          <a:p>
            <a:pPr marL="213122" indent="-213122" eaLnBrk="1" fontAlgn="auto" hangingPunct="1">
              <a:spcBef>
                <a:spcPts val="0"/>
              </a:spcBef>
              <a:spcAft>
                <a:spcPts val="0"/>
              </a:spcAft>
              <a:buClr>
                <a:schemeClr val="accent3"/>
              </a:buClr>
              <a:buFont typeface="Arial" pitchFamily="34" charset="0"/>
              <a:buChar char="•"/>
              <a:defRPr/>
            </a:pPr>
            <a:r>
              <a:rPr lang="en-US" sz="2850" dirty="0">
                <a:solidFill>
                  <a:schemeClr val="accent5">
                    <a:lumMod val="50000"/>
                  </a:schemeClr>
                </a:solidFill>
                <a:latin typeface="Arial" panose="020B0604020202020204" pitchFamily="34" charset="0"/>
                <a:cs typeface="Arial" panose="020B0604020202020204" pitchFamily="34" charset="0"/>
              </a:rPr>
              <a:t>Compares </a:t>
            </a:r>
            <a:r>
              <a:rPr lang="en-US" sz="2850" b="1" i="1" u="sng" dirty="0">
                <a:latin typeface="Arial" panose="020B0604020202020204" pitchFamily="34" charset="0"/>
                <a:cs typeface="Arial" panose="020B0604020202020204" pitchFamily="34" charset="0"/>
              </a:rPr>
              <a:t>actual</a:t>
            </a:r>
            <a:r>
              <a:rPr lang="en-US" sz="2850" dirty="0">
                <a:latin typeface="Arial" panose="020B0604020202020204" pitchFamily="34" charset="0"/>
                <a:cs typeface="Arial" panose="020B0604020202020204" pitchFamily="34" charset="0"/>
              </a:rPr>
              <a:t> </a:t>
            </a:r>
            <a:r>
              <a:rPr lang="en-US" sz="2850" dirty="0">
                <a:solidFill>
                  <a:schemeClr val="accent5">
                    <a:lumMod val="50000"/>
                  </a:schemeClr>
                </a:solidFill>
                <a:latin typeface="Arial" panose="020B0604020202020204" pitchFamily="34" charset="0"/>
                <a:cs typeface="Arial" panose="020B0604020202020204" pitchFamily="34" charset="0"/>
              </a:rPr>
              <a:t>financial results </a:t>
            </a:r>
            <a:r>
              <a:rPr lang="en-US" sz="2850" b="1" i="1" u="sng" dirty="0">
                <a:latin typeface="Arial" panose="020B0604020202020204" pitchFamily="34" charset="0"/>
                <a:cs typeface="Arial" panose="020B0604020202020204" pitchFamily="34" charset="0"/>
              </a:rPr>
              <a:t>with</a:t>
            </a:r>
            <a:r>
              <a:rPr lang="en-US" sz="285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50" b="1" i="1" u="sng" dirty="0">
                <a:latin typeface="Arial" panose="020B0604020202020204" pitchFamily="34" charset="0"/>
                <a:cs typeface="Arial" panose="020B0604020202020204" pitchFamily="34" charset="0"/>
              </a:rPr>
              <a:t>budget</a:t>
            </a:r>
            <a:r>
              <a:rPr lang="en-US" sz="285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50" dirty="0">
                <a:solidFill>
                  <a:schemeClr val="accent5">
                    <a:lumMod val="50000"/>
                  </a:schemeClr>
                </a:solidFill>
                <a:latin typeface="Arial" panose="020B0604020202020204" pitchFamily="34" charset="0"/>
                <a:cs typeface="Arial" panose="020B0604020202020204" pitchFamily="34" charset="0"/>
              </a:rPr>
              <a:t>for month requested </a:t>
            </a:r>
          </a:p>
          <a:p>
            <a:pPr marL="213122" indent="-213122" eaLnBrk="1" fontAlgn="auto" hangingPunct="1">
              <a:spcBef>
                <a:spcPts val="0"/>
              </a:spcBef>
              <a:spcAft>
                <a:spcPts val="0"/>
              </a:spcAft>
              <a:buClr>
                <a:schemeClr val="accent3"/>
              </a:buClr>
              <a:defRPr/>
            </a:pPr>
            <a:endParaRPr lang="en-US" sz="2850" dirty="0">
              <a:solidFill>
                <a:schemeClr val="accent5">
                  <a:lumMod val="50000"/>
                </a:schemeClr>
              </a:solidFill>
              <a:latin typeface="Arial" panose="020B0604020202020204" pitchFamily="34" charset="0"/>
              <a:cs typeface="Arial" panose="020B0604020202020204" pitchFamily="34" charset="0"/>
            </a:endParaRPr>
          </a:p>
          <a:p>
            <a:pPr marL="213122" indent="-213122" eaLnBrk="1" fontAlgn="auto" hangingPunct="1">
              <a:spcBef>
                <a:spcPts val="0"/>
              </a:spcBef>
              <a:spcAft>
                <a:spcPts val="0"/>
              </a:spcAft>
              <a:buClr>
                <a:schemeClr val="accent3"/>
              </a:buClr>
              <a:buFont typeface="Arial" pitchFamily="34" charset="0"/>
              <a:buChar char="•"/>
              <a:defRPr/>
            </a:pPr>
            <a:r>
              <a:rPr lang="en-US" sz="2850" dirty="0">
                <a:solidFill>
                  <a:schemeClr val="accent5">
                    <a:lumMod val="50000"/>
                  </a:schemeClr>
                </a:solidFill>
                <a:latin typeface="Arial" panose="020B0604020202020204" pitchFamily="34" charset="0"/>
                <a:cs typeface="Arial" panose="020B0604020202020204" pitchFamily="34" charset="0"/>
              </a:rPr>
              <a:t>Includes year-to-date results</a:t>
            </a:r>
          </a:p>
          <a:p>
            <a:pPr eaLnBrk="1" fontAlgn="auto" hangingPunct="1">
              <a:spcAft>
                <a:spcPts val="0"/>
              </a:spcAft>
              <a:buClr>
                <a:schemeClr val="accent3"/>
              </a:buClr>
              <a:defRPr/>
            </a:pPr>
            <a:endParaRPr lang="en-US" sz="1800" dirty="0">
              <a:latin typeface="Arial" panose="020B0604020202020204" pitchFamily="34" charset="0"/>
              <a:cs typeface="Arial" panose="020B0604020202020204" pitchFamily="34" charset="0"/>
            </a:endParaRPr>
          </a:p>
        </p:txBody>
      </p:sp>
      <p:sp>
        <p:nvSpPr>
          <p:cNvPr id="6" name="Title 3"/>
          <p:cNvSpPr>
            <a:spLocks noGrp="1"/>
          </p:cNvSpPr>
          <p:nvPr>
            <p:ph type="title"/>
          </p:nvPr>
        </p:nvSpPr>
        <p:spPr>
          <a:xfrm>
            <a:off x="609601" y="1408510"/>
            <a:ext cx="2783681" cy="1187053"/>
          </a:xfrm>
        </p:spPr>
        <p:txBody>
          <a:bodyPr>
            <a:normAutofit fontScale="90000"/>
          </a:bodyPr>
          <a:lstStyle/>
          <a:p>
            <a:pPr eaLnBrk="1" fontAlgn="auto" hangingPunct="1">
              <a:spcAft>
                <a:spcPts val="0"/>
              </a:spcAft>
              <a:defRPr/>
            </a:pPr>
            <a:r>
              <a:rPr lang="en-US" dirty="0" smtClean="0"/>
              <a:t/>
            </a:r>
            <a:br>
              <a:rPr lang="en-US" dirty="0" smtClean="0"/>
            </a:br>
            <a:r>
              <a:rPr lang="en-US" dirty="0" smtClean="0"/>
              <a:t/>
            </a:r>
            <a:br>
              <a:rPr lang="en-US" dirty="0" smtClean="0"/>
            </a:br>
            <a:r>
              <a:rPr lang="en-US" sz="4200" b="0" dirty="0"/>
              <a:t>SMIRF Reports</a:t>
            </a:r>
          </a:p>
        </p:txBody>
      </p:sp>
      <p:cxnSp>
        <p:nvCxnSpPr>
          <p:cNvPr id="9" name="Straight Connector 8"/>
          <p:cNvCxnSpPr/>
          <p:nvPr/>
        </p:nvCxnSpPr>
        <p:spPr>
          <a:xfrm flipV="1">
            <a:off x="6207919" y="2706292"/>
            <a:ext cx="447675" cy="1190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Content Placeholder 6" descr="Budget Vs Actual.png"/>
          <p:cNvPicPr>
            <a:picLocks noChangeAspect="1"/>
          </p:cNvPicPr>
          <p:nvPr/>
        </p:nvPicPr>
        <p:blipFill>
          <a:blip r:embed="rId3" cstate="print"/>
          <a:srcRect l="3545" t="3898" r="36576" b="31226"/>
          <a:stretch>
            <a:fillRect/>
          </a:stretch>
        </p:blipFill>
        <p:spPr>
          <a:xfrm>
            <a:off x="3393282" y="1408510"/>
            <a:ext cx="4704160" cy="3937397"/>
          </a:xfrm>
          <a:prstGeom prst="rect">
            <a:avLst/>
          </a:prstGeom>
          <a:ln w="3175"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839652412"/>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4656" y="2204845"/>
            <a:ext cx="8229600" cy="4205004"/>
          </a:xfrm>
        </p:spPr>
        <p:txBody>
          <a:bodyPr>
            <a:noAutofit/>
          </a:bodyPr>
          <a:lstStyle/>
          <a:p>
            <a:pPr lvl="0"/>
            <a:r>
              <a:rPr lang="en-US" sz="1800" dirty="0" smtClean="0">
                <a:latin typeface="Arial" panose="020B0604020202020204" pitchFamily="34" charset="0"/>
                <a:cs typeface="Arial" panose="020B0604020202020204" pitchFamily="34" charset="0"/>
              </a:rPr>
              <a:t>Given NAF financial management protocols, interpret and relate specific guidance to NAF program operations in accordance with AR215-1, Chapter 16 and annual IMCOM G9 Program Budget Guidance. </a:t>
            </a:r>
          </a:p>
          <a:p>
            <a:pPr lvl="0"/>
            <a:endParaRPr lang="en-US" sz="1800" dirty="0" smtClean="0">
              <a:latin typeface="Arial" panose="020B0604020202020204" pitchFamily="34" charset="0"/>
              <a:cs typeface="Arial" panose="020B0604020202020204" pitchFamily="34" charset="0"/>
            </a:endParaRPr>
          </a:p>
          <a:p>
            <a:pPr lvl="0"/>
            <a:endParaRPr lang="en-US" sz="1800" dirty="0" smtClean="0">
              <a:latin typeface="Arial" panose="020B0604020202020204" pitchFamily="34" charset="0"/>
              <a:cs typeface="Arial" panose="020B0604020202020204" pitchFamily="34" charset="0"/>
            </a:endParaRPr>
          </a:p>
          <a:p>
            <a:pPr lvl="0"/>
            <a:r>
              <a:rPr lang="en-US" sz="1800" dirty="0" smtClean="0">
                <a:latin typeface="Arial" panose="020B0604020202020204" pitchFamily="34" charset="0"/>
                <a:cs typeface="Arial" panose="020B0604020202020204" pitchFamily="34" charset="0"/>
              </a:rPr>
              <a:t>Given a NAF Income Statement, analyze its components to distinguish ways the information can be used to make program operating decisions in accordance with AR 215-1 and annual IMCOM G9 Program Budget Guidance.  </a:t>
            </a:r>
          </a:p>
          <a:p>
            <a:pPr lvl="0"/>
            <a:endParaRPr lang="en-US" sz="1800" dirty="0" smtClean="0">
              <a:latin typeface="Arial" panose="020B0604020202020204" pitchFamily="34" charset="0"/>
              <a:cs typeface="Arial" panose="020B0604020202020204" pitchFamily="34" charset="0"/>
            </a:endParaRPr>
          </a:p>
          <a:p>
            <a:pPr lvl="0"/>
            <a:endParaRPr lang="en-US" sz="1800" dirty="0" smtClean="0">
              <a:latin typeface="Arial" panose="020B0604020202020204" pitchFamily="34" charset="0"/>
              <a:cs typeface="Arial" panose="020B0604020202020204" pitchFamily="34" charset="0"/>
            </a:endParaRPr>
          </a:p>
          <a:p>
            <a:pPr lvl="0"/>
            <a:r>
              <a:rPr lang="en-US" sz="1800" dirty="0" smtClean="0">
                <a:latin typeface="Arial" panose="020B0604020202020204" pitchFamily="34" charset="0"/>
                <a:cs typeface="Arial" panose="020B0604020202020204" pitchFamily="34" charset="0"/>
              </a:rPr>
              <a:t>Given a NAF Variance Report and other historical financial reports, interpret data to identify trends and recommend corrective action if needed in accordance with AR 215-1, Chapter 16. </a:t>
            </a:r>
          </a:p>
          <a:p>
            <a:pPr marL="500634" lvl="2" indent="0" eaLnBrk="1" fontAlgn="auto" hangingPunct="1">
              <a:spcAft>
                <a:spcPts val="0"/>
              </a:spcAft>
              <a:buNone/>
              <a:defRPr/>
            </a:pPr>
            <a:endParaRPr lang="en-US" sz="900" dirty="0">
              <a:latin typeface="Arial" panose="020B0604020202020204" pitchFamily="34" charset="0"/>
              <a:cs typeface="Arial" panose="020B0604020202020204" pitchFamily="34" charset="0"/>
            </a:endParaRPr>
          </a:p>
          <a:p>
            <a:pPr marL="385763" indent="-385763" eaLnBrk="1" fontAlgn="auto" hangingPunct="1">
              <a:spcAft>
                <a:spcPts val="0"/>
              </a:spcAft>
              <a:buClr>
                <a:schemeClr val="accent3"/>
              </a:buClr>
              <a:buFont typeface="+mj-lt"/>
              <a:buAutoNum type="arabicPeriod"/>
              <a:defRPr/>
            </a:pPr>
            <a:endParaRPr lang="en-US" sz="1800" dirty="0" smtClean="0">
              <a:latin typeface="Arial" panose="020B0604020202020204" pitchFamily="34" charset="0"/>
              <a:cs typeface="Arial" panose="020B0604020202020204" pitchFamily="34" charset="0"/>
            </a:endParaRPr>
          </a:p>
          <a:p>
            <a:pPr lvl="2" indent="-185166" eaLnBrk="1" fontAlgn="auto" hangingPunct="1">
              <a:spcAft>
                <a:spcPts val="0"/>
              </a:spcAft>
              <a:buFont typeface="Wingdings 2"/>
              <a:buNone/>
              <a:defRPr/>
            </a:pPr>
            <a:endParaRPr lang="en-US" sz="1400" dirty="0" smtClean="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24656" y="1030728"/>
            <a:ext cx="8229600" cy="857250"/>
          </a:xfrm>
        </p:spPr>
        <p:txBody>
          <a:bodyPr>
            <a:normAutofit fontScale="90000"/>
          </a:bodyPr>
          <a:lstStyle/>
          <a:p>
            <a:pPr algn="ctr" eaLnBrk="1" fontAlgn="auto" hangingPunct="1">
              <a:spcAft>
                <a:spcPts val="0"/>
              </a:spcAft>
              <a:defRPr/>
            </a:pPr>
            <a:r>
              <a:rPr lang="en-US" sz="3750" dirty="0" smtClean="0"/>
              <a:t>NAF Financial Management </a:t>
            </a:r>
            <a:br>
              <a:rPr lang="en-US" sz="3750" dirty="0" smtClean="0"/>
            </a:br>
            <a:r>
              <a:rPr lang="en-US" sz="3750" dirty="0" smtClean="0"/>
              <a:t>Course Objectives</a:t>
            </a:r>
            <a:endParaRPr lang="en-US" sz="3750" dirty="0"/>
          </a:p>
        </p:txBody>
      </p:sp>
    </p:spTree>
    <p:extLst>
      <p:ext uri="{BB962C8B-B14F-4D97-AF65-F5344CB8AC3E}">
        <p14:creationId xmlns:p14="http://schemas.microsoft.com/office/powerpoint/2010/main" val="198019600"/>
      </p:ext>
    </p:extLst>
  </p:cSld>
  <p:clrMapOvr>
    <a:masterClrMapping/>
  </p:clrMapOvr>
  <p:transition spd="med">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a:xfrm>
            <a:off x="457200" y="2657835"/>
            <a:ext cx="8229600" cy="2843314"/>
          </a:xfrm>
        </p:spPr>
        <p:txBody>
          <a:bodyPr/>
          <a:lstStyle/>
          <a:p>
            <a:pPr eaLnBrk="1" hangingPunct="1"/>
            <a:r>
              <a:rPr lang="en-US" altLang="en-US" sz="2400" dirty="0">
                <a:latin typeface="Arial" panose="020B0604020202020204" pitchFamily="34" charset="0"/>
                <a:cs typeface="Arial" panose="020B0604020202020204" pitchFamily="34" charset="0"/>
              </a:rPr>
              <a:t>In Financial Management, a </a:t>
            </a:r>
            <a:r>
              <a:rPr lang="en-US" altLang="en-US" sz="2400" b="1" dirty="0">
                <a:latin typeface="Arial" panose="020B0604020202020204" pitchFamily="34" charset="0"/>
                <a:cs typeface="Arial" panose="020B0604020202020204" pitchFamily="34" charset="0"/>
              </a:rPr>
              <a:t>variance</a:t>
            </a:r>
            <a:r>
              <a:rPr lang="en-US" altLang="en-US" sz="2400" dirty="0">
                <a:latin typeface="Arial" panose="020B0604020202020204" pitchFamily="34" charset="0"/>
                <a:cs typeface="Arial" panose="020B0604020202020204" pitchFamily="34" charset="0"/>
              </a:rPr>
              <a:t> is the difference between a budgeted, </a:t>
            </a:r>
            <a:r>
              <a:rPr lang="en-US" altLang="en-US" sz="2400" dirty="0" smtClean="0">
                <a:latin typeface="Arial" panose="020B0604020202020204" pitchFamily="34" charset="0"/>
                <a:cs typeface="Arial" panose="020B0604020202020204" pitchFamily="34" charset="0"/>
              </a:rPr>
              <a:t>planned, </a:t>
            </a:r>
            <a:r>
              <a:rPr lang="en-US" altLang="en-US" sz="2400" dirty="0">
                <a:latin typeface="Arial" panose="020B0604020202020204" pitchFamily="34" charset="0"/>
                <a:cs typeface="Arial" panose="020B0604020202020204" pitchFamily="34" charset="0"/>
              </a:rPr>
              <a:t>or standard amount and the actual amount </a:t>
            </a:r>
            <a:r>
              <a:rPr lang="en-US" altLang="en-US" sz="2400" dirty="0" smtClean="0">
                <a:latin typeface="Arial" panose="020B0604020202020204" pitchFamily="34" charset="0"/>
                <a:cs typeface="Arial" panose="020B0604020202020204" pitchFamily="34" charset="0"/>
              </a:rPr>
              <a:t>incurred</a:t>
            </a:r>
          </a:p>
          <a:p>
            <a:pPr eaLnBrk="1" hangingPunct="1"/>
            <a:endParaRPr lang="en-US" altLang="en-US" sz="2400" dirty="0">
              <a:latin typeface="Arial" panose="020B0604020202020204" pitchFamily="34" charset="0"/>
              <a:cs typeface="Arial" panose="020B0604020202020204" pitchFamily="34" charset="0"/>
            </a:endParaRPr>
          </a:p>
          <a:p>
            <a:pPr eaLnBrk="1" hangingPunct="1"/>
            <a:r>
              <a:rPr lang="en-US" altLang="en-US" sz="2400" dirty="0">
                <a:latin typeface="Arial" panose="020B0604020202020204" pitchFamily="34" charset="0"/>
                <a:cs typeface="Arial" panose="020B0604020202020204" pitchFamily="34" charset="0"/>
              </a:rPr>
              <a:t>Variances can be computed for both expenses and revenues</a:t>
            </a:r>
          </a:p>
          <a:p>
            <a:pPr eaLnBrk="1" hangingPunct="1"/>
            <a:endParaRPr lang="en-US" altLang="en-US" sz="2400" dirty="0" smtClean="0">
              <a:latin typeface="Arial" panose="020B0604020202020204" pitchFamily="34" charset="0"/>
              <a:cs typeface="Arial" panose="020B0604020202020204" pitchFamily="34" charset="0"/>
            </a:endParaRPr>
          </a:p>
          <a:p>
            <a:pPr eaLnBrk="1" hangingPunct="1"/>
            <a:endParaRPr lang="en-US" altLang="en-US" sz="2000" dirty="0" smtClean="0"/>
          </a:p>
        </p:txBody>
      </p:sp>
      <p:sp>
        <p:nvSpPr>
          <p:cNvPr id="21507" name="Title 2"/>
          <p:cNvSpPr>
            <a:spLocks noGrp="1"/>
          </p:cNvSpPr>
          <p:nvPr>
            <p:ph type="title"/>
          </p:nvPr>
        </p:nvSpPr>
        <p:spPr/>
        <p:txBody>
          <a:bodyPr/>
          <a:lstStyle/>
          <a:p>
            <a:pPr eaLnBrk="1" hangingPunct="1"/>
            <a:r>
              <a:rPr lang="en-US" altLang="en-US" smtClean="0"/>
              <a:t>What is a Variance?</a:t>
            </a:r>
          </a:p>
        </p:txBody>
      </p:sp>
    </p:spTree>
    <p:extLst>
      <p:ext uri="{BB962C8B-B14F-4D97-AF65-F5344CB8AC3E}">
        <p14:creationId xmlns:p14="http://schemas.microsoft.com/office/powerpoint/2010/main" val="26879600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fade">
                                      <p:cBhvr>
                                        <p:cTn id="7" dur="500"/>
                                        <p:tgtEl>
                                          <p:spTgt spid="215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6">
                                            <p:txEl>
                                              <p:pRg st="2" end="2"/>
                                            </p:txEl>
                                          </p:spTgt>
                                        </p:tgtEl>
                                        <p:attrNameLst>
                                          <p:attrName>style.visibility</p:attrName>
                                        </p:attrNameLst>
                                      </p:cBhvr>
                                      <p:to>
                                        <p:strVal val="visible"/>
                                      </p:to>
                                    </p:set>
                                    <p:animEffect transition="in" filter="fade">
                                      <p:cBhvr>
                                        <p:cTn id="12" dur="500"/>
                                        <p:tgtEl>
                                          <p:spTgt spid="215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p:txBody>
          <a:bodyPr/>
          <a:lstStyle/>
          <a:p>
            <a:pPr eaLnBrk="1" hangingPunct="1"/>
            <a:r>
              <a:rPr lang="en-US" altLang="en-US" smtClean="0"/>
              <a:t>What is a Variance?</a:t>
            </a:r>
          </a:p>
        </p:txBody>
      </p:sp>
      <p:sp>
        <p:nvSpPr>
          <p:cNvPr id="23556" name="Content Placeholder 4"/>
          <p:cNvSpPr>
            <a:spLocks noGrp="1"/>
          </p:cNvSpPr>
          <p:nvPr>
            <p:ph idx="1"/>
          </p:nvPr>
        </p:nvSpPr>
        <p:spPr>
          <a:xfrm>
            <a:off x="457199" y="1935163"/>
            <a:ext cx="8422597" cy="4389437"/>
          </a:xfrm>
        </p:spPr>
        <p:txBody>
          <a:bodyPr/>
          <a:lstStyle/>
          <a:p>
            <a:pPr eaLnBrk="1" hangingPunct="1"/>
            <a:r>
              <a:rPr lang="en-US" altLang="en-US" sz="2400" dirty="0"/>
              <a:t> In Financial Management, the variance is the difference between budgeted and actual amounts. </a:t>
            </a:r>
            <a:endParaRPr lang="en-US" altLang="en-US" sz="2400" dirty="0" smtClean="0"/>
          </a:p>
          <a:p>
            <a:pPr eaLnBrk="1" hangingPunct="1"/>
            <a:endParaRPr lang="en-US" altLang="en-US" sz="2400" dirty="0"/>
          </a:p>
          <a:p>
            <a:pPr eaLnBrk="1" hangingPunct="1"/>
            <a:endParaRPr lang="en-US" altLang="en-US" sz="2400" dirty="0" smtClean="0"/>
          </a:p>
          <a:p>
            <a:pPr eaLnBrk="1" hangingPunct="1"/>
            <a:endParaRPr lang="en-US" altLang="en-US" sz="2400" dirty="0"/>
          </a:p>
          <a:p>
            <a:pPr eaLnBrk="1" hangingPunct="1"/>
            <a:endParaRPr lang="en-US" altLang="en-US" sz="2400" dirty="0" smtClean="0"/>
          </a:p>
          <a:p>
            <a:pPr eaLnBrk="1" hangingPunct="1"/>
            <a:endParaRPr lang="en-US" altLang="en-US" sz="2400" dirty="0"/>
          </a:p>
          <a:p>
            <a:pPr eaLnBrk="1" hangingPunct="1"/>
            <a:endParaRPr lang="en-US" altLang="en-US" sz="2400" dirty="0" smtClean="0"/>
          </a:p>
          <a:p>
            <a:pPr eaLnBrk="1" hangingPunct="1"/>
            <a:endParaRPr lang="en-US" altLang="en-US" sz="2400" dirty="0"/>
          </a:p>
          <a:p>
            <a:pPr marL="0" indent="0" eaLnBrk="1" hangingPunct="1">
              <a:buNone/>
            </a:pPr>
            <a:r>
              <a:rPr lang="en-US" altLang="en-US" sz="2400" dirty="0" smtClean="0"/>
              <a:t>When would 30% over budget on supplies be a good thing?</a:t>
            </a:r>
            <a:endParaRPr lang="en-US" altLang="en-US" sz="2400" dirty="0"/>
          </a:p>
        </p:txBody>
      </p:sp>
      <p:sp>
        <p:nvSpPr>
          <p:cNvPr id="6" name="Right Arrow 5"/>
          <p:cNvSpPr/>
          <p:nvPr/>
        </p:nvSpPr>
        <p:spPr>
          <a:xfrm>
            <a:off x="382191" y="3233738"/>
            <a:ext cx="575072" cy="286941"/>
          </a:xfrm>
          <a:prstGeom prst="rightArrow">
            <a:avLst/>
          </a:prstGeom>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3558" name="TextBox 6"/>
          <p:cNvSpPr txBox="1">
            <a:spLocks noChangeArrowheads="1"/>
          </p:cNvSpPr>
          <p:nvPr/>
        </p:nvSpPr>
        <p:spPr bwMode="auto">
          <a:xfrm flipH="1">
            <a:off x="1175147" y="3186112"/>
            <a:ext cx="454223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en-US" altLang="en-US" sz="2100" dirty="0">
                <a:latin typeface="Arial" panose="020B0604020202020204" pitchFamily="34" charset="0"/>
                <a:cs typeface="Arial" panose="020B0604020202020204" pitchFamily="34" charset="0"/>
              </a:rPr>
              <a:t>Example:  726 Supplies Expense </a:t>
            </a:r>
          </a:p>
        </p:txBody>
      </p:sp>
      <p:sp>
        <p:nvSpPr>
          <p:cNvPr id="23559" name="TextBox 7"/>
          <p:cNvSpPr txBox="1">
            <a:spLocks noChangeArrowheads="1"/>
          </p:cNvSpPr>
          <p:nvPr/>
        </p:nvSpPr>
        <p:spPr bwMode="auto">
          <a:xfrm flipH="1">
            <a:off x="532210" y="4046384"/>
            <a:ext cx="794742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en-US" altLang="en-US" sz="2100" dirty="0">
                <a:latin typeface="Arial" panose="020B0604020202020204" pitchFamily="34" charset="0"/>
                <a:cs typeface="Arial" panose="020B0604020202020204" pitchFamily="34" charset="0"/>
              </a:rPr>
              <a:t>Actual – Budgeted = Variance/Budgeted x 100 = Variance %  </a:t>
            </a:r>
          </a:p>
        </p:txBody>
      </p:sp>
      <p:sp>
        <p:nvSpPr>
          <p:cNvPr id="23560" name="TextBox 8"/>
          <p:cNvSpPr txBox="1">
            <a:spLocks noChangeArrowheads="1"/>
          </p:cNvSpPr>
          <p:nvPr/>
        </p:nvSpPr>
        <p:spPr bwMode="auto">
          <a:xfrm flipH="1">
            <a:off x="457200" y="4552400"/>
            <a:ext cx="842259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en-US" altLang="en-US" sz="2100" dirty="0">
                <a:latin typeface="Arial" panose="020B0604020202020204" pitchFamily="34" charset="0"/>
                <a:cs typeface="Arial" panose="020B0604020202020204" pitchFamily="34" charset="0"/>
              </a:rPr>
              <a:t>$1300  –  $1000   </a:t>
            </a:r>
            <a:r>
              <a:rPr lang="en-US" altLang="en-US" sz="2100" dirty="0" smtClean="0">
                <a:latin typeface="Arial" panose="020B0604020202020204" pitchFamily="34" charset="0"/>
                <a:cs typeface="Arial" panose="020B0604020202020204" pitchFamily="34" charset="0"/>
              </a:rPr>
              <a:t>  =   </a:t>
            </a:r>
            <a:r>
              <a:rPr lang="en-US" altLang="en-US" sz="2100" dirty="0">
                <a:latin typeface="Arial" panose="020B0604020202020204" pitchFamily="34" charset="0"/>
                <a:cs typeface="Arial" panose="020B0604020202020204" pitchFamily="34" charset="0"/>
              </a:rPr>
              <a:t>300 /$1000 x 100 </a:t>
            </a:r>
            <a:r>
              <a:rPr lang="en-US" altLang="en-US" sz="2100" dirty="0" smtClean="0">
                <a:latin typeface="Arial" panose="020B0604020202020204" pitchFamily="34" charset="0"/>
                <a:cs typeface="Arial" panose="020B0604020202020204" pitchFamily="34" charset="0"/>
              </a:rPr>
              <a:t>           =  </a:t>
            </a:r>
            <a:r>
              <a:rPr lang="en-US" altLang="en-US" sz="2100" dirty="0">
                <a:latin typeface="Arial" panose="020B0604020202020204" pitchFamily="34" charset="0"/>
                <a:cs typeface="Arial" panose="020B0604020202020204" pitchFamily="34" charset="0"/>
              </a:rPr>
              <a:t>0.3 x 100  =  30 %  </a:t>
            </a:r>
          </a:p>
        </p:txBody>
      </p:sp>
    </p:spTree>
    <p:extLst>
      <p:ext uri="{BB962C8B-B14F-4D97-AF65-F5344CB8AC3E}">
        <p14:creationId xmlns:p14="http://schemas.microsoft.com/office/powerpoint/2010/main" val="29379491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3556">
                                            <p:txEl>
                                              <p:pRg st="8" end="8"/>
                                            </p:txEl>
                                          </p:spTgt>
                                        </p:tgtEl>
                                        <p:attrNameLst>
                                          <p:attrName>style.visibility</p:attrName>
                                        </p:attrNameLst>
                                      </p:cBhvr>
                                      <p:to>
                                        <p:strVal val="visible"/>
                                      </p:to>
                                    </p:set>
                                    <p:animEffect transition="in" filter="wipe(down)">
                                      <p:cBhvr>
                                        <p:cTn id="7" dur="580">
                                          <p:stCondLst>
                                            <p:cond delay="0"/>
                                          </p:stCondLst>
                                        </p:cTn>
                                        <p:tgtEl>
                                          <p:spTgt spid="23556">
                                            <p:txEl>
                                              <p:pRg st="8" end="8"/>
                                            </p:txEl>
                                          </p:spTgt>
                                        </p:tgtEl>
                                      </p:cBhvr>
                                    </p:animEffect>
                                    <p:anim calcmode="lin" valueType="num">
                                      <p:cBhvr>
                                        <p:cTn id="8" dur="1822" tmFilter="0,0; 0.14,0.36; 0.43,0.73; 0.71,0.91; 1.0,1.0">
                                          <p:stCondLst>
                                            <p:cond delay="0"/>
                                          </p:stCondLst>
                                        </p:cTn>
                                        <p:tgtEl>
                                          <p:spTgt spid="23556">
                                            <p:txEl>
                                              <p:pRg st="8" end="8"/>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556">
                                            <p:txEl>
                                              <p:pRg st="8" end="8"/>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556">
                                            <p:txEl>
                                              <p:pRg st="8" end="8"/>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556">
                                            <p:txEl>
                                              <p:pRg st="8" end="8"/>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556">
                                            <p:txEl>
                                              <p:pRg st="8" end="8"/>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3556">
                                            <p:txEl>
                                              <p:pRg st="8" end="8"/>
                                            </p:txEl>
                                          </p:spTgt>
                                        </p:tgtEl>
                                      </p:cBhvr>
                                      <p:to x="100000" y="60000"/>
                                    </p:animScale>
                                    <p:animScale>
                                      <p:cBhvr>
                                        <p:cTn id="14" dur="166" decel="50000">
                                          <p:stCondLst>
                                            <p:cond delay="676"/>
                                          </p:stCondLst>
                                        </p:cTn>
                                        <p:tgtEl>
                                          <p:spTgt spid="23556">
                                            <p:txEl>
                                              <p:pRg st="8" end="8"/>
                                            </p:txEl>
                                          </p:spTgt>
                                        </p:tgtEl>
                                      </p:cBhvr>
                                      <p:to x="100000" y="100000"/>
                                    </p:animScale>
                                    <p:animScale>
                                      <p:cBhvr>
                                        <p:cTn id="15" dur="26">
                                          <p:stCondLst>
                                            <p:cond delay="1312"/>
                                          </p:stCondLst>
                                        </p:cTn>
                                        <p:tgtEl>
                                          <p:spTgt spid="23556">
                                            <p:txEl>
                                              <p:pRg st="8" end="8"/>
                                            </p:txEl>
                                          </p:spTgt>
                                        </p:tgtEl>
                                      </p:cBhvr>
                                      <p:to x="100000" y="80000"/>
                                    </p:animScale>
                                    <p:animScale>
                                      <p:cBhvr>
                                        <p:cTn id="16" dur="166" decel="50000">
                                          <p:stCondLst>
                                            <p:cond delay="1338"/>
                                          </p:stCondLst>
                                        </p:cTn>
                                        <p:tgtEl>
                                          <p:spTgt spid="23556">
                                            <p:txEl>
                                              <p:pRg st="8" end="8"/>
                                            </p:txEl>
                                          </p:spTgt>
                                        </p:tgtEl>
                                      </p:cBhvr>
                                      <p:to x="100000" y="100000"/>
                                    </p:animScale>
                                    <p:animScale>
                                      <p:cBhvr>
                                        <p:cTn id="17" dur="26">
                                          <p:stCondLst>
                                            <p:cond delay="1642"/>
                                          </p:stCondLst>
                                        </p:cTn>
                                        <p:tgtEl>
                                          <p:spTgt spid="23556">
                                            <p:txEl>
                                              <p:pRg st="8" end="8"/>
                                            </p:txEl>
                                          </p:spTgt>
                                        </p:tgtEl>
                                      </p:cBhvr>
                                      <p:to x="100000" y="90000"/>
                                    </p:animScale>
                                    <p:animScale>
                                      <p:cBhvr>
                                        <p:cTn id="18" dur="166" decel="50000">
                                          <p:stCondLst>
                                            <p:cond delay="1668"/>
                                          </p:stCondLst>
                                        </p:cTn>
                                        <p:tgtEl>
                                          <p:spTgt spid="23556">
                                            <p:txEl>
                                              <p:pRg st="8" end="8"/>
                                            </p:txEl>
                                          </p:spTgt>
                                        </p:tgtEl>
                                      </p:cBhvr>
                                      <p:to x="100000" y="100000"/>
                                    </p:animScale>
                                    <p:animScale>
                                      <p:cBhvr>
                                        <p:cTn id="19" dur="26">
                                          <p:stCondLst>
                                            <p:cond delay="1808"/>
                                          </p:stCondLst>
                                        </p:cTn>
                                        <p:tgtEl>
                                          <p:spTgt spid="23556">
                                            <p:txEl>
                                              <p:pRg st="8" end="8"/>
                                            </p:txEl>
                                          </p:spTgt>
                                        </p:tgtEl>
                                      </p:cBhvr>
                                      <p:to x="100000" y="95000"/>
                                    </p:animScale>
                                    <p:animScale>
                                      <p:cBhvr>
                                        <p:cTn id="20" dur="166" decel="50000">
                                          <p:stCondLst>
                                            <p:cond delay="1834"/>
                                          </p:stCondLst>
                                        </p:cTn>
                                        <p:tgtEl>
                                          <p:spTgt spid="23556">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p:txBody>
          <a:bodyPr/>
          <a:lstStyle/>
          <a:p>
            <a:pPr eaLnBrk="1" hangingPunct="1"/>
            <a:r>
              <a:rPr lang="en-US" altLang="en-US" dirty="0" smtClean="0"/>
              <a:t>How do you “Measure Up”?</a:t>
            </a:r>
          </a:p>
        </p:txBody>
      </p:sp>
      <p:sp>
        <p:nvSpPr>
          <p:cNvPr id="3" name="Content Placeholder 1"/>
          <p:cNvSpPr>
            <a:spLocks noGrp="1"/>
          </p:cNvSpPr>
          <p:nvPr>
            <p:ph idx="1"/>
          </p:nvPr>
        </p:nvSpPr>
        <p:spPr>
          <a:xfrm>
            <a:off x="457200" y="2657835"/>
            <a:ext cx="8229600" cy="2843314"/>
          </a:xfrm>
        </p:spPr>
        <p:txBody>
          <a:bodyPr/>
          <a:lstStyle/>
          <a:p>
            <a:pPr eaLnBrk="1" hangingPunct="1"/>
            <a:r>
              <a:rPr lang="en-US" altLang="en-US" sz="2400" dirty="0" smtClean="0">
                <a:latin typeface="Arial" panose="020B0604020202020204" pitchFamily="34" charset="0"/>
                <a:cs typeface="Arial" panose="020B0604020202020204" pitchFamily="34" charset="0"/>
              </a:rPr>
              <a:t>What are your numbers compared against?</a:t>
            </a:r>
          </a:p>
          <a:p>
            <a:pPr lvl="1" eaLnBrk="1" hangingPunct="1"/>
            <a:r>
              <a:rPr lang="en-US" altLang="en-US" sz="2000" dirty="0" smtClean="0"/>
              <a:t>Matrix</a:t>
            </a:r>
          </a:p>
          <a:p>
            <a:pPr lvl="1" eaLnBrk="1" hangingPunct="1"/>
            <a:r>
              <a:rPr lang="en-US" altLang="en-US" sz="2000" dirty="0" smtClean="0"/>
              <a:t>Performance Standards</a:t>
            </a:r>
          </a:p>
          <a:p>
            <a:pPr lvl="1" eaLnBrk="1" hangingPunct="1"/>
            <a:r>
              <a:rPr lang="en-US" altLang="en-US" sz="2000" dirty="0" smtClean="0"/>
              <a:t>Key Performance Indicators</a:t>
            </a:r>
          </a:p>
          <a:p>
            <a:pPr lvl="1" eaLnBrk="1" hangingPunct="1"/>
            <a:r>
              <a:rPr lang="en-US" altLang="en-US" sz="2000" dirty="0" smtClean="0"/>
              <a:t>What else?</a:t>
            </a:r>
            <a:endParaRPr lang="en-US" altLang="en-US" sz="2000" dirty="0"/>
          </a:p>
          <a:p>
            <a:pPr eaLnBrk="1" hangingPunct="1"/>
            <a:endParaRPr lang="en-US" altLang="en-US" sz="2400" dirty="0" smtClean="0">
              <a:latin typeface="Arial" panose="020B0604020202020204" pitchFamily="34" charset="0"/>
              <a:cs typeface="Arial" panose="020B0604020202020204" pitchFamily="34" charset="0"/>
            </a:endParaRPr>
          </a:p>
          <a:p>
            <a:pPr eaLnBrk="1" hangingPunct="1"/>
            <a:endParaRPr lang="en-US" altLang="en-US" sz="2000" dirty="0" smtClean="0"/>
          </a:p>
        </p:txBody>
      </p:sp>
    </p:spTree>
    <p:extLst>
      <p:ext uri="{BB962C8B-B14F-4D97-AF65-F5344CB8AC3E}">
        <p14:creationId xmlns:p14="http://schemas.microsoft.com/office/powerpoint/2010/main" val="1440844887"/>
      </p:ext>
    </p:extLst>
  </p:cSld>
  <p:clrMapOvr>
    <a:masterClrMapping/>
  </p:clrMapOvr>
  <p:transition spd="med">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a:xfrm>
            <a:off x="485336" y="704850"/>
            <a:ext cx="8229600" cy="1143000"/>
          </a:xfrm>
        </p:spPr>
        <p:txBody>
          <a:bodyPr/>
          <a:lstStyle/>
          <a:p>
            <a:pPr eaLnBrk="1" hangingPunct="1"/>
            <a:r>
              <a:rPr lang="en-US" altLang="en-US" dirty="0" smtClean="0"/>
              <a:t>What are you measured against?</a:t>
            </a:r>
          </a:p>
        </p:txBody>
      </p:sp>
      <p:sp>
        <p:nvSpPr>
          <p:cNvPr id="5" name="Content Placeholder 4"/>
          <p:cNvSpPr txBox="1">
            <a:spLocks/>
          </p:cNvSpPr>
          <p:nvPr/>
        </p:nvSpPr>
        <p:spPr>
          <a:xfrm>
            <a:off x="471268" y="2308623"/>
            <a:ext cx="8229600" cy="3292078"/>
          </a:xfrm>
          <a:prstGeom prst="rect">
            <a:avLst/>
          </a:prstGeom>
        </p:spPr>
        <p:txBody>
          <a:bodyPr>
            <a:normAutofit/>
          </a:bodyPr>
          <a:lstStyle/>
          <a:p>
            <a:pPr marL="205740" indent="-205740" eaLnBrk="1" fontAlgn="auto" hangingPunct="1">
              <a:spcBef>
                <a:spcPct val="20000"/>
              </a:spcBef>
              <a:spcAft>
                <a:spcPts val="0"/>
              </a:spcAft>
              <a:buClr>
                <a:schemeClr val="accent3"/>
              </a:buClr>
              <a:buSzPct val="95000"/>
              <a:buFont typeface="Wingdings 2"/>
              <a:buChar char=""/>
              <a:defRPr/>
            </a:pPr>
            <a:r>
              <a:rPr lang="en-US" sz="2000" dirty="0">
                <a:latin typeface="Arial" panose="020B0604020202020204" pitchFamily="34" charset="0"/>
                <a:cs typeface="Arial" panose="020B0604020202020204" pitchFamily="34" charset="0"/>
              </a:rPr>
              <a:t>Headquarters </a:t>
            </a:r>
            <a:r>
              <a:rPr lang="en-US" sz="2000" dirty="0" smtClean="0">
                <a:latin typeface="Arial" panose="020B0604020202020204" pitchFamily="34" charset="0"/>
                <a:cs typeface="Arial" panose="020B0604020202020204" pitchFamily="34" charset="0"/>
              </a:rPr>
              <a:t>guidance – Food and Beverage Benchmarks</a:t>
            </a:r>
          </a:p>
          <a:p>
            <a:pPr marL="662940" lvl="1" indent="-205740" eaLnBrk="1" fontAlgn="auto" hangingPunct="1">
              <a:spcBef>
                <a:spcPct val="20000"/>
              </a:spcBef>
              <a:spcAft>
                <a:spcPts val="0"/>
              </a:spcAft>
              <a:buClr>
                <a:schemeClr val="accent3"/>
              </a:buClr>
              <a:buSzPct val="95000"/>
              <a:buFont typeface="Wingdings 2"/>
              <a:buChar char=""/>
              <a:defRPr/>
            </a:pPr>
            <a:r>
              <a:rPr lang="en-US" sz="2000" dirty="0" smtClean="0">
                <a:latin typeface="Arial" panose="020B0604020202020204" pitchFamily="34" charset="0"/>
                <a:cs typeface="Arial" panose="020B0604020202020204" pitchFamily="34" charset="0"/>
              </a:rPr>
              <a:t>Where can you find this guidance?</a:t>
            </a:r>
            <a:endParaRPr lang="en-US" sz="2000" dirty="0">
              <a:latin typeface="Arial" panose="020B0604020202020204" pitchFamily="34" charset="0"/>
              <a:cs typeface="Arial" panose="020B0604020202020204" pitchFamily="34" charset="0"/>
            </a:endParaRPr>
          </a:p>
          <a:p>
            <a:pPr marL="205740" indent="-205740" eaLnBrk="1" fontAlgn="auto" hangingPunct="1">
              <a:spcBef>
                <a:spcPct val="20000"/>
              </a:spcBef>
              <a:spcAft>
                <a:spcPts val="0"/>
              </a:spcAft>
              <a:buClr>
                <a:schemeClr val="accent3"/>
              </a:buClr>
              <a:buSzPct val="95000"/>
              <a:buFont typeface="Wingdings 2"/>
              <a:buChar char=""/>
              <a:defRPr/>
            </a:pPr>
            <a:endParaRPr lang="en-US" sz="1950" dirty="0">
              <a:latin typeface="+mn-lt"/>
            </a:endParaRPr>
          </a:p>
          <a:p>
            <a:pPr marL="205740" indent="-205740" eaLnBrk="1" fontAlgn="auto" hangingPunct="1">
              <a:spcBef>
                <a:spcPct val="20000"/>
              </a:spcBef>
              <a:spcAft>
                <a:spcPts val="0"/>
              </a:spcAft>
              <a:buClr>
                <a:schemeClr val="accent3"/>
              </a:buClr>
              <a:buSzPct val="95000"/>
              <a:buFont typeface="Wingdings 2"/>
              <a:buChar char=""/>
              <a:defRPr/>
            </a:pPr>
            <a:endParaRPr lang="en-US" sz="1950" dirty="0">
              <a:latin typeface="+mn-lt"/>
            </a:endParaRPr>
          </a:p>
          <a:p>
            <a:pPr marL="205740" indent="-205740" eaLnBrk="1" fontAlgn="auto" hangingPunct="1">
              <a:spcBef>
                <a:spcPct val="20000"/>
              </a:spcBef>
              <a:spcAft>
                <a:spcPts val="0"/>
              </a:spcAft>
              <a:buClr>
                <a:schemeClr val="accent3"/>
              </a:buClr>
              <a:buSzPct val="95000"/>
              <a:buFont typeface="Wingdings 2"/>
              <a:buChar char=""/>
              <a:defRPr/>
            </a:pPr>
            <a:endParaRPr lang="en-US" sz="1950" dirty="0">
              <a:latin typeface="+mn-lt"/>
            </a:endParaRPr>
          </a:p>
        </p:txBody>
      </p:sp>
      <p:pic>
        <p:nvPicPr>
          <p:cNvPr id="7" name="Content Placeholder 6" descr="MeasuredAgainst.png"/>
          <p:cNvPicPr>
            <a:picLocks noGrp="1" noChangeAspect="1"/>
          </p:cNvPicPr>
          <p:nvPr>
            <p:ph idx="1"/>
          </p:nvPr>
        </p:nvPicPr>
        <p:blipFill rotWithShape="1">
          <a:blip r:embed="rId3" cstate="print"/>
          <a:srcRect t="15599"/>
          <a:stretch/>
        </p:blipFill>
        <p:spPr>
          <a:xfrm>
            <a:off x="140677" y="3376246"/>
            <a:ext cx="8876084" cy="2224455"/>
          </a:xfrm>
          <a:ln w="38100" cap="sq">
            <a:solidFill>
              <a:srgbClr val="000000"/>
            </a:solidFill>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31286152"/>
      </p:ext>
    </p:extLst>
  </p:cSld>
  <p:clrMapOvr>
    <a:masterClrMapping/>
  </p:clrMapOvr>
  <p:transition spd="med">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title"/>
          </p:nvPr>
        </p:nvSpPr>
        <p:spPr/>
        <p:txBody>
          <a:bodyPr/>
          <a:lstStyle/>
          <a:p>
            <a:pPr eaLnBrk="1" hangingPunct="1"/>
            <a:r>
              <a:rPr lang="en-US" altLang="en-US" smtClean="0"/>
              <a:t>What are you measured against?</a:t>
            </a:r>
          </a:p>
        </p:txBody>
      </p:sp>
      <p:sp>
        <p:nvSpPr>
          <p:cNvPr id="5" name="Content Placeholder 4"/>
          <p:cNvSpPr txBox="1">
            <a:spLocks/>
          </p:cNvSpPr>
          <p:nvPr/>
        </p:nvSpPr>
        <p:spPr>
          <a:xfrm>
            <a:off x="457200" y="2308622"/>
            <a:ext cx="8229600" cy="4254409"/>
          </a:xfrm>
          <a:prstGeom prst="rect">
            <a:avLst/>
          </a:prstGeom>
        </p:spPr>
        <p:txBody>
          <a:bodyPr>
            <a:normAutofit/>
          </a:bodyPr>
          <a:lstStyle/>
          <a:p>
            <a:pPr marL="205740" indent="-205740" eaLnBrk="1" fontAlgn="auto" hangingPunct="1">
              <a:spcBef>
                <a:spcPct val="20000"/>
              </a:spcBef>
              <a:spcAft>
                <a:spcPts val="0"/>
              </a:spcAft>
              <a:buClr>
                <a:schemeClr val="accent3"/>
              </a:buClr>
              <a:buSzPct val="95000"/>
              <a:buFont typeface="Wingdings 2"/>
              <a:buChar char=""/>
              <a:defRPr/>
            </a:pPr>
            <a:r>
              <a:rPr lang="en-US" sz="2000" dirty="0">
                <a:latin typeface="Arial" panose="020B0604020202020204" pitchFamily="34" charset="0"/>
                <a:cs typeface="Arial" panose="020B0604020202020204" pitchFamily="34" charset="0"/>
              </a:rPr>
              <a:t>Headquarters guidance</a:t>
            </a:r>
          </a:p>
          <a:p>
            <a:pPr marL="205740" indent="-205740" eaLnBrk="1" fontAlgn="auto" hangingPunct="1">
              <a:spcBef>
                <a:spcPct val="20000"/>
              </a:spcBef>
              <a:spcAft>
                <a:spcPts val="0"/>
              </a:spcAft>
              <a:buClr>
                <a:schemeClr val="accent3"/>
              </a:buClr>
              <a:buSzPct val="95000"/>
              <a:buFont typeface="Wingdings 2"/>
              <a:buChar char=""/>
              <a:defRPr/>
            </a:pPr>
            <a:r>
              <a:rPr lang="en-US" sz="2000" b="1" dirty="0">
                <a:latin typeface="Arial" panose="020B0604020202020204" pitchFamily="34" charset="0"/>
                <a:cs typeface="Arial" panose="020B0604020202020204" pitchFamily="34" charset="0"/>
              </a:rPr>
              <a:t>Industry standards</a:t>
            </a:r>
          </a:p>
          <a:p>
            <a:pPr marL="205740" indent="-205740" eaLnBrk="1" fontAlgn="auto" hangingPunct="1">
              <a:spcBef>
                <a:spcPct val="20000"/>
              </a:spcBef>
              <a:spcAft>
                <a:spcPts val="0"/>
              </a:spcAft>
              <a:buClr>
                <a:schemeClr val="accent3"/>
              </a:buClr>
              <a:buSzPct val="95000"/>
              <a:buFont typeface="Wingdings 2"/>
              <a:buChar char=""/>
              <a:defRPr/>
            </a:pPr>
            <a:endParaRPr lang="en-US" sz="1950" dirty="0" smtClean="0">
              <a:latin typeface="+mn-lt"/>
            </a:endParaRPr>
          </a:p>
          <a:p>
            <a:pPr marL="205740" indent="-205740" eaLnBrk="1" fontAlgn="auto" hangingPunct="1">
              <a:spcBef>
                <a:spcPct val="20000"/>
              </a:spcBef>
              <a:spcAft>
                <a:spcPts val="0"/>
              </a:spcAft>
              <a:buClr>
                <a:schemeClr val="accent3"/>
              </a:buClr>
              <a:buSzPct val="95000"/>
              <a:buFont typeface="Wingdings 2"/>
              <a:buChar char=""/>
              <a:defRPr/>
            </a:pPr>
            <a:endParaRPr lang="en-US" sz="1950" dirty="0">
              <a:latin typeface="+mn-lt"/>
            </a:endParaRPr>
          </a:p>
          <a:p>
            <a:pPr marL="205740" indent="-205740" eaLnBrk="1" fontAlgn="auto" hangingPunct="1">
              <a:spcBef>
                <a:spcPct val="20000"/>
              </a:spcBef>
              <a:spcAft>
                <a:spcPts val="0"/>
              </a:spcAft>
              <a:buClr>
                <a:schemeClr val="accent3"/>
              </a:buClr>
              <a:buSzPct val="95000"/>
              <a:buFont typeface="Wingdings 2"/>
              <a:buChar char=""/>
              <a:defRPr/>
            </a:pPr>
            <a:endParaRPr lang="en-US" sz="1950" dirty="0" smtClean="0">
              <a:latin typeface="+mn-lt"/>
            </a:endParaRPr>
          </a:p>
          <a:p>
            <a:pPr marL="205740" indent="-205740" eaLnBrk="1" fontAlgn="auto" hangingPunct="1">
              <a:spcBef>
                <a:spcPct val="20000"/>
              </a:spcBef>
              <a:spcAft>
                <a:spcPts val="0"/>
              </a:spcAft>
              <a:buClr>
                <a:schemeClr val="accent3"/>
              </a:buClr>
              <a:buSzPct val="95000"/>
              <a:buFont typeface="Wingdings 2"/>
              <a:buChar char=""/>
              <a:defRPr/>
            </a:pPr>
            <a:endParaRPr lang="en-US" sz="1950" dirty="0">
              <a:latin typeface="+mn-lt"/>
            </a:endParaRPr>
          </a:p>
          <a:p>
            <a:pPr marL="205740" indent="-205740" eaLnBrk="1" fontAlgn="auto" hangingPunct="1">
              <a:spcBef>
                <a:spcPct val="20000"/>
              </a:spcBef>
              <a:spcAft>
                <a:spcPts val="0"/>
              </a:spcAft>
              <a:buClr>
                <a:schemeClr val="accent3"/>
              </a:buClr>
              <a:buSzPct val="95000"/>
              <a:buFont typeface="Wingdings 2"/>
              <a:buChar char=""/>
              <a:defRPr/>
            </a:pPr>
            <a:endParaRPr lang="en-US" sz="1950" dirty="0" smtClean="0">
              <a:latin typeface="+mn-lt"/>
            </a:endParaRPr>
          </a:p>
          <a:p>
            <a:pPr marL="205740" indent="-205740" eaLnBrk="1" fontAlgn="auto" hangingPunct="1">
              <a:spcBef>
                <a:spcPct val="20000"/>
              </a:spcBef>
              <a:spcAft>
                <a:spcPts val="0"/>
              </a:spcAft>
              <a:buClr>
                <a:schemeClr val="accent3"/>
              </a:buClr>
              <a:buSzPct val="95000"/>
              <a:buFont typeface="Wingdings 2"/>
              <a:buChar char=""/>
              <a:defRPr/>
            </a:pPr>
            <a:endParaRPr lang="en-US" sz="1950" dirty="0">
              <a:latin typeface="+mn-lt"/>
            </a:endParaRPr>
          </a:p>
          <a:p>
            <a:pPr marL="3406140" lvl="7" indent="-205740">
              <a:spcBef>
                <a:spcPct val="20000"/>
              </a:spcBef>
              <a:buClr>
                <a:schemeClr val="accent3"/>
              </a:buClr>
              <a:buSzPct val="95000"/>
              <a:buFont typeface="Wingdings 2"/>
              <a:buChar char=""/>
              <a:defRPr/>
            </a:pPr>
            <a:endParaRPr lang="en-US" sz="1950" dirty="0">
              <a:latin typeface="+mn-lt"/>
            </a:endParaRPr>
          </a:p>
          <a:p>
            <a:pPr lvl="7">
              <a:spcBef>
                <a:spcPct val="20000"/>
              </a:spcBef>
              <a:buClr>
                <a:schemeClr val="accent3"/>
              </a:buClr>
              <a:buSzPct val="95000"/>
              <a:defRPr/>
            </a:pPr>
            <a:r>
              <a:rPr lang="en-US" sz="1950" dirty="0" smtClean="0">
                <a:latin typeface="+mn-lt"/>
              </a:rPr>
              <a:t>		  </a:t>
            </a:r>
            <a:r>
              <a:rPr lang="en-US" sz="1950" b="1" dirty="0" smtClean="0">
                <a:latin typeface="+mn-lt"/>
              </a:rPr>
              <a:t>Why do you care?</a:t>
            </a:r>
            <a:endParaRPr lang="en-US" sz="1950" b="1" dirty="0">
              <a:latin typeface="+mn-lt"/>
            </a:endParaRPr>
          </a:p>
          <a:p>
            <a:pPr marL="205740" indent="-205740" eaLnBrk="1" fontAlgn="auto" hangingPunct="1">
              <a:spcBef>
                <a:spcPct val="20000"/>
              </a:spcBef>
              <a:spcAft>
                <a:spcPts val="0"/>
              </a:spcAft>
              <a:buClr>
                <a:schemeClr val="accent3"/>
              </a:buClr>
              <a:buSzPct val="95000"/>
              <a:buFont typeface="Wingdings 2"/>
              <a:buChar char=""/>
              <a:defRPr/>
            </a:pPr>
            <a:endParaRPr lang="en-US" sz="1950" dirty="0">
              <a:latin typeface="+mn-lt"/>
            </a:endParaRPr>
          </a:p>
          <a:p>
            <a:pPr marL="205740" indent="-205740" eaLnBrk="1" fontAlgn="auto" hangingPunct="1">
              <a:spcBef>
                <a:spcPct val="20000"/>
              </a:spcBef>
              <a:spcAft>
                <a:spcPts val="0"/>
              </a:spcAft>
              <a:buClr>
                <a:schemeClr val="accent3"/>
              </a:buClr>
              <a:buSzPct val="95000"/>
              <a:buFont typeface="Wingdings 2"/>
              <a:buChar char=""/>
              <a:defRPr/>
            </a:pPr>
            <a:endParaRPr lang="en-US" sz="1950" dirty="0">
              <a:latin typeface="+mn-lt"/>
            </a:endParaRPr>
          </a:p>
        </p:txBody>
      </p:sp>
      <p:pic>
        <p:nvPicPr>
          <p:cNvPr id="29701" name="Picture 6" descr="Measured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8206" y="2512219"/>
            <a:ext cx="2933700" cy="258961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9702" name="Picture 7" descr="industrystandard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37513">
            <a:off x="798586" y="3862862"/>
            <a:ext cx="2855119" cy="186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092924"/>
      </p:ext>
    </p:extLst>
  </p:cSld>
  <p:clrMapOvr>
    <a:masterClrMapping/>
  </p:clrMapOvr>
  <p:transition spd="med">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p:txBody>
          <a:bodyPr/>
          <a:lstStyle/>
          <a:p>
            <a:pPr eaLnBrk="1" hangingPunct="1"/>
            <a:r>
              <a:rPr lang="en-US" altLang="en-US" dirty="0" smtClean="0"/>
              <a:t>What are you measured against?</a:t>
            </a:r>
          </a:p>
        </p:txBody>
      </p:sp>
      <p:pic>
        <p:nvPicPr>
          <p:cNvPr id="6" name="Picture 5" descr="iStock-507182508.jpg"/>
          <p:cNvPicPr>
            <a:picLocks noChangeAspect="1"/>
          </p:cNvPicPr>
          <p:nvPr/>
        </p:nvPicPr>
        <p:blipFill>
          <a:blip r:embed="rId3" cstate="print"/>
          <a:stretch>
            <a:fillRect/>
          </a:stretch>
        </p:blipFill>
        <p:spPr>
          <a:xfrm>
            <a:off x="2586910" y="2219128"/>
            <a:ext cx="6230520" cy="4153679"/>
          </a:xfrm>
          <a:prstGeom prst="rect">
            <a:avLst/>
          </a:prstGeom>
        </p:spPr>
      </p:pic>
      <p:sp>
        <p:nvSpPr>
          <p:cNvPr id="5" name="Content Placeholder 4"/>
          <p:cNvSpPr txBox="1">
            <a:spLocks/>
          </p:cNvSpPr>
          <p:nvPr/>
        </p:nvSpPr>
        <p:spPr>
          <a:xfrm>
            <a:off x="457200" y="2308623"/>
            <a:ext cx="8229600" cy="3292078"/>
          </a:xfrm>
          <a:prstGeom prst="rect">
            <a:avLst/>
          </a:prstGeom>
        </p:spPr>
        <p:txBody>
          <a:bodyPr>
            <a:normAutofit/>
          </a:bodyPr>
          <a:lstStyle/>
          <a:p>
            <a:pPr marL="205740" indent="-205740" eaLnBrk="1" fontAlgn="auto" hangingPunct="1">
              <a:spcBef>
                <a:spcPct val="20000"/>
              </a:spcBef>
              <a:spcAft>
                <a:spcPts val="0"/>
              </a:spcAft>
              <a:buClr>
                <a:schemeClr val="accent3"/>
              </a:buClr>
              <a:buSzPct val="95000"/>
              <a:buFont typeface="Wingdings 2"/>
              <a:buChar char=""/>
              <a:defRPr/>
            </a:pPr>
            <a:r>
              <a:rPr lang="en-US" sz="2000" dirty="0">
                <a:latin typeface="Arial" panose="020B0604020202020204" pitchFamily="34" charset="0"/>
                <a:cs typeface="Arial" panose="020B0604020202020204" pitchFamily="34" charset="0"/>
              </a:rPr>
              <a:t>Headquarters guidance</a:t>
            </a:r>
          </a:p>
          <a:p>
            <a:pPr marL="205740" indent="-205740" eaLnBrk="1" fontAlgn="auto" hangingPunct="1">
              <a:spcBef>
                <a:spcPct val="20000"/>
              </a:spcBef>
              <a:spcAft>
                <a:spcPts val="0"/>
              </a:spcAft>
              <a:buClr>
                <a:schemeClr val="accent3"/>
              </a:buClr>
              <a:buSzPct val="95000"/>
              <a:buFont typeface="Wingdings 2"/>
              <a:buChar char=""/>
              <a:defRPr/>
            </a:pPr>
            <a:r>
              <a:rPr lang="en-US" sz="2000" dirty="0">
                <a:latin typeface="Arial" panose="020B0604020202020204" pitchFamily="34" charset="0"/>
                <a:cs typeface="Arial" panose="020B0604020202020204" pitchFamily="34" charset="0"/>
              </a:rPr>
              <a:t>Industry standards</a:t>
            </a:r>
          </a:p>
          <a:p>
            <a:pPr marL="205740" indent="-205740" eaLnBrk="1" fontAlgn="auto" hangingPunct="1">
              <a:spcBef>
                <a:spcPct val="20000"/>
              </a:spcBef>
              <a:spcAft>
                <a:spcPts val="0"/>
              </a:spcAft>
              <a:buClr>
                <a:schemeClr val="accent3"/>
              </a:buClr>
              <a:buSzPct val="95000"/>
              <a:buFont typeface="Wingdings 2"/>
              <a:buChar char=""/>
              <a:defRPr/>
            </a:pPr>
            <a:r>
              <a:rPr lang="en-US" sz="2000" b="1" dirty="0">
                <a:latin typeface="Arial" panose="020B0604020202020204" pitchFamily="34" charset="0"/>
                <a:cs typeface="Arial" panose="020B0604020202020204" pitchFamily="34" charset="0"/>
              </a:rPr>
              <a:t>Local standards</a:t>
            </a:r>
          </a:p>
          <a:p>
            <a:pPr marL="205740" indent="-205740" eaLnBrk="1" fontAlgn="auto" hangingPunct="1">
              <a:spcBef>
                <a:spcPct val="20000"/>
              </a:spcBef>
              <a:spcAft>
                <a:spcPts val="0"/>
              </a:spcAft>
              <a:buClr>
                <a:schemeClr val="accent3"/>
              </a:buClr>
              <a:buSzPct val="95000"/>
              <a:buFont typeface="Wingdings 2"/>
              <a:buChar char=""/>
              <a:defRPr/>
            </a:pPr>
            <a:endParaRPr lang="en-US" sz="2000" dirty="0" smtClean="0">
              <a:latin typeface="Arial" panose="020B0604020202020204" pitchFamily="34" charset="0"/>
              <a:cs typeface="Arial" panose="020B0604020202020204" pitchFamily="34" charset="0"/>
            </a:endParaRPr>
          </a:p>
          <a:p>
            <a:pPr marL="205740" indent="-205740" eaLnBrk="1" fontAlgn="auto" hangingPunct="1">
              <a:spcBef>
                <a:spcPct val="20000"/>
              </a:spcBef>
              <a:spcAft>
                <a:spcPts val="0"/>
              </a:spcAft>
              <a:buClr>
                <a:schemeClr val="accent3"/>
              </a:buClr>
              <a:buSzPct val="95000"/>
              <a:buFont typeface="Wingdings 2"/>
              <a:buChar char=""/>
              <a:defRPr/>
            </a:pPr>
            <a:endParaRPr lang="en-US" sz="2000" dirty="0">
              <a:latin typeface="Arial" panose="020B0604020202020204" pitchFamily="34" charset="0"/>
              <a:cs typeface="Arial" panose="020B0604020202020204" pitchFamily="34" charset="0"/>
            </a:endParaRPr>
          </a:p>
          <a:p>
            <a:pPr marL="205740" indent="-205740" eaLnBrk="1" fontAlgn="auto" hangingPunct="1">
              <a:spcBef>
                <a:spcPct val="20000"/>
              </a:spcBef>
              <a:spcAft>
                <a:spcPts val="0"/>
              </a:spcAft>
              <a:buClr>
                <a:schemeClr val="accent3"/>
              </a:buClr>
              <a:buSzPct val="95000"/>
              <a:buFont typeface="Wingdings 2"/>
              <a:buChar char=""/>
              <a:defRPr/>
            </a:pPr>
            <a:endParaRPr lang="en-US" sz="2000" dirty="0" smtClean="0">
              <a:latin typeface="Arial" panose="020B0604020202020204" pitchFamily="34" charset="0"/>
              <a:cs typeface="Arial" panose="020B0604020202020204" pitchFamily="34" charset="0"/>
            </a:endParaRPr>
          </a:p>
          <a:p>
            <a:pPr marL="205740" indent="-205740" eaLnBrk="1" fontAlgn="auto" hangingPunct="1">
              <a:spcBef>
                <a:spcPct val="20000"/>
              </a:spcBef>
              <a:spcAft>
                <a:spcPts val="0"/>
              </a:spcAft>
              <a:buClr>
                <a:schemeClr val="accent3"/>
              </a:buClr>
              <a:buSzPct val="95000"/>
              <a:buFont typeface="Wingdings 2"/>
              <a:buChar char=""/>
              <a:defRPr/>
            </a:pPr>
            <a:endParaRPr lang="en-US" sz="2000" dirty="0">
              <a:latin typeface="Arial" panose="020B0604020202020204" pitchFamily="34" charset="0"/>
              <a:cs typeface="Arial" panose="020B0604020202020204" pitchFamily="34" charset="0"/>
            </a:endParaRPr>
          </a:p>
          <a:p>
            <a:pPr marL="205740" indent="-205740" eaLnBrk="1" fontAlgn="auto" hangingPunct="1">
              <a:spcBef>
                <a:spcPct val="20000"/>
              </a:spcBef>
              <a:spcAft>
                <a:spcPts val="0"/>
              </a:spcAft>
              <a:buClr>
                <a:schemeClr val="accent3"/>
              </a:buClr>
              <a:buSzPct val="95000"/>
              <a:buFont typeface="Wingdings 2"/>
              <a:buChar char=""/>
              <a:defRPr/>
            </a:pPr>
            <a:r>
              <a:rPr lang="en-US" sz="2000" dirty="0" smtClean="0">
                <a:latin typeface="Arial" panose="020B0604020202020204" pitchFamily="34" charset="0"/>
                <a:cs typeface="Arial" panose="020B0604020202020204" pitchFamily="34" charset="0"/>
              </a:rPr>
              <a:t>Which has priority?</a:t>
            </a:r>
            <a:endParaRPr lang="en-US" sz="2000" dirty="0">
              <a:latin typeface="Arial" panose="020B0604020202020204" pitchFamily="34" charset="0"/>
              <a:cs typeface="Arial" panose="020B0604020202020204" pitchFamily="34" charset="0"/>
            </a:endParaRPr>
          </a:p>
          <a:p>
            <a:pPr marL="205740" indent="-205740" eaLnBrk="1" fontAlgn="auto" hangingPunct="1">
              <a:spcBef>
                <a:spcPct val="20000"/>
              </a:spcBef>
              <a:spcAft>
                <a:spcPts val="0"/>
              </a:spcAft>
              <a:buClr>
                <a:schemeClr val="accent3"/>
              </a:buClr>
              <a:buSzPct val="95000"/>
              <a:buFont typeface="Wingdings 2"/>
              <a:buChar char=""/>
              <a:defRPr/>
            </a:pPr>
            <a:endParaRPr lang="en-US" sz="2000" dirty="0">
              <a:latin typeface="Arial" panose="020B0604020202020204" pitchFamily="34" charset="0"/>
              <a:cs typeface="Arial" panose="020B0604020202020204" pitchFamily="34" charset="0"/>
            </a:endParaRPr>
          </a:p>
          <a:p>
            <a:pPr marL="205740" indent="-205740" eaLnBrk="1" fontAlgn="auto" hangingPunct="1">
              <a:spcBef>
                <a:spcPct val="20000"/>
              </a:spcBef>
              <a:spcAft>
                <a:spcPts val="0"/>
              </a:spcAft>
              <a:buClr>
                <a:schemeClr val="accent3"/>
              </a:buClr>
              <a:buSzPct val="95000"/>
              <a:buFont typeface="Wingdings 2"/>
              <a:buChar char=""/>
              <a:defRP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9956174"/>
      </p:ext>
    </p:extLst>
  </p:cSld>
  <p:clrMapOvr>
    <a:masterClrMapping/>
  </p:clrMapOvr>
  <p:transition spd="med">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p:cNvSpPr>
          <p:nvPr>
            <p:ph type="title"/>
          </p:nvPr>
        </p:nvSpPr>
        <p:spPr/>
        <p:txBody>
          <a:bodyPr/>
          <a:lstStyle/>
          <a:p>
            <a:pPr eaLnBrk="1" hangingPunct="1"/>
            <a:r>
              <a:rPr lang="en-US" altLang="en-US" smtClean="0"/>
              <a:t>Analyzing a Variance</a:t>
            </a:r>
          </a:p>
        </p:txBody>
      </p:sp>
      <p:sp>
        <p:nvSpPr>
          <p:cNvPr id="6" name="Content Placeholder 1"/>
          <p:cNvSpPr>
            <a:spLocks noGrp="1"/>
          </p:cNvSpPr>
          <p:nvPr>
            <p:ph idx="1"/>
          </p:nvPr>
        </p:nvSpPr>
        <p:spPr>
          <a:xfrm>
            <a:off x="457200" y="2288381"/>
            <a:ext cx="8229600" cy="4569619"/>
          </a:xfrm>
        </p:spPr>
        <p:txBody>
          <a:bodyPr>
            <a:normAutofit/>
          </a:bodyPr>
          <a:lstStyle/>
          <a:p>
            <a:pPr marL="205740" indent="-205740" eaLnBrk="1" fontAlgn="auto" hangingPunct="1">
              <a:spcAft>
                <a:spcPts val="0"/>
              </a:spcAft>
              <a:buClr>
                <a:schemeClr val="accent3"/>
              </a:buClr>
              <a:buFont typeface="Wingdings 2"/>
              <a:buChar char=""/>
              <a:defRPr/>
            </a:pPr>
            <a:r>
              <a:rPr lang="en-US" sz="2000" b="1" dirty="0"/>
              <a:t>  Analyze Data at the Lowest Level Possible</a:t>
            </a:r>
          </a:p>
          <a:p>
            <a:pPr marL="480060" lvl="1" indent="-185166" eaLnBrk="1" fontAlgn="auto" hangingPunct="1">
              <a:spcAft>
                <a:spcPts val="0"/>
              </a:spcAft>
              <a:buFont typeface="Wingdings" pitchFamily="2" charset="2"/>
              <a:buChar char="Ø"/>
              <a:defRPr/>
            </a:pPr>
            <a:r>
              <a:rPr lang="en-US" dirty="0" smtClean="0"/>
              <a:t>  Things roll-up</a:t>
            </a:r>
            <a:r>
              <a:rPr lang="en-US" sz="2400" dirty="0"/>
              <a:t>!</a:t>
            </a:r>
            <a:br>
              <a:rPr lang="en-US" sz="2400" dirty="0"/>
            </a:br>
            <a:endParaRPr lang="en-US" sz="1050" dirty="0"/>
          </a:p>
          <a:p>
            <a:pPr marL="346472" indent="-346472" eaLnBrk="1" fontAlgn="auto" hangingPunct="1">
              <a:spcAft>
                <a:spcPts val="0"/>
              </a:spcAft>
              <a:buClr>
                <a:schemeClr val="accent3"/>
              </a:buClr>
              <a:buFont typeface="Wingdings 2"/>
              <a:buChar char=""/>
              <a:defRPr/>
            </a:pPr>
            <a:r>
              <a:rPr lang="en-US" sz="2000" b="1" dirty="0"/>
              <a:t>Compare Actual Results to Budget Estimates for Each Income Statement Item</a:t>
            </a:r>
          </a:p>
          <a:p>
            <a:pPr marL="480060" lvl="1" indent="-185166" eaLnBrk="1" fontAlgn="auto" hangingPunct="1">
              <a:spcAft>
                <a:spcPts val="0"/>
              </a:spcAft>
              <a:buFont typeface="Wingdings" pitchFamily="2" charset="2"/>
              <a:buChar char="Ø"/>
              <a:defRPr/>
            </a:pPr>
            <a:r>
              <a:rPr lang="en-US" dirty="0" smtClean="0"/>
              <a:t>  Start with Summary GLACS</a:t>
            </a:r>
          </a:p>
          <a:p>
            <a:pPr marL="480060" lvl="1" indent="-185166" eaLnBrk="1" fontAlgn="auto" hangingPunct="1">
              <a:spcAft>
                <a:spcPts val="0"/>
              </a:spcAft>
              <a:buFont typeface="Wingdings" pitchFamily="2" charset="2"/>
              <a:buChar char="Ø"/>
              <a:defRPr/>
            </a:pPr>
            <a:endParaRPr lang="en-US" b="1" dirty="0" smtClean="0"/>
          </a:p>
          <a:p>
            <a:pPr marL="480060" lvl="1" indent="-185166" algn="ctr" eaLnBrk="1" fontAlgn="auto" hangingPunct="1">
              <a:spcAft>
                <a:spcPts val="0"/>
              </a:spcAft>
              <a:buNone/>
              <a:defRPr/>
            </a:pPr>
            <a:r>
              <a:rPr lang="en-US" sz="2400" b="1" dirty="0" smtClean="0"/>
              <a:t>REMEMBER:  Variances may be favorable or unfavorable, significant or insignificant.  YOU SHOULD ANALYZE BOTH!</a:t>
            </a:r>
            <a:endParaRPr lang="en-US" sz="2400" dirty="0"/>
          </a:p>
        </p:txBody>
      </p:sp>
    </p:spTree>
    <p:extLst>
      <p:ext uri="{BB962C8B-B14F-4D97-AF65-F5344CB8AC3E}">
        <p14:creationId xmlns:p14="http://schemas.microsoft.com/office/powerpoint/2010/main" val="3925057097"/>
      </p:ext>
    </p:extLst>
  </p:cSld>
  <p:clrMapOvr>
    <a:masterClrMapping/>
  </p:clrMapOvr>
  <p:transition spd="med">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descr="https://apps.imcom.army.mil/wiki/download/attachments/5734611/Michelle+McQueary+-+Nov+29+2012.jpg"/>
          <p:cNvSpPr>
            <a:spLocks noChangeAspect="1" noChangeArrowheads="1"/>
          </p:cNvSpPr>
          <p:nvPr/>
        </p:nvSpPr>
        <p:spPr bwMode="auto">
          <a:xfrm>
            <a:off x="47625" y="754856"/>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endParaRPr lang="en-US" altLang="en-US"/>
          </a:p>
        </p:txBody>
      </p:sp>
      <p:sp>
        <p:nvSpPr>
          <p:cNvPr id="35843" name="Title 4"/>
          <p:cNvSpPr>
            <a:spLocks noGrp="1"/>
          </p:cNvSpPr>
          <p:nvPr>
            <p:ph type="title"/>
          </p:nvPr>
        </p:nvSpPr>
        <p:spPr>
          <a:xfrm>
            <a:off x="303610" y="1225518"/>
            <a:ext cx="8229600" cy="857250"/>
          </a:xfrm>
        </p:spPr>
        <p:txBody>
          <a:bodyPr/>
          <a:lstStyle/>
          <a:p>
            <a:pPr eaLnBrk="1" hangingPunct="1"/>
            <a:r>
              <a:rPr lang="en-US" altLang="en-US" dirty="0" smtClean="0"/>
              <a:t>Group Exercise</a:t>
            </a:r>
          </a:p>
        </p:txBody>
      </p:sp>
      <p:pic>
        <p:nvPicPr>
          <p:cNvPr id="3584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0772" y="2361010"/>
            <a:ext cx="4748213"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61925" y="2732068"/>
            <a:ext cx="4108846" cy="2246769"/>
          </a:xfrm>
          <a:prstGeom prst="rect">
            <a:avLst/>
          </a:prstGeom>
          <a:noFill/>
          <a:ln>
            <a:noFill/>
          </a:ln>
        </p:spPr>
        <p:txBody>
          <a:bodyPr wrap="square">
            <a:spAutoFit/>
          </a:bodyPr>
          <a:lstStyle/>
          <a:p>
            <a:pPr eaLnBrk="1" fontAlgn="auto" hangingPunct="1">
              <a:spcBef>
                <a:spcPts val="0"/>
              </a:spcBef>
              <a:spcAft>
                <a:spcPts val="0"/>
              </a:spcAft>
              <a:buClr>
                <a:schemeClr val="accent3"/>
              </a:buClr>
              <a:defRPr/>
            </a:pPr>
            <a:r>
              <a:rPr lang="en-US" sz="2000" dirty="0">
                <a:latin typeface="Arial" pitchFamily="34" charset="0"/>
                <a:cs typeface="Arial" pitchFamily="34" charset="0"/>
              </a:rPr>
              <a:t>In your group, calculate the </a:t>
            </a:r>
          </a:p>
          <a:p>
            <a:pPr eaLnBrk="1" fontAlgn="auto" hangingPunct="1">
              <a:spcBef>
                <a:spcPts val="0"/>
              </a:spcBef>
              <a:spcAft>
                <a:spcPts val="0"/>
              </a:spcAft>
              <a:buClr>
                <a:schemeClr val="accent3"/>
              </a:buClr>
              <a:defRPr/>
            </a:pPr>
            <a:r>
              <a:rPr lang="en-US" sz="2000" dirty="0">
                <a:latin typeface="Arial" pitchFamily="34" charset="0"/>
                <a:cs typeface="Arial" pitchFamily="34" charset="0"/>
              </a:rPr>
              <a:t>missing data </a:t>
            </a:r>
            <a:r>
              <a:rPr lang="en-US" sz="2000" dirty="0" smtClean="0">
                <a:latin typeface="Arial" pitchFamily="34" charset="0"/>
                <a:cs typeface="Arial" pitchFamily="34" charset="0"/>
              </a:rPr>
              <a:t>  </a:t>
            </a:r>
          </a:p>
          <a:p>
            <a:pPr marL="213122" lvl="1" eaLnBrk="1" fontAlgn="auto" hangingPunct="1">
              <a:spcBef>
                <a:spcPts val="0"/>
              </a:spcBef>
              <a:spcAft>
                <a:spcPts val="0"/>
              </a:spcAft>
              <a:buClr>
                <a:schemeClr val="accent2"/>
              </a:buClr>
              <a:buSzPct val="95000"/>
              <a:buFont typeface="Arial" pitchFamily="34" charset="0"/>
              <a:buChar char="•"/>
              <a:defRPr/>
            </a:pPr>
            <a:r>
              <a:rPr lang="en-US" sz="2000" dirty="0" smtClean="0">
                <a:latin typeface="Arial" pitchFamily="34" charset="0"/>
                <a:cs typeface="Arial" pitchFamily="34" charset="0"/>
              </a:rPr>
              <a:t>  </a:t>
            </a:r>
            <a:r>
              <a:rPr lang="en-US" dirty="0" smtClean="0">
                <a:latin typeface="Arial" pitchFamily="34" charset="0"/>
                <a:cs typeface="Arial" pitchFamily="34" charset="0"/>
              </a:rPr>
              <a:t>Work in table groups</a:t>
            </a:r>
          </a:p>
          <a:p>
            <a:pPr marL="213122" lvl="1" eaLnBrk="1" fontAlgn="auto" hangingPunct="1">
              <a:spcBef>
                <a:spcPts val="0"/>
              </a:spcBef>
              <a:spcAft>
                <a:spcPts val="0"/>
              </a:spcAft>
              <a:buClr>
                <a:schemeClr val="accent2"/>
              </a:buClr>
              <a:buSzPct val="95000"/>
              <a:buFont typeface="Arial" pitchFamily="34" charset="0"/>
              <a:buChar char="•"/>
              <a:defRPr/>
            </a:pPr>
            <a:r>
              <a:rPr lang="en-US" dirty="0" smtClean="0">
                <a:latin typeface="Arial" pitchFamily="34" charset="0"/>
                <a:cs typeface="Arial" pitchFamily="34" charset="0"/>
              </a:rPr>
              <a:t>  Show work as necessary</a:t>
            </a:r>
          </a:p>
          <a:p>
            <a:pPr marL="213122" lvl="1" eaLnBrk="1" fontAlgn="auto" hangingPunct="1">
              <a:spcBef>
                <a:spcPts val="0"/>
              </a:spcBef>
              <a:spcAft>
                <a:spcPts val="0"/>
              </a:spcAft>
              <a:buClr>
                <a:schemeClr val="accent2"/>
              </a:buClr>
              <a:buSzPct val="95000"/>
              <a:buFont typeface="Arial" pitchFamily="34" charset="0"/>
              <a:buChar char="•"/>
              <a:defRPr/>
            </a:pPr>
            <a:r>
              <a:rPr lang="en-US" dirty="0" smtClean="0">
                <a:latin typeface="Arial" pitchFamily="34" charset="0"/>
                <a:cs typeface="Arial" pitchFamily="34" charset="0"/>
              </a:rPr>
              <a:t>  </a:t>
            </a:r>
            <a:r>
              <a:rPr lang="en-US" dirty="0">
                <a:latin typeface="Arial" pitchFamily="34" charset="0"/>
                <a:cs typeface="Arial" pitchFamily="34" charset="0"/>
              </a:rPr>
              <a:t>Choose spokesperson to </a:t>
            </a:r>
            <a:r>
              <a:rPr lang="en-US" dirty="0" smtClean="0">
                <a:latin typeface="Arial" pitchFamily="34" charset="0"/>
                <a:cs typeface="Arial" pitchFamily="34" charset="0"/>
              </a:rPr>
              <a:t>brief</a:t>
            </a:r>
            <a:endParaRPr lang="en-US" dirty="0">
              <a:latin typeface="Arial" pitchFamily="34" charset="0"/>
              <a:cs typeface="Arial" pitchFamily="34" charset="0"/>
            </a:endParaRPr>
          </a:p>
          <a:p>
            <a:pPr eaLnBrk="1" fontAlgn="auto" hangingPunct="1">
              <a:spcBef>
                <a:spcPts val="0"/>
              </a:spcBef>
              <a:spcAft>
                <a:spcPts val="0"/>
              </a:spcAft>
              <a:defRPr/>
            </a:pPr>
            <a:endParaRPr lang="en-US" sz="2000" dirty="0">
              <a:latin typeface="Arial" pitchFamily="34" charset="0"/>
              <a:cs typeface="Arial" pitchFamily="34" charset="0"/>
            </a:endParaRPr>
          </a:p>
          <a:p>
            <a:pPr eaLnBrk="1" fontAlgn="auto" hangingPunct="1">
              <a:spcBef>
                <a:spcPts val="0"/>
              </a:spcBef>
              <a:spcAft>
                <a:spcPts val="0"/>
              </a:spcAft>
              <a:defRPr/>
            </a:pPr>
            <a:endParaRPr lang="en-US" sz="2000" dirty="0">
              <a:latin typeface="Arial" pitchFamily="34" charset="0"/>
              <a:cs typeface="Arial" pitchFamily="34" charset="0"/>
            </a:endParaRPr>
          </a:p>
        </p:txBody>
      </p:sp>
    </p:spTree>
    <p:extLst>
      <p:ext uri="{BB962C8B-B14F-4D97-AF65-F5344CB8AC3E}">
        <p14:creationId xmlns:p14="http://schemas.microsoft.com/office/powerpoint/2010/main" val="840806080"/>
      </p:ext>
    </p:extLst>
  </p:cSld>
  <p:clrMapOvr>
    <a:masterClrMapping/>
  </p:clrMapOvr>
  <p:transition spd="med">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57250"/>
            <a:ext cx="9144000" cy="5143500"/>
          </a:xfrm>
          <a:prstGeom prst="rect">
            <a:avLst/>
          </a:prstGeom>
          <a:solidFill>
            <a:schemeClr val="bg1"/>
          </a:solidFill>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37891" name="AutoShape 2" descr="https://apps.imcom.army.mil/wiki/download/attachments/5734611/Michelle+McQueary+-+Nov+29+2012.jpg"/>
          <p:cNvSpPr>
            <a:spLocks noChangeAspect="1" noChangeArrowheads="1"/>
          </p:cNvSpPr>
          <p:nvPr/>
        </p:nvSpPr>
        <p:spPr bwMode="auto">
          <a:xfrm>
            <a:off x="47625" y="754856"/>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endParaRPr lang="en-US" altLang="en-US"/>
          </a:p>
        </p:txBody>
      </p:sp>
      <p:graphicFrame>
        <p:nvGraphicFramePr>
          <p:cNvPr id="10" name="Table 9"/>
          <p:cNvGraphicFramePr>
            <a:graphicFrameLocks noGrp="1"/>
          </p:cNvGraphicFramePr>
          <p:nvPr/>
        </p:nvGraphicFramePr>
        <p:xfrm>
          <a:off x="127398" y="982267"/>
          <a:ext cx="8898331" cy="4928953"/>
        </p:xfrm>
        <a:graphic>
          <a:graphicData uri="http://schemas.openxmlformats.org/drawingml/2006/table">
            <a:tbl>
              <a:tblPr firstRow="1" bandRow="1">
                <a:tableStyleId>{5940675A-B579-460E-94D1-54222C63F5DA}</a:tableStyleId>
              </a:tblPr>
              <a:tblGrid>
                <a:gridCol w="342928"/>
                <a:gridCol w="2400492"/>
                <a:gridCol w="1097369"/>
                <a:gridCol w="823026"/>
                <a:gridCol w="1097369"/>
                <a:gridCol w="823026"/>
                <a:gridCol w="162570"/>
                <a:gridCol w="1097369"/>
                <a:gridCol w="162570"/>
                <a:gridCol w="891612"/>
              </a:tblGrid>
              <a:tr h="480053">
                <a:tc>
                  <a:txBody>
                    <a:bodyPr/>
                    <a:lstStyle/>
                    <a:p>
                      <a:endParaRPr lang="en-US" sz="1400" dirty="0">
                        <a:latin typeface="Arial" pitchFamily="34" charset="0"/>
                        <a:cs typeface="Arial" pitchFamily="34" charset="0"/>
                      </a:endParaRPr>
                    </a:p>
                  </a:txBody>
                  <a:tcPr marL="68585" marR="68585" marT="34286" marB="34286">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r>
                        <a:rPr lang="en-US" sz="1200" i="1" dirty="0" smtClean="0">
                          <a:solidFill>
                            <a:srgbClr val="0066FF"/>
                          </a:solidFill>
                          <a:effectLst>
                            <a:outerShdw blurRad="38100" dist="38100" dir="2700000" algn="tl">
                              <a:srgbClr val="000000">
                                <a:alpha val="43137"/>
                              </a:srgbClr>
                            </a:outerShdw>
                          </a:effectLst>
                          <a:latin typeface="Arial" pitchFamily="34" charset="0"/>
                          <a:cs typeface="Arial" pitchFamily="34" charset="0"/>
                        </a:rPr>
                        <a:t>Work arithmetic</a:t>
                      </a:r>
                      <a:r>
                        <a:rPr lang="en-US" sz="1200" i="1" baseline="0" dirty="0" smtClean="0">
                          <a:solidFill>
                            <a:srgbClr val="0066FF"/>
                          </a:solidFill>
                          <a:effectLst>
                            <a:outerShdw blurRad="38100" dist="38100" dir="2700000" algn="tl">
                              <a:srgbClr val="000000">
                                <a:alpha val="43137"/>
                              </a:srgbClr>
                            </a:outerShdw>
                          </a:effectLst>
                          <a:latin typeface="Arial" pitchFamily="34" charset="0"/>
                          <a:cs typeface="Arial" pitchFamily="34" charset="0"/>
                        </a:rPr>
                        <a:t> down and across to check work!</a:t>
                      </a:r>
                      <a:endParaRPr lang="en-US" sz="1200" i="1" dirty="0">
                        <a:solidFill>
                          <a:srgbClr val="0066FF"/>
                        </a:solidFill>
                        <a:effectLst>
                          <a:outerShdw blurRad="38100" dist="38100" dir="2700000" algn="tl">
                            <a:srgbClr val="000000">
                              <a:alpha val="43137"/>
                            </a:srgbClr>
                          </a:outerShdw>
                        </a:effectLst>
                        <a:latin typeface="Arial" pitchFamily="34" charset="0"/>
                        <a:cs typeface="Arial" pitchFamily="34" charset="0"/>
                      </a:endParaRPr>
                    </a:p>
                  </a:txBody>
                  <a:tcPr marL="68585" marR="68585" marT="34286" marB="34286">
                    <a:lnT w="38100" cap="flat" cmpd="sng" algn="ctr">
                      <a:solidFill>
                        <a:schemeClr val="tx1"/>
                      </a:solidFill>
                      <a:prstDash val="solid"/>
                      <a:round/>
                      <a:headEnd type="none" w="med" len="med"/>
                      <a:tailEnd type="none" w="med" len="med"/>
                    </a:lnT>
                  </a:tcPr>
                </a:tc>
                <a:tc>
                  <a:txBody>
                    <a:bodyPr/>
                    <a:lstStyle/>
                    <a:p>
                      <a:r>
                        <a:rPr lang="en-US" sz="1400" dirty="0" smtClean="0">
                          <a:latin typeface="Arial" pitchFamily="34" charset="0"/>
                          <a:cs typeface="Arial" pitchFamily="34" charset="0"/>
                        </a:rPr>
                        <a:t>Actual Mar</a:t>
                      </a:r>
                      <a:endParaRPr lang="en-US" sz="1400" dirty="0">
                        <a:latin typeface="Arial" pitchFamily="34" charset="0"/>
                        <a:cs typeface="Arial" pitchFamily="34" charset="0"/>
                      </a:endParaRPr>
                    </a:p>
                  </a:txBody>
                  <a:tcPr marL="68585" marR="68585" marT="34286" marB="34286" anchor="ctr">
                    <a:lnT w="38100" cap="flat" cmpd="sng" algn="ctr">
                      <a:solidFill>
                        <a:schemeClr val="tx1"/>
                      </a:solidFill>
                      <a:prstDash val="solid"/>
                      <a:round/>
                      <a:headEnd type="none" w="med" len="med"/>
                      <a:tailEnd type="none" w="med" len="med"/>
                    </a:lnT>
                    <a:solidFill>
                      <a:schemeClr val="bg1">
                        <a:lumMod val="85000"/>
                      </a:schemeClr>
                    </a:solidFill>
                  </a:tcPr>
                </a:tc>
                <a:tc>
                  <a:txBody>
                    <a:bodyPr/>
                    <a:lstStyle/>
                    <a:p>
                      <a:r>
                        <a:rPr lang="en-US" sz="1400" dirty="0" smtClean="0">
                          <a:latin typeface="Arial" pitchFamily="34" charset="0"/>
                          <a:cs typeface="Arial" pitchFamily="34" charset="0"/>
                        </a:rPr>
                        <a:t>    %</a:t>
                      </a:r>
                      <a:endParaRPr lang="en-US" sz="1400" dirty="0">
                        <a:latin typeface="Arial" pitchFamily="34" charset="0"/>
                        <a:cs typeface="Arial" pitchFamily="34" charset="0"/>
                      </a:endParaRPr>
                    </a:p>
                  </a:txBody>
                  <a:tcPr marL="68585" marR="68585" marT="34286" marB="34286" anchor="ctr">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lumMod val="85000"/>
                      </a:schemeClr>
                    </a:solidFill>
                  </a:tcPr>
                </a:tc>
                <a:tc>
                  <a:txBody>
                    <a:bodyPr/>
                    <a:lstStyle/>
                    <a:p>
                      <a:r>
                        <a:rPr lang="en-US" sz="1400" dirty="0" smtClean="0">
                          <a:latin typeface="Arial" pitchFamily="34" charset="0"/>
                          <a:cs typeface="Arial" pitchFamily="34" charset="0"/>
                        </a:rPr>
                        <a:t>Budget Mar</a:t>
                      </a:r>
                      <a:endParaRPr lang="en-US" sz="1400" dirty="0">
                        <a:latin typeface="Arial" pitchFamily="34" charset="0"/>
                        <a:cs typeface="Arial" pitchFamily="34" charset="0"/>
                      </a:endParaRPr>
                    </a:p>
                  </a:txBody>
                  <a:tcPr marL="68585" marR="68585" marT="34286" marB="34286" anchor="ctr">
                    <a:lnL w="28575"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 %</a:t>
                      </a:r>
                    </a:p>
                    <a:p>
                      <a:endParaRPr lang="en-US" sz="1400" dirty="0">
                        <a:latin typeface="Arial" pitchFamily="34" charset="0"/>
                        <a:cs typeface="Arial" pitchFamily="34" charset="0"/>
                      </a:endParaRPr>
                    </a:p>
                  </a:txBody>
                  <a:tcPr marL="68585" marR="68585" marT="34286" marB="34286" anchor="b">
                    <a:lnT w="38100" cap="flat" cmpd="sng" algn="ctr">
                      <a:solidFill>
                        <a:schemeClr val="tx1"/>
                      </a:solidFill>
                      <a:prstDash val="solid"/>
                      <a:round/>
                      <a:headEnd type="none" w="med" len="med"/>
                      <a:tailEnd type="none" w="med" len="med"/>
                    </a:lnT>
                    <a:solidFill>
                      <a:schemeClr val="bg1">
                        <a:lumMod val="85000"/>
                      </a:schemeClr>
                    </a:solidFill>
                  </a:tcPr>
                </a:tc>
                <a:tc>
                  <a:txBody>
                    <a:bodyPr/>
                    <a:lstStyle/>
                    <a:p>
                      <a:endParaRPr lang="en-US" sz="600" dirty="0">
                        <a:latin typeface="Arial" pitchFamily="34" charset="0"/>
                        <a:cs typeface="Arial" pitchFamily="34" charset="0"/>
                      </a:endParaRPr>
                    </a:p>
                  </a:txBody>
                  <a:tcPr marL="68585" marR="68585" marT="34286" marB="34286" anchor="ctr">
                    <a:lnT w="381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1400" dirty="0" smtClean="0">
                          <a:latin typeface="Arial" pitchFamily="34" charset="0"/>
                          <a:cs typeface="Arial" pitchFamily="34" charset="0"/>
                        </a:rPr>
                        <a:t>Variance</a:t>
                      </a:r>
                      <a:endParaRPr lang="en-US" sz="1400" dirty="0">
                        <a:latin typeface="Arial" pitchFamily="34" charset="0"/>
                        <a:cs typeface="Arial" pitchFamily="34" charset="0"/>
                      </a:endParaRPr>
                    </a:p>
                  </a:txBody>
                  <a:tcPr marL="68585" marR="68585" marT="34286" marB="34286" anchor="ctr">
                    <a:lnT w="38100" cap="flat" cmpd="sng" algn="ctr">
                      <a:solidFill>
                        <a:schemeClr val="tx1"/>
                      </a:solidFill>
                      <a:prstDash val="solid"/>
                      <a:round/>
                      <a:headEnd type="none" w="med" len="med"/>
                      <a:tailEnd type="none" w="med" len="med"/>
                    </a:lnT>
                    <a:solidFill>
                      <a:schemeClr val="bg1">
                        <a:lumMod val="85000"/>
                      </a:schemeClr>
                    </a:solidFill>
                  </a:tcPr>
                </a:tc>
                <a:tc>
                  <a:txBody>
                    <a:bodyPr/>
                    <a:lstStyle/>
                    <a:p>
                      <a:endParaRPr lang="en-US" sz="1400" dirty="0">
                        <a:latin typeface="Arial" pitchFamily="34" charset="0"/>
                        <a:cs typeface="Arial" pitchFamily="34" charset="0"/>
                      </a:endParaRPr>
                    </a:p>
                  </a:txBody>
                  <a:tcPr marL="68585" marR="68585" marT="34286" marB="34286">
                    <a:lnT w="38100" cap="flat" cmpd="sng" algn="ctr">
                      <a:solidFill>
                        <a:schemeClr val="tx1"/>
                      </a:solidFill>
                      <a:prstDash val="solid"/>
                      <a:round/>
                      <a:headEnd type="none" w="med" len="med"/>
                      <a:tailEnd type="none" w="med" len="med"/>
                    </a:lnT>
                    <a:solidFill>
                      <a:schemeClr val="bg1">
                        <a:lumMod val="85000"/>
                      </a:schemeClr>
                    </a:solidFill>
                  </a:tcPr>
                </a:tc>
                <a:tc>
                  <a:txBody>
                    <a:bodyPr/>
                    <a:lstStyle/>
                    <a:p>
                      <a:r>
                        <a:rPr lang="en-US" sz="1400" dirty="0" smtClean="0">
                          <a:latin typeface="Arial" pitchFamily="34" charset="0"/>
                          <a:cs typeface="Arial" pitchFamily="34" charset="0"/>
                        </a:rPr>
                        <a:t>   %</a:t>
                      </a:r>
                      <a:endParaRPr lang="en-US" sz="1400" dirty="0">
                        <a:latin typeface="Arial" pitchFamily="34" charset="0"/>
                        <a:cs typeface="Arial" pitchFamily="34" charset="0"/>
                      </a:endParaRPr>
                    </a:p>
                  </a:txBody>
                  <a:tcPr marL="68585" marR="68585" marT="34286" marB="34286"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lumMod val="85000"/>
                      </a:schemeClr>
                    </a:solidFill>
                  </a:tcPr>
                </a:tc>
              </a:tr>
              <a:tr h="306840">
                <a:tc>
                  <a:txBody>
                    <a:bodyPr/>
                    <a:lstStyle/>
                    <a:p>
                      <a:pPr algn="ctr"/>
                      <a:endParaRPr lang="en-US" sz="1400" dirty="0">
                        <a:solidFill>
                          <a:srgbClr val="3333FF"/>
                        </a:solidFill>
                        <a:latin typeface="Arial" pitchFamily="34" charset="0"/>
                        <a:cs typeface="Arial" pitchFamily="34" charset="0"/>
                      </a:endParaRPr>
                    </a:p>
                  </a:txBody>
                  <a:tcPr marL="68585" marR="68585" marT="34286" marB="34286">
                    <a:lnL w="38100" cap="flat" cmpd="sng" algn="ctr">
                      <a:solidFill>
                        <a:schemeClr val="tx1"/>
                      </a:solidFill>
                      <a:prstDash val="solid"/>
                      <a:round/>
                      <a:headEnd type="none" w="med" len="med"/>
                      <a:tailEnd type="none" w="med" len="med"/>
                    </a:lnL>
                  </a:tcPr>
                </a:tc>
                <a:tc>
                  <a:txBody>
                    <a:bodyPr/>
                    <a:lstStyle/>
                    <a:p>
                      <a:r>
                        <a:rPr lang="en-US" sz="1400" dirty="0" smtClean="0">
                          <a:latin typeface="Arial" pitchFamily="34" charset="0"/>
                          <a:cs typeface="Arial" pitchFamily="34" charset="0"/>
                        </a:rPr>
                        <a:t>Sales</a:t>
                      </a:r>
                      <a:endParaRPr lang="en-US" sz="1400" dirty="0">
                        <a:latin typeface="Arial" pitchFamily="34" charset="0"/>
                        <a:cs typeface="Arial" pitchFamily="34" charset="0"/>
                      </a:endParaRPr>
                    </a:p>
                  </a:txBody>
                  <a:tcPr marL="68585" marR="68585" marT="34286" marB="34286"/>
                </a:tc>
                <a:tc>
                  <a:txBody>
                    <a:bodyPr/>
                    <a:lstStyle/>
                    <a:p>
                      <a:pPr algn="ctr"/>
                      <a:r>
                        <a:rPr lang="en-US" sz="1400" dirty="0" smtClean="0">
                          <a:latin typeface="Arial" pitchFamily="34" charset="0"/>
                          <a:cs typeface="Arial" pitchFamily="34" charset="0"/>
                        </a:rPr>
                        <a:t>6,900</a:t>
                      </a:r>
                      <a:endParaRPr lang="en-US" sz="1400" dirty="0">
                        <a:latin typeface="Arial" pitchFamily="34" charset="0"/>
                        <a:cs typeface="Arial" pitchFamily="34" charset="0"/>
                      </a:endParaRPr>
                    </a:p>
                  </a:txBody>
                  <a:tcPr marL="68585" marR="68585" marT="34286" marB="34286"/>
                </a:tc>
                <a:tc>
                  <a:txBody>
                    <a:bodyPr/>
                    <a:lstStyle/>
                    <a:p>
                      <a:pPr algn="ctr"/>
                      <a:endParaRPr lang="en-US" sz="1400" dirty="0">
                        <a:latin typeface="Arial" pitchFamily="34" charset="0"/>
                        <a:cs typeface="Arial" pitchFamily="34" charset="0"/>
                      </a:endParaRPr>
                    </a:p>
                  </a:txBody>
                  <a:tcPr marL="68585" marR="68585" marT="34286" marB="34286">
                    <a:lnR w="28575" cap="flat" cmpd="sng" algn="ctr">
                      <a:solidFill>
                        <a:schemeClr val="tx1"/>
                      </a:solidFill>
                      <a:prstDash val="solid"/>
                      <a:round/>
                      <a:headEnd type="none" w="med" len="med"/>
                      <a:tailEnd type="none" w="med" len="med"/>
                    </a:lnR>
                  </a:tcPr>
                </a:tc>
                <a:tc>
                  <a:txBody>
                    <a:bodyPr/>
                    <a:lstStyle/>
                    <a:p>
                      <a:pPr algn="ctr"/>
                      <a:r>
                        <a:rPr lang="en-US" sz="1400" dirty="0" smtClean="0">
                          <a:latin typeface="Arial" pitchFamily="34" charset="0"/>
                          <a:cs typeface="Arial" pitchFamily="34" charset="0"/>
                        </a:rPr>
                        <a:t>7,600</a:t>
                      </a:r>
                      <a:endParaRPr lang="en-US" sz="1400" dirty="0">
                        <a:latin typeface="Arial" pitchFamily="34" charset="0"/>
                        <a:cs typeface="Arial" pitchFamily="34" charset="0"/>
                      </a:endParaRPr>
                    </a:p>
                  </a:txBody>
                  <a:tcPr marL="68585" marR="68585" marT="34286" marB="34286">
                    <a:lnL w="28575" cap="flat" cmpd="sng" algn="ctr">
                      <a:solidFill>
                        <a:schemeClr val="tx1"/>
                      </a:solidFill>
                      <a:prstDash val="solid"/>
                      <a:round/>
                      <a:headEnd type="none" w="med" len="med"/>
                      <a:tailEnd type="none" w="med" len="med"/>
                    </a:lnL>
                  </a:tcPr>
                </a:tc>
                <a:tc>
                  <a:txBody>
                    <a:bodyPr/>
                    <a:lstStyle/>
                    <a:p>
                      <a:pPr algn="ctr"/>
                      <a:endParaRPr lang="en-US" sz="1400" dirty="0">
                        <a:latin typeface="Arial" pitchFamily="34" charset="0"/>
                        <a:cs typeface="Arial" pitchFamily="34" charset="0"/>
                      </a:endParaRPr>
                    </a:p>
                  </a:txBody>
                  <a:tcPr marL="68585" marR="68585" marT="34286" marB="34286"/>
                </a:tc>
                <a:tc>
                  <a:txBody>
                    <a:bodyPr/>
                    <a:lstStyle/>
                    <a:p>
                      <a:pPr algn="ctr"/>
                      <a:endParaRPr lang="en-US" sz="600" dirty="0">
                        <a:latin typeface="Arial" pitchFamily="34" charset="0"/>
                        <a:cs typeface="Arial" pitchFamily="34" charset="0"/>
                      </a:endParaRPr>
                    </a:p>
                  </a:txBody>
                  <a:tcPr marL="68585" marR="68585" marT="34286" marB="34286">
                    <a:solidFill>
                      <a:schemeClr val="bg1">
                        <a:lumMod val="85000"/>
                      </a:schemeClr>
                    </a:solidFill>
                  </a:tcPr>
                </a:tc>
                <a:tc>
                  <a:txBody>
                    <a:bodyPr/>
                    <a:lstStyle/>
                    <a:p>
                      <a:pPr algn="ctr"/>
                      <a:r>
                        <a:rPr lang="en-US" sz="1400" dirty="0" smtClean="0">
                          <a:solidFill>
                            <a:srgbClr val="FF0000"/>
                          </a:solidFill>
                          <a:latin typeface="Arial" pitchFamily="34" charset="0"/>
                          <a:cs typeface="Arial" pitchFamily="34" charset="0"/>
                        </a:rPr>
                        <a:t>(700)</a:t>
                      </a:r>
                      <a:endParaRPr lang="en-US" sz="1400" dirty="0">
                        <a:solidFill>
                          <a:srgbClr val="FF0000"/>
                        </a:solidFill>
                        <a:latin typeface="Arial" pitchFamily="34" charset="0"/>
                        <a:cs typeface="Arial" pitchFamily="34" charset="0"/>
                      </a:endParaRPr>
                    </a:p>
                  </a:txBody>
                  <a:tcPr marL="68585" marR="68585" marT="34286" marB="34286"/>
                </a:tc>
                <a:tc>
                  <a:txBody>
                    <a:bodyPr/>
                    <a:lstStyle/>
                    <a:p>
                      <a:pPr algn="ctr"/>
                      <a:endParaRPr lang="en-US" sz="600" dirty="0">
                        <a:latin typeface="Arial" pitchFamily="34" charset="0"/>
                        <a:cs typeface="Arial" pitchFamily="34" charset="0"/>
                      </a:endParaRPr>
                    </a:p>
                  </a:txBody>
                  <a:tcPr marL="68585" marR="68585" marT="34286" marB="34286">
                    <a:solidFill>
                      <a:schemeClr val="bg1">
                        <a:lumMod val="85000"/>
                      </a:schemeClr>
                    </a:solidFill>
                  </a:tcPr>
                </a:tc>
                <a:tc>
                  <a:txBody>
                    <a:bodyPr/>
                    <a:lstStyle/>
                    <a:p>
                      <a:pPr algn="ctr"/>
                      <a:r>
                        <a:rPr lang="en-US" sz="1400" dirty="0" smtClean="0">
                          <a:solidFill>
                            <a:srgbClr val="FF0000"/>
                          </a:solidFill>
                          <a:latin typeface="Arial" pitchFamily="34" charset="0"/>
                          <a:cs typeface="Arial" pitchFamily="34" charset="0"/>
                        </a:rPr>
                        <a:t>(9.2)%</a:t>
                      </a:r>
                      <a:endParaRPr lang="en-US" sz="1400" dirty="0">
                        <a:solidFill>
                          <a:srgbClr val="FF0000"/>
                        </a:solidFill>
                        <a:latin typeface="Arial" pitchFamily="34" charset="0"/>
                        <a:cs typeface="Arial" pitchFamily="34" charset="0"/>
                      </a:endParaRPr>
                    </a:p>
                  </a:txBody>
                  <a:tcPr marL="68585" marR="68585" marT="34286" marB="34286">
                    <a:lnR w="38100" cap="flat" cmpd="sng" algn="ctr">
                      <a:solidFill>
                        <a:schemeClr val="tx1"/>
                      </a:solidFill>
                      <a:prstDash val="solid"/>
                      <a:round/>
                      <a:headEnd type="none" w="med" len="med"/>
                      <a:tailEnd type="none" w="med" len="med"/>
                    </a:lnR>
                  </a:tcPr>
                </a:tc>
              </a:tr>
              <a:tr h="306840">
                <a:tc>
                  <a:txBody>
                    <a:bodyPr/>
                    <a:lstStyle/>
                    <a:p>
                      <a:pPr algn="ctr"/>
                      <a:r>
                        <a:rPr lang="en-US" sz="1400" dirty="0" smtClean="0">
                          <a:solidFill>
                            <a:srgbClr val="3333FF"/>
                          </a:solidFill>
                          <a:latin typeface="Arial" pitchFamily="34" charset="0"/>
                          <a:cs typeface="Arial" pitchFamily="34" charset="0"/>
                        </a:rPr>
                        <a:t>-</a:t>
                      </a:r>
                      <a:endParaRPr lang="en-US" sz="1400" dirty="0">
                        <a:solidFill>
                          <a:srgbClr val="3333FF"/>
                        </a:solidFill>
                        <a:latin typeface="Arial" pitchFamily="34" charset="0"/>
                        <a:cs typeface="Arial" pitchFamily="34" charset="0"/>
                      </a:endParaRPr>
                    </a:p>
                  </a:txBody>
                  <a:tcPr marL="68585" marR="68585" marT="34286" marB="34286">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Cost of goods sold</a:t>
                      </a:r>
                      <a:endParaRPr lang="en-US" sz="1400" dirty="0">
                        <a:latin typeface="Arial" pitchFamily="34" charset="0"/>
                        <a:cs typeface="Arial" pitchFamily="34" charset="0"/>
                      </a:endParaRPr>
                    </a:p>
                  </a:txBody>
                  <a:tcPr marL="68585" marR="68585" marT="34286" marB="34286">
                    <a:lnB w="3810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4,900</a:t>
                      </a:r>
                      <a:endParaRPr lang="en-US" sz="1400" dirty="0">
                        <a:latin typeface="Arial" pitchFamily="34" charset="0"/>
                        <a:cs typeface="Arial" pitchFamily="34" charset="0"/>
                      </a:endParaRPr>
                    </a:p>
                  </a:txBody>
                  <a:tcPr marL="68585" marR="68585" marT="34286" marB="34286">
                    <a:lnB w="3810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71.0%</a:t>
                      </a:r>
                      <a:endParaRPr lang="en-US" sz="1400" dirty="0">
                        <a:latin typeface="Arial" pitchFamily="34" charset="0"/>
                        <a:cs typeface="Arial" pitchFamily="34" charset="0"/>
                      </a:endParaRPr>
                    </a:p>
                  </a:txBody>
                  <a:tcPr marL="68585" marR="68585" marT="34286" marB="34286">
                    <a:lnR w="28575"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5,000</a:t>
                      </a:r>
                      <a:endParaRPr lang="en-US" sz="1400" dirty="0">
                        <a:latin typeface="Arial" pitchFamily="34" charset="0"/>
                        <a:cs typeface="Arial" pitchFamily="34" charset="0"/>
                      </a:endParaRPr>
                    </a:p>
                  </a:txBody>
                  <a:tcPr marL="68585" marR="68585" marT="34286" marB="34286">
                    <a:lnL w="28575"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65.8%</a:t>
                      </a:r>
                      <a:endParaRPr lang="en-US" sz="1400" dirty="0">
                        <a:latin typeface="Arial" pitchFamily="34" charset="0"/>
                        <a:cs typeface="Arial" pitchFamily="34" charset="0"/>
                      </a:endParaRPr>
                    </a:p>
                  </a:txBody>
                  <a:tcPr marL="68585" marR="68585" marT="34286" marB="34286">
                    <a:lnB w="38100" cap="flat" cmpd="sng" algn="ctr">
                      <a:solidFill>
                        <a:schemeClr val="tx1"/>
                      </a:solidFill>
                      <a:prstDash val="solid"/>
                      <a:round/>
                      <a:headEnd type="none" w="med" len="med"/>
                      <a:tailEnd type="none" w="med" len="med"/>
                    </a:lnB>
                  </a:tcPr>
                </a:tc>
                <a:tc>
                  <a:txBody>
                    <a:bodyPr/>
                    <a:lstStyle/>
                    <a:p>
                      <a:pPr algn="ctr"/>
                      <a:endParaRPr lang="en-US" sz="600" dirty="0">
                        <a:latin typeface="Arial" pitchFamily="34" charset="0"/>
                        <a:cs typeface="Arial" pitchFamily="34" charset="0"/>
                      </a:endParaRPr>
                    </a:p>
                  </a:txBody>
                  <a:tcPr marL="68585" marR="68585" marT="34286" marB="34286">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latin typeface="Arial" pitchFamily="34" charset="0"/>
                          <a:cs typeface="Arial" pitchFamily="34" charset="0"/>
                        </a:rPr>
                        <a:t>(100)</a:t>
                      </a:r>
                      <a:endParaRPr lang="en-US" sz="1400" dirty="0">
                        <a:latin typeface="Arial" pitchFamily="34" charset="0"/>
                        <a:cs typeface="Arial" pitchFamily="34" charset="0"/>
                      </a:endParaRPr>
                    </a:p>
                  </a:txBody>
                  <a:tcPr marL="68585" marR="68585" marT="34286" marB="34286">
                    <a:lnB w="38100" cap="flat" cmpd="sng" algn="ctr">
                      <a:solidFill>
                        <a:schemeClr val="tx1"/>
                      </a:solidFill>
                      <a:prstDash val="solid"/>
                      <a:round/>
                      <a:headEnd type="none" w="med" len="med"/>
                      <a:tailEnd type="none" w="med" len="med"/>
                    </a:lnB>
                    <a:solidFill>
                      <a:srgbClr val="FFC000"/>
                    </a:solidFill>
                  </a:tcPr>
                </a:tc>
                <a:tc>
                  <a:txBody>
                    <a:bodyPr/>
                    <a:lstStyle/>
                    <a:p>
                      <a:pPr algn="ctr"/>
                      <a:endParaRPr lang="en-US" sz="600" dirty="0">
                        <a:latin typeface="Arial" pitchFamily="34" charset="0"/>
                        <a:cs typeface="Arial" pitchFamily="34" charset="0"/>
                      </a:endParaRPr>
                    </a:p>
                  </a:txBody>
                  <a:tcPr marL="68585" marR="68585" marT="34286" marB="34286">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latin typeface="Arial" pitchFamily="34" charset="0"/>
                          <a:cs typeface="Arial" pitchFamily="34" charset="0"/>
                        </a:rPr>
                        <a:t>2.0%</a:t>
                      </a:r>
                      <a:endParaRPr lang="en-US" sz="1400" dirty="0">
                        <a:latin typeface="Arial" pitchFamily="34" charset="0"/>
                        <a:cs typeface="Arial" pitchFamily="34" charset="0"/>
                      </a:endParaRPr>
                    </a:p>
                  </a:txBody>
                  <a:tcPr marL="68585" marR="68585" marT="34286" marB="34286">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r>
              <a:tr h="306840">
                <a:tc>
                  <a:txBody>
                    <a:bodyPr/>
                    <a:lstStyle/>
                    <a:p>
                      <a:pPr algn="ctr"/>
                      <a:r>
                        <a:rPr lang="en-US" sz="1400" dirty="0" smtClean="0">
                          <a:solidFill>
                            <a:srgbClr val="3333FF"/>
                          </a:solidFill>
                          <a:latin typeface="Arial" pitchFamily="34" charset="0"/>
                          <a:cs typeface="Arial" pitchFamily="34" charset="0"/>
                        </a:rPr>
                        <a:t>=</a:t>
                      </a:r>
                      <a:endParaRPr lang="en-US" sz="1400" dirty="0">
                        <a:solidFill>
                          <a:srgbClr val="3333FF"/>
                        </a:solidFill>
                        <a:latin typeface="Arial" pitchFamily="34" charset="0"/>
                        <a:cs typeface="Arial" pitchFamily="34" charset="0"/>
                      </a:endParaRPr>
                    </a:p>
                  </a:txBody>
                  <a:tcPr marL="68585" marR="68585" marT="34286" marB="34286">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r>
                        <a:rPr lang="en-US" sz="1400" dirty="0" smtClean="0">
                          <a:latin typeface="Arial" pitchFamily="34" charset="0"/>
                          <a:cs typeface="Arial" pitchFamily="34" charset="0"/>
                        </a:rPr>
                        <a:t>Gross Income from sales</a:t>
                      </a:r>
                      <a:endParaRPr lang="en-US" sz="1400" dirty="0">
                        <a:latin typeface="Arial" pitchFamily="34" charset="0"/>
                        <a:cs typeface="Arial" pitchFamily="34" charset="0"/>
                      </a:endParaRPr>
                    </a:p>
                  </a:txBody>
                  <a:tcPr marL="68585" marR="68585" marT="34286" marB="34286">
                    <a:lnT w="38100" cap="flat" cmpd="sng" algn="ctr">
                      <a:solidFill>
                        <a:schemeClr val="tx1"/>
                      </a:solidFill>
                      <a:prstDash val="solid"/>
                      <a:round/>
                      <a:headEnd type="none" w="med" len="med"/>
                      <a:tailEnd type="none" w="med" len="med"/>
                    </a:lnT>
                  </a:tcPr>
                </a:tc>
                <a:tc>
                  <a:txBody>
                    <a:bodyPr/>
                    <a:lstStyle/>
                    <a:p>
                      <a:pPr algn="ctr"/>
                      <a:r>
                        <a:rPr lang="en-US" sz="1400" dirty="0" smtClean="0">
                          <a:latin typeface="Arial" pitchFamily="34" charset="0"/>
                          <a:cs typeface="Arial" pitchFamily="34" charset="0"/>
                        </a:rPr>
                        <a:t>2,000</a:t>
                      </a:r>
                      <a:endParaRPr lang="en-US" sz="1400" dirty="0">
                        <a:latin typeface="Arial" pitchFamily="34" charset="0"/>
                        <a:cs typeface="Arial" pitchFamily="34" charset="0"/>
                      </a:endParaRPr>
                    </a:p>
                  </a:txBody>
                  <a:tcPr marL="68585" marR="68585" marT="34286" marB="34286">
                    <a:lnT w="38100" cap="flat" cmpd="sng" algn="ctr">
                      <a:solidFill>
                        <a:schemeClr val="tx1"/>
                      </a:solidFill>
                      <a:prstDash val="solid"/>
                      <a:round/>
                      <a:headEnd type="none" w="med" len="med"/>
                      <a:tailEnd type="none" w="med" len="med"/>
                    </a:lnT>
                    <a:solidFill>
                      <a:srgbClr val="FFC000"/>
                    </a:solidFill>
                  </a:tcPr>
                </a:tc>
                <a:tc>
                  <a:txBody>
                    <a:bodyPr/>
                    <a:lstStyle/>
                    <a:p>
                      <a:pPr algn="ctr"/>
                      <a:endParaRPr lang="en-US" sz="1400" dirty="0">
                        <a:latin typeface="Arial" pitchFamily="34" charset="0"/>
                        <a:cs typeface="Arial" pitchFamily="34" charset="0"/>
                      </a:endParaRPr>
                    </a:p>
                  </a:txBody>
                  <a:tcPr marL="68585" marR="68585" marT="34286" marB="34286">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a:r>
                        <a:rPr lang="en-US" sz="1400" dirty="0" smtClean="0">
                          <a:latin typeface="Arial" pitchFamily="34" charset="0"/>
                          <a:cs typeface="Arial" pitchFamily="34" charset="0"/>
                        </a:rPr>
                        <a:t>2,600</a:t>
                      </a:r>
                      <a:endParaRPr lang="en-US" sz="1400" dirty="0">
                        <a:latin typeface="Arial" pitchFamily="34" charset="0"/>
                        <a:cs typeface="Arial" pitchFamily="34" charset="0"/>
                      </a:endParaRPr>
                    </a:p>
                  </a:txBody>
                  <a:tcPr marL="68585" marR="68585" marT="34286" marB="34286">
                    <a:lnL w="28575"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endParaRPr lang="en-US" sz="1400">
                        <a:latin typeface="Arial" pitchFamily="34" charset="0"/>
                        <a:cs typeface="Arial" pitchFamily="34" charset="0"/>
                      </a:endParaRPr>
                    </a:p>
                  </a:txBody>
                  <a:tcPr marL="68585" marR="68585" marT="34286" marB="34286">
                    <a:lnT w="38100" cap="flat" cmpd="sng" algn="ctr">
                      <a:solidFill>
                        <a:schemeClr val="tx1"/>
                      </a:solidFill>
                      <a:prstDash val="solid"/>
                      <a:round/>
                      <a:headEnd type="none" w="med" len="med"/>
                      <a:tailEnd type="none" w="med" len="med"/>
                    </a:lnT>
                  </a:tcPr>
                </a:tc>
                <a:tc>
                  <a:txBody>
                    <a:bodyPr/>
                    <a:lstStyle/>
                    <a:p>
                      <a:pPr algn="ctr"/>
                      <a:endParaRPr lang="en-US" sz="600" dirty="0">
                        <a:solidFill>
                          <a:schemeClr val="tx1"/>
                        </a:solidFill>
                        <a:latin typeface="Arial" pitchFamily="34" charset="0"/>
                        <a:cs typeface="Arial" pitchFamily="34" charset="0"/>
                      </a:endParaRPr>
                    </a:p>
                  </a:txBody>
                  <a:tcPr marL="68585" marR="68585" marT="34286" marB="34286">
                    <a:lnT w="381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1400" dirty="0" smtClean="0">
                          <a:solidFill>
                            <a:srgbClr val="FF0000"/>
                          </a:solidFill>
                          <a:latin typeface="Arial" pitchFamily="34" charset="0"/>
                          <a:cs typeface="Arial" pitchFamily="34" charset="0"/>
                        </a:rPr>
                        <a:t>(600)</a:t>
                      </a:r>
                      <a:endParaRPr lang="en-US" sz="1400" dirty="0">
                        <a:solidFill>
                          <a:srgbClr val="FF0000"/>
                        </a:solidFill>
                        <a:latin typeface="Arial" pitchFamily="34" charset="0"/>
                        <a:cs typeface="Arial" pitchFamily="34" charset="0"/>
                      </a:endParaRPr>
                    </a:p>
                  </a:txBody>
                  <a:tcPr marL="68585" marR="68585" marT="34286" marB="34286">
                    <a:lnT w="38100" cap="flat" cmpd="sng" algn="ctr">
                      <a:solidFill>
                        <a:schemeClr val="tx1"/>
                      </a:solidFill>
                      <a:prstDash val="solid"/>
                      <a:round/>
                      <a:headEnd type="none" w="med" len="med"/>
                      <a:tailEnd type="none" w="med" len="med"/>
                    </a:lnT>
                  </a:tcPr>
                </a:tc>
                <a:tc>
                  <a:txBody>
                    <a:bodyPr/>
                    <a:lstStyle/>
                    <a:p>
                      <a:pPr algn="ctr"/>
                      <a:endParaRPr lang="en-US" sz="600" dirty="0">
                        <a:latin typeface="Arial" pitchFamily="34" charset="0"/>
                        <a:cs typeface="Arial" pitchFamily="34" charset="0"/>
                      </a:endParaRPr>
                    </a:p>
                  </a:txBody>
                  <a:tcPr marL="68585" marR="68585" marT="34286" marB="34286">
                    <a:lnT w="381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1400" dirty="0" smtClean="0">
                          <a:solidFill>
                            <a:srgbClr val="FF0000"/>
                          </a:solidFill>
                          <a:latin typeface="Arial" pitchFamily="34" charset="0"/>
                          <a:cs typeface="Arial" pitchFamily="34" charset="0"/>
                        </a:rPr>
                        <a:t>(23.1)%</a:t>
                      </a:r>
                      <a:endParaRPr lang="en-US" sz="1400" dirty="0">
                        <a:solidFill>
                          <a:srgbClr val="FF0000"/>
                        </a:solidFill>
                        <a:latin typeface="Arial" pitchFamily="34" charset="0"/>
                        <a:cs typeface="Arial" pitchFamily="34" charset="0"/>
                      </a:endParaRPr>
                    </a:p>
                  </a:txBody>
                  <a:tcPr marL="68585" marR="68585" marT="34286" marB="34286">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r>
              <a:tr h="160013">
                <a:tc>
                  <a:txBody>
                    <a:bodyPr/>
                    <a:lstStyle/>
                    <a:p>
                      <a:pPr algn="ctr"/>
                      <a:endParaRPr lang="en-US" sz="600" dirty="0">
                        <a:solidFill>
                          <a:srgbClr val="3333FF"/>
                        </a:solidFill>
                        <a:latin typeface="Arial" pitchFamily="34" charset="0"/>
                        <a:cs typeface="Arial" pitchFamily="34" charset="0"/>
                      </a:endParaRPr>
                    </a:p>
                  </a:txBody>
                  <a:tcPr marL="68585" marR="68585" marT="34286" marB="34286">
                    <a:lnL w="38100" cap="flat" cmpd="sng" algn="ctr">
                      <a:solidFill>
                        <a:schemeClr val="tx1"/>
                      </a:solidFill>
                      <a:prstDash val="solid"/>
                      <a:round/>
                      <a:headEnd type="none" w="med" len="med"/>
                      <a:tailEnd type="none" w="med" len="med"/>
                    </a:lnL>
                    <a:solidFill>
                      <a:schemeClr val="bg1">
                        <a:lumMod val="85000"/>
                      </a:schemeClr>
                    </a:solidFill>
                  </a:tcPr>
                </a:tc>
                <a:tc>
                  <a:txBody>
                    <a:bodyPr/>
                    <a:lstStyle/>
                    <a:p>
                      <a:endParaRPr lang="en-US" sz="600" dirty="0">
                        <a:latin typeface="Arial" pitchFamily="34" charset="0"/>
                        <a:cs typeface="Arial" pitchFamily="34" charset="0"/>
                      </a:endParaRPr>
                    </a:p>
                  </a:txBody>
                  <a:tcPr marL="68585" marR="68585" marT="34286" marB="34286">
                    <a:solidFill>
                      <a:schemeClr val="bg1">
                        <a:lumMod val="85000"/>
                      </a:schemeClr>
                    </a:solidFill>
                  </a:tcPr>
                </a:tc>
                <a:tc>
                  <a:txBody>
                    <a:bodyPr/>
                    <a:lstStyle/>
                    <a:p>
                      <a:pPr algn="ctr"/>
                      <a:endParaRPr lang="en-US" sz="600" dirty="0">
                        <a:latin typeface="Arial" pitchFamily="34" charset="0"/>
                        <a:cs typeface="Arial" pitchFamily="34" charset="0"/>
                      </a:endParaRPr>
                    </a:p>
                  </a:txBody>
                  <a:tcPr marL="68585" marR="68585" marT="34286" marB="34286">
                    <a:solidFill>
                      <a:schemeClr val="bg1">
                        <a:lumMod val="85000"/>
                      </a:schemeClr>
                    </a:solidFill>
                  </a:tcPr>
                </a:tc>
                <a:tc>
                  <a:txBody>
                    <a:bodyPr/>
                    <a:lstStyle/>
                    <a:p>
                      <a:pPr algn="ctr"/>
                      <a:endParaRPr lang="en-US" sz="600" dirty="0">
                        <a:latin typeface="Arial" pitchFamily="34" charset="0"/>
                        <a:cs typeface="Arial" pitchFamily="34" charset="0"/>
                      </a:endParaRPr>
                    </a:p>
                  </a:txBody>
                  <a:tcPr marL="68585" marR="68585" marT="34286" marB="34286">
                    <a:lnR w="28575"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en-US" sz="600" dirty="0">
                        <a:latin typeface="Arial" pitchFamily="34" charset="0"/>
                        <a:cs typeface="Arial" pitchFamily="34" charset="0"/>
                      </a:endParaRPr>
                    </a:p>
                  </a:txBody>
                  <a:tcPr marL="68585" marR="68585" marT="34286" marB="34286">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endParaRPr lang="en-US" sz="600" dirty="0">
                        <a:latin typeface="Arial" pitchFamily="34" charset="0"/>
                        <a:cs typeface="Arial" pitchFamily="34" charset="0"/>
                      </a:endParaRPr>
                    </a:p>
                  </a:txBody>
                  <a:tcPr marL="68585" marR="68585" marT="34286" marB="34286">
                    <a:solidFill>
                      <a:schemeClr val="bg1">
                        <a:lumMod val="85000"/>
                      </a:schemeClr>
                    </a:solidFill>
                  </a:tcPr>
                </a:tc>
                <a:tc>
                  <a:txBody>
                    <a:bodyPr/>
                    <a:lstStyle/>
                    <a:p>
                      <a:pPr algn="ctr"/>
                      <a:endParaRPr lang="en-US" sz="600" dirty="0">
                        <a:latin typeface="Arial" pitchFamily="34" charset="0"/>
                        <a:cs typeface="Arial" pitchFamily="34" charset="0"/>
                      </a:endParaRPr>
                    </a:p>
                  </a:txBody>
                  <a:tcPr marL="68585" marR="68585" marT="34286" marB="34286">
                    <a:solidFill>
                      <a:schemeClr val="bg1">
                        <a:lumMod val="85000"/>
                      </a:schemeClr>
                    </a:solidFill>
                  </a:tcPr>
                </a:tc>
                <a:tc>
                  <a:txBody>
                    <a:bodyPr/>
                    <a:lstStyle/>
                    <a:p>
                      <a:pPr algn="ctr"/>
                      <a:endParaRPr lang="en-US" sz="600" dirty="0">
                        <a:latin typeface="Arial" pitchFamily="34" charset="0"/>
                        <a:cs typeface="Arial" pitchFamily="34" charset="0"/>
                      </a:endParaRPr>
                    </a:p>
                  </a:txBody>
                  <a:tcPr marL="68585" marR="68585" marT="34286" marB="34286">
                    <a:solidFill>
                      <a:schemeClr val="bg1">
                        <a:lumMod val="85000"/>
                      </a:schemeClr>
                    </a:solidFill>
                  </a:tcPr>
                </a:tc>
                <a:tc>
                  <a:txBody>
                    <a:bodyPr/>
                    <a:lstStyle/>
                    <a:p>
                      <a:pPr algn="ctr"/>
                      <a:endParaRPr lang="en-US" sz="600" dirty="0">
                        <a:latin typeface="Arial" pitchFamily="34" charset="0"/>
                        <a:cs typeface="Arial" pitchFamily="34" charset="0"/>
                      </a:endParaRPr>
                    </a:p>
                  </a:txBody>
                  <a:tcPr marL="68585" marR="68585" marT="34286" marB="34286">
                    <a:solidFill>
                      <a:schemeClr val="bg1">
                        <a:lumMod val="85000"/>
                      </a:schemeClr>
                    </a:solidFill>
                  </a:tcPr>
                </a:tc>
                <a:tc>
                  <a:txBody>
                    <a:bodyPr/>
                    <a:lstStyle/>
                    <a:p>
                      <a:pPr algn="ctr"/>
                      <a:endParaRPr lang="en-US" sz="600" dirty="0">
                        <a:latin typeface="Arial" pitchFamily="34" charset="0"/>
                        <a:cs typeface="Arial" pitchFamily="34" charset="0"/>
                      </a:endParaRPr>
                    </a:p>
                  </a:txBody>
                  <a:tcPr marL="68585" marR="68585" marT="34286" marB="34286">
                    <a:lnR w="38100" cap="flat" cmpd="sng" algn="ctr">
                      <a:solidFill>
                        <a:schemeClr val="tx1"/>
                      </a:solidFill>
                      <a:prstDash val="solid"/>
                      <a:round/>
                      <a:headEnd type="none" w="med" len="med"/>
                      <a:tailEnd type="none" w="med" len="med"/>
                    </a:lnR>
                    <a:solidFill>
                      <a:schemeClr val="bg1">
                        <a:lumMod val="85000"/>
                      </a:schemeClr>
                    </a:solidFill>
                  </a:tcPr>
                </a:tc>
              </a:tr>
              <a:tr h="306840">
                <a:tc>
                  <a:txBody>
                    <a:bodyPr/>
                    <a:lstStyle/>
                    <a:p>
                      <a:pPr algn="ctr"/>
                      <a:r>
                        <a:rPr lang="en-US" sz="1400" dirty="0" smtClean="0">
                          <a:solidFill>
                            <a:srgbClr val="3333FF"/>
                          </a:solidFill>
                          <a:latin typeface="Arial" pitchFamily="34" charset="0"/>
                          <a:cs typeface="Arial" pitchFamily="34" charset="0"/>
                        </a:rPr>
                        <a:t>+</a:t>
                      </a:r>
                      <a:endParaRPr lang="en-US" sz="1400" dirty="0">
                        <a:solidFill>
                          <a:srgbClr val="3333FF"/>
                        </a:solidFill>
                        <a:latin typeface="Arial" pitchFamily="34" charset="0"/>
                        <a:cs typeface="Arial" pitchFamily="34" charset="0"/>
                      </a:endParaRPr>
                    </a:p>
                  </a:txBody>
                  <a:tcPr marL="68585" marR="68585" marT="34286" marB="34286">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Other operating</a:t>
                      </a:r>
                      <a:r>
                        <a:rPr lang="en-US" sz="1400" baseline="0" dirty="0" smtClean="0">
                          <a:latin typeface="Arial" pitchFamily="34" charset="0"/>
                          <a:cs typeface="Arial" pitchFamily="34" charset="0"/>
                        </a:rPr>
                        <a:t> income</a:t>
                      </a:r>
                      <a:endParaRPr lang="en-US" sz="1400" dirty="0">
                        <a:latin typeface="Arial" pitchFamily="34" charset="0"/>
                        <a:cs typeface="Arial" pitchFamily="34" charset="0"/>
                      </a:endParaRPr>
                    </a:p>
                  </a:txBody>
                  <a:tcPr marL="68585" marR="68585" marT="34286" marB="34286">
                    <a:lnB w="3810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500</a:t>
                      </a:r>
                      <a:endParaRPr lang="en-US" sz="1400" dirty="0">
                        <a:latin typeface="Arial" pitchFamily="34" charset="0"/>
                        <a:cs typeface="Arial" pitchFamily="34" charset="0"/>
                      </a:endParaRPr>
                    </a:p>
                  </a:txBody>
                  <a:tcPr marL="68585" marR="68585" marT="34286" marB="34286">
                    <a:lnB w="38100" cap="flat" cmpd="sng" algn="ctr">
                      <a:solidFill>
                        <a:schemeClr val="tx1"/>
                      </a:solidFill>
                      <a:prstDash val="solid"/>
                      <a:round/>
                      <a:headEnd type="none" w="med" len="med"/>
                      <a:tailEnd type="none" w="med" len="med"/>
                    </a:lnB>
                  </a:tcPr>
                </a:tc>
                <a:tc>
                  <a:txBody>
                    <a:bodyPr/>
                    <a:lstStyle/>
                    <a:p>
                      <a:pPr algn="ctr"/>
                      <a:endParaRPr lang="en-US" sz="1400" dirty="0">
                        <a:latin typeface="Arial" pitchFamily="34" charset="0"/>
                        <a:cs typeface="Arial" pitchFamily="34" charset="0"/>
                      </a:endParaRPr>
                    </a:p>
                  </a:txBody>
                  <a:tcPr marL="68585" marR="68585" marT="34286" marB="34286">
                    <a:lnR w="28575"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500</a:t>
                      </a:r>
                      <a:endParaRPr lang="en-US" sz="1400" dirty="0">
                        <a:latin typeface="Arial" pitchFamily="34" charset="0"/>
                        <a:cs typeface="Arial" pitchFamily="34" charset="0"/>
                      </a:endParaRPr>
                    </a:p>
                  </a:txBody>
                  <a:tcPr marL="68585" marR="68585" marT="34286" marB="34286">
                    <a:lnL w="28575"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ctr"/>
                      <a:endParaRPr lang="en-US" sz="1400" dirty="0">
                        <a:latin typeface="Arial" pitchFamily="34" charset="0"/>
                        <a:cs typeface="Arial" pitchFamily="34" charset="0"/>
                      </a:endParaRPr>
                    </a:p>
                  </a:txBody>
                  <a:tcPr marL="68585" marR="68585" marT="34286" marB="34286">
                    <a:lnB w="38100" cap="flat" cmpd="sng" algn="ctr">
                      <a:solidFill>
                        <a:schemeClr val="tx1"/>
                      </a:solidFill>
                      <a:prstDash val="solid"/>
                      <a:round/>
                      <a:headEnd type="none" w="med" len="med"/>
                      <a:tailEnd type="none" w="med" len="med"/>
                    </a:lnB>
                  </a:tcPr>
                </a:tc>
                <a:tc>
                  <a:txBody>
                    <a:bodyPr/>
                    <a:lstStyle/>
                    <a:p>
                      <a:pPr algn="ctr"/>
                      <a:endParaRPr lang="en-US" sz="600" dirty="0">
                        <a:latin typeface="Arial" pitchFamily="34" charset="0"/>
                        <a:cs typeface="Arial" pitchFamily="34" charset="0"/>
                      </a:endParaRPr>
                    </a:p>
                  </a:txBody>
                  <a:tcPr marL="68585" marR="68585" marT="34286" marB="34286">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latin typeface="Arial" pitchFamily="34" charset="0"/>
                          <a:cs typeface="Arial" pitchFamily="34" charset="0"/>
                        </a:rPr>
                        <a:t>0</a:t>
                      </a:r>
                      <a:endParaRPr lang="en-US" sz="1400" dirty="0">
                        <a:latin typeface="Arial" pitchFamily="34" charset="0"/>
                        <a:cs typeface="Arial" pitchFamily="34" charset="0"/>
                      </a:endParaRPr>
                    </a:p>
                  </a:txBody>
                  <a:tcPr marL="68585" marR="68585" marT="34286" marB="34286">
                    <a:lnB w="38100" cap="flat" cmpd="sng" algn="ctr">
                      <a:solidFill>
                        <a:schemeClr val="tx1"/>
                      </a:solidFill>
                      <a:prstDash val="solid"/>
                      <a:round/>
                      <a:headEnd type="none" w="med" len="med"/>
                      <a:tailEnd type="none" w="med" len="med"/>
                    </a:lnB>
                  </a:tcPr>
                </a:tc>
                <a:tc>
                  <a:txBody>
                    <a:bodyPr/>
                    <a:lstStyle/>
                    <a:p>
                      <a:pPr algn="ctr"/>
                      <a:endParaRPr lang="en-US" sz="600" dirty="0">
                        <a:latin typeface="Arial" pitchFamily="34" charset="0"/>
                        <a:cs typeface="Arial" pitchFamily="34" charset="0"/>
                      </a:endParaRPr>
                    </a:p>
                  </a:txBody>
                  <a:tcPr marL="68585" marR="68585" marT="34286" marB="34286">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400" dirty="0">
                        <a:latin typeface="Arial" pitchFamily="34" charset="0"/>
                        <a:cs typeface="Arial" pitchFamily="34" charset="0"/>
                      </a:endParaRPr>
                    </a:p>
                  </a:txBody>
                  <a:tcPr marL="68585" marR="68585" marT="34286" marB="34286">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r>
              <a:tr h="306840">
                <a:tc>
                  <a:txBody>
                    <a:bodyPr/>
                    <a:lstStyle/>
                    <a:p>
                      <a:pPr algn="ctr"/>
                      <a:r>
                        <a:rPr lang="en-US" sz="1400" dirty="0" smtClean="0">
                          <a:solidFill>
                            <a:srgbClr val="3333FF"/>
                          </a:solidFill>
                          <a:latin typeface="Arial" pitchFamily="34" charset="0"/>
                          <a:cs typeface="Arial" pitchFamily="34" charset="0"/>
                        </a:rPr>
                        <a:t>=</a:t>
                      </a:r>
                      <a:endParaRPr lang="en-US" sz="1400" dirty="0">
                        <a:solidFill>
                          <a:srgbClr val="3333FF"/>
                        </a:solidFill>
                        <a:latin typeface="Arial" pitchFamily="34" charset="0"/>
                        <a:cs typeface="Arial" pitchFamily="34" charset="0"/>
                      </a:endParaRPr>
                    </a:p>
                  </a:txBody>
                  <a:tcPr marL="68585" marR="68585" marT="34286" marB="34286">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r>
                        <a:rPr lang="en-US" sz="1400" dirty="0" smtClean="0">
                          <a:latin typeface="Arial" pitchFamily="34" charset="0"/>
                          <a:cs typeface="Arial" pitchFamily="34" charset="0"/>
                        </a:rPr>
                        <a:t>Gross income from opns</a:t>
                      </a:r>
                      <a:endParaRPr lang="en-US" sz="1400" dirty="0">
                        <a:latin typeface="Arial" pitchFamily="34" charset="0"/>
                        <a:cs typeface="Arial" pitchFamily="34" charset="0"/>
                      </a:endParaRPr>
                    </a:p>
                  </a:txBody>
                  <a:tcPr marL="68585" marR="68585" marT="34286" marB="34286">
                    <a:lnT w="38100" cap="flat" cmpd="sng" algn="ctr">
                      <a:solidFill>
                        <a:schemeClr val="tx1"/>
                      </a:solidFill>
                      <a:prstDash val="solid"/>
                      <a:round/>
                      <a:headEnd type="none" w="med" len="med"/>
                      <a:tailEnd type="none" w="med" len="med"/>
                    </a:lnT>
                  </a:tcPr>
                </a:tc>
                <a:tc>
                  <a:txBody>
                    <a:bodyPr/>
                    <a:lstStyle/>
                    <a:p>
                      <a:pPr algn="ctr"/>
                      <a:r>
                        <a:rPr lang="en-US" sz="1400" dirty="0" smtClean="0">
                          <a:latin typeface="Arial" pitchFamily="34" charset="0"/>
                          <a:cs typeface="Arial" pitchFamily="34" charset="0"/>
                        </a:rPr>
                        <a:t>2,500</a:t>
                      </a:r>
                      <a:endParaRPr lang="en-US" sz="1400" dirty="0">
                        <a:latin typeface="Arial" pitchFamily="34" charset="0"/>
                        <a:cs typeface="Arial" pitchFamily="34" charset="0"/>
                      </a:endParaRPr>
                    </a:p>
                  </a:txBody>
                  <a:tcPr marL="68585" marR="68585" marT="34286" marB="34286">
                    <a:lnT w="38100" cap="flat" cmpd="sng" algn="ctr">
                      <a:solidFill>
                        <a:schemeClr val="tx1"/>
                      </a:solidFill>
                      <a:prstDash val="solid"/>
                      <a:round/>
                      <a:headEnd type="none" w="med" len="med"/>
                      <a:tailEnd type="none" w="med" len="med"/>
                    </a:lnT>
                    <a:solidFill>
                      <a:srgbClr val="FFC000"/>
                    </a:solidFill>
                  </a:tcPr>
                </a:tc>
                <a:tc>
                  <a:txBody>
                    <a:bodyPr/>
                    <a:lstStyle/>
                    <a:p>
                      <a:pPr algn="ctr"/>
                      <a:endParaRPr lang="en-US" sz="1400" dirty="0">
                        <a:latin typeface="Arial" pitchFamily="34" charset="0"/>
                        <a:cs typeface="Arial" pitchFamily="34" charset="0"/>
                      </a:endParaRPr>
                    </a:p>
                  </a:txBody>
                  <a:tcPr marL="68585" marR="68585" marT="34286" marB="34286">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a:r>
                        <a:rPr lang="en-US" sz="1400" dirty="0" smtClean="0">
                          <a:latin typeface="Arial" pitchFamily="34" charset="0"/>
                          <a:cs typeface="Arial" pitchFamily="34" charset="0"/>
                        </a:rPr>
                        <a:t>3,100</a:t>
                      </a:r>
                      <a:endParaRPr lang="en-US" sz="1400" dirty="0">
                        <a:latin typeface="Arial" pitchFamily="34" charset="0"/>
                        <a:cs typeface="Arial" pitchFamily="34" charset="0"/>
                      </a:endParaRPr>
                    </a:p>
                  </a:txBody>
                  <a:tcPr marL="68585" marR="68585" marT="34286" marB="34286">
                    <a:lnL w="28575"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endParaRPr lang="en-US" sz="1400" dirty="0">
                        <a:latin typeface="Arial" pitchFamily="34" charset="0"/>
                        <a:cs typeface="Arial" pitchFamily="34" charset="0"/>
                      </a:endParaRPr>
                    </a:p>
                  </a:txBody>
                  <a:tcPr marL="68585" marR="68585" marT="34286" marB="34286">
                    <a:lnT w="38100" cap="flat" cmpd="sng" algn="ctr">
                      <a:solidFill>
                        <a:schemeClr val="tx1"/>
                      </a:solidFill>
                      <a:prstDash val="solid"/>
                      <a:round/>
                      <a:headEnd type="none" w="med" len="med"/>
                      <a:tailEnd type="none" w="med" len="med"/>
                    </a:lnT>
                  </a:tcPr>
                </a:tc>
                <a:tc>
                  <a:txBody>
                    <a:bodyPr/>
                    <a:lstStyle/>
                    <a:p>
                      <a:pPr algn="ctr"/>
                      <a:endParaRPr lang="en-US" sz="600" dirty="0">
                        <a:latin typeface="Arial" pitchFamily="34" charset="0"/>
                        <a:cs typeface="Arial" pitchFamily="34" charset="0"/>
                      </a:endParaRPr>
                    </a:p>
                  </a:txBody>
                  <a:tcPr marL="68585" marR="68585" marT="34286" marB="34286">
                    <a:lnT w="381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1400" dirty="0" smtClean="0">
                          <a:solidFill>
                            <a:srgbClr val="FF0000"/>
                          </a:solidFill>
                          <a:latin typeface="Arial" pitchFamily="34" charset="0"/>
                          <a:cs typeface="Arial" pitchFamily="34" charset="0"/>
                        </a:rPr>
                        <a:t>(600)</a:t>
                      </a:r>
                      <a:endParaRPr lang="en-US" sz="1400" dirty="0">
                        <a:solidFill>
                          <a:srgbClr val="FF0000"/>
                        </a:solidFill>
                        <a:latin typeface="Arial" pitchFamily="34" charset="0"/>
                        <a:cs typeface="Arial" pitchFamily="34" charset="0"/>
                      </a:endParaRPr>
                    </a:p>
                  </a:txBody>
                  <a:tcPr marL="68585" marR="68585" marT="34286" marB="34286">
                    <a:lnT w="38100" cap="flat" cmpd="sng" algn="ctr">
                      <a:solidFill>
                        <a:schemeClr val="tx1"/>
                      </a:solidFill>
                      <a:prstDash val="solid"/>
                      <a:round/>
                      <a:headEnd type="none" w="med" len="med"/>
                      <a:tailEnd type="none" w="med" len="med"/>
                    </a:lnT>
                    <a:solidFill>
                      <a:srgbClr val="FFC000"/>
                    </a:solidFill>
                  </a:tcPr>
                </a:tc>
                <a:tc>
                  <a:txBody>
                    <a:bodyPr/>
                    <a:lstStyle/>
                    <a:p>
                      <a:pPr algn="ctr"/>
                      <a:endParaRPr lang="en-US" sz="600" dirty="0">
                        <a:latin typeface="Arial" pitchFamily="34" charset="0"/>
                        <a:cs typeface="Arial" pitchFamily="34" charset="0"/>
                      </a:endParaRPr>
                    </a:p>
                  </a:txBody>
                  <a:tcPr marL="68585" marR="68585" marT="34286" marB="34286">
                    <a:lnT w="381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1400" dirty="0" smtClean="0">
                          <a:solidFill>
                            <a:srgbClr val="FF0000"/>
                          </a:solidFill>
                          <a:latin typeface="Arial" pitchFamily="34" charset="0"/>
                          <a:cs typeface="Arial" pitchFamily="34" charset="0"/>
                        </a:rPr>
                        <a:t>(19.4)%</a:t>
                      </a:r>
                      <a:endParaRPr lang="en-US" sz="1400" dirty="0">
                        <a:solidFill>
                          <a:srgbClr val="FF0000"/>
                        </a:solidFill>
                        <a:latin typeface="Arial" pitchFamily="34" charset="0"/>
                        <a:cs typeface="Arial" pitchFamily="34" charset="0"/>
                      </a:endParaRPr>
                    </a:p>
                  </a:txBody>
                  <a:tcPr marL="68585" marR="68585" marT="34286" marB="34286">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r>
              <a:tr h="160013">
                <a:tc>
                  <a:txBody>
                    <a:bodyPr/>
                    <a:lstStyle/>
                    <a:p>
                      <a:pPr algn="ctr"/>
                      <a:endParaRPr lang="en-US" sz="600" dirty="0">
                        <a:solidFill>
                          <a:srgbClr val="3333FF"/>
                        </a:solidFill>
                        <a:latin typeface="Arial" pitchFamily="34" charset="0"/>
                        <a:cs typeface="Arial" pitchFamily="34" charset="0"/>
                      </a:endParaRPr>
                    </a:p>
                  </a:txBody>
                  <a:tcPr marL="68585" marR="68585" marT="34286" marB="34286">
                    <a:lnL w="38100" cap="flat" cmpd="sng" algn="ctr">
                      <a:solidFill>
                        <a:schemeClr val="tx1"/>
                      </a:solidFill>
                      <a:prstDash val="solid"/>
                      <a:round/>
                      <a:headEnd type="none" w="med" len="med"/>
                      <a:tailEnd type="none" w="med" len="med"/>
                    </a:lnL>
                    <a:solidFill>
                      <a:schemeClr val="bg1">
                        <a:lumMod val="85000"/>
                      </a:schemeClr>
                    </a:solidFill>
                  </a:tcPr>
                </a:tc>
                <a:tc>
                  <a:txBody>
                    <a:bodyPr/>
                    <a:lstStyle/>
                    <a:p>
                      <a:endParaRPr lang="en-US" sz="600" dirty="0">
                        <a:latin typeface="Arial" pitchFamily="34" charset="0"/>
                        <a:cs typeface="Arial" pitchFamily="34" charset="0"/>
                      </a:endParaRPr>
                    </a:p>
                  </a:txBody>
                  <a:tcPr marL="68585" marR="68585" marT="34286" marB="34286">
                    <a:solidFill>
                      <a:schemeClr val="bg1">
                        <a:lumMod val="85000"/>
                      </a:schemeClr>
                    </a:solidFill>
                  </a:tcPr>
                </a:tc>
                <a:tc>
                  <a:txBody>
                    <a:bodyPr/>
                    <a:lstStyle/>
                    <a:p>
                      <a:pPr algn="ctr"/>
                      <a:endParaRPr lang="en-US" sz="600" dirty="0">
                        <a:latin typeface="Arial" pitchFamily="34" charset="0"/>
                        <a:cs typeface="Arial" pitchFamily="34" charset="0"/>
                      </a:endParaRPr>
                    </a:p>
                  </a:txBody>
                  <a:tcPr marL="68585" marR="68585" marT="34286" marB="34286">
                    <a:solidFill>
                      <a:schemeClr val="bg1">
                        <a:lumMod val="85000"/>
                      </a:schemeClr>
                    </a:solidFill>
                  </a:tcPr>
                </a:tc>
                <a:tc>
                  <a:txBody>
                    <a:bodyPr/>
                    <a:lstStyle/>
                    <a:p>
                      <a:pPr algn="ctr"/>
                      <a:endParaRPr lang="en-US" sz="600" dirty="0">
                        <a:latin typeface="Arial" pitchFamily="34" charset="0"/>
                        <a:cs typeface="Arial" pitchFamily="34" charset="0"/>
                      </a:endParaRPr>
                    </a:p>
                  </a:txBody>
                  <a:tcPr marL="68585" marR="68585" marT="34286" marB="34286">
                    <a:lnR w="28575"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en-US" sz="600" dirty="0">
                        <a:latin typeface="Arial" pitchFamily="34" charset="0"/>
                        <a:cs typeface="Arial" pitchFamily="34" charset="0"/>
                      </a:endParaRPr>
                    </a:p>
                  </a:txBody>
                  <a:tcPr marL="68585" marR="68585" marT="34286" marB="34286">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endParaRPr lang="en-US" sz="600" dirty="0">
                        <a:latin typeface="Arial" pitchFamily="34" charset="0"/>
                        <a:cs typeface="Arial" pitchFamily="34" charset="0"/>
                      </a:endParaRPr>
                    </a:p>
                  </a:txBody>
                  <a:tcPr marL="68585" marR="68585" marT="34286" marB="34286">
                    <a:solidFill>
                      <a:schemeClr val="bg1">
                        <a:lumMod val="85000"/>
                      </a:schemeClr>
                    </a:solidFill>
                  </a:tcPr>
                </a:tc>
                <a:tc>
                  <a:txBody>
                    <a:bodyPr/>
                    <a:lstStyle/>
                    <a:p>
                      <a:pPr algn="ctr"/>
                      <a:endParaRPr lang="en-US" sz="600" dirty="0">
                        <a:latin typeface="Arial" pitchFamily="34" charset="0"/>
                        <a:cs typeface="Arial" pitchFamily="34" charset="0"/>
                      </a:endParaRPr>
                    </a:p>
                  </a:txBody>
                  <a:tcPr marL="68585" marR="68585" marT="34286" marB="34286">
                    <a:solidFill>
                      <a:schemeClr val="bg1">
                        <a:lumMod val="85000"/>
                      </a:schemeClr>
                    </a:solidFill>
                  </a:tcPr>
                </a:tc>
                <a:tc>
                  <a:txBody>
                    <a:bodyPr/>
                    <a:lstStyle/>
                    <a:p>
                      <a:pPr algn="ctr"/>
                      <a:endParaRPr lang="en-US" sz="600" dirty="0">
                        <a:latin typeface="Arial" pitchFamily="34" charset="0"/>
                        <a:cs typeface="Arial" pitchFamily="34" charset="0"/>
                      </a:endParaRPr>
                    </a:p>
                  </a:txBody>
                  <a:tcPr marL="68585" marR="68585" marT="34286" marB="34286">
                    <a:solidFill>
                      <a:schemeClr val="bg1">
                        <a:lumMod val="85000"/>
                      </a:schemeClr>
                    </a:solidFill>
                  </a:tcPr>
                </a:tc>
                <a:tc>
                  <a:txBody>
                    <a:bodyPr/>
                    <a:lstStyle/>
                    <a:p>
                      <a:pPr algn="ctr"/>
                      <a:endParaRPr lang="en-US" sz="600" dirty="0">
                        <a:latin typeface="Arial" pitchFamily="34" charset="0"/>
                        <a:cs typeface="Arial" pitchFamily="34" charset="0"/>
                      </a:endParaRPr>
                    </a:p>
                  </a:txBody>
                  <a:tcPr marL="68585" marR="68585" marT="34286" marB="34286">
                    <a:solidFill>
                      <a:schemeClr val="bg1">
                        <a:lumMod val="85000"/>
                      </a:schemeClr>
                    </a:solidFill>
                  </a:tcPr>
                </a:tc>
                <a:tc>
                  <a:txBody>
                    <a:bodyPr/>
                    <a:lstStyle/>
                    <a:p>
                      <a:pPr algn="ctr"/>
                      <a:endParaRPr lang="en-US" sz="600" dirty="0">
                        <a:latin typeface="Arial" pitchFamily="34" charset="0"/>
                        <a:cs typeface="Arial" pitchFamily="34" charset="0"/>
                      </a:endParaRPr>
                    </a:p>
                  </a:txBody>
                  <a:tcPr marL="68585" marR="68585" marT="34286" marB="34286">
                    <a:lnR w="38100" cap="flat" cmpd="sng" algn="ctr">
                      <a:solidFill>
                        <a:schemeClr val="tx1"/>
                      </a:solidFill>
                      <a:prstDash val="solid"/>
                      <a:round/>
                      <a:headEnd type="none" w="med" len="med"/>
                      <a:tailEnd type="none" w="med" len="med"/>
                    </a:lnR>
                    <a:solidFill>
                      <a:schemeClr val="bg1">
                        <a:lumMod val="85000"/>
                      </a:schemeClr>
                    </a:solidFill>
                  </a:tcPr>
                </a:tc>
              </a:tr>
              <a:tr h="306840">
                <a:tc>
                  <a:txBody>
                    <a:bodyPr/>
                    <a:lstStyle/>
                    <a:p>
                      <a:pPr algn="ctr"/>
                      <a:r>
                        <a:rPr lang="en-US" sz="1400" dirty="0" smtClean="0">
                          <a:solidFill>
                            <a:srgbClr val="3333FF"/>
                          </a:solidFill>
                          <a:latin typeface="Arial" pitchFamily="34" charset="0"/>
                          <a:cs typeface="Arial" pitchFamily="34" charset="0"/>
                        </a:rPr>
                        <a:t>-</a:t>
                      </a:r>
                      <a:endParaRPr lang="en-US" sz="1400" dirty="0">
                        <a:solidFill>
                          <a:srgbClr val="3333FF"/>
                        </a:solidFill>
                        <a:latin typeface="Arial" pitchFamily="34" charset="0"/>
                        <a:cs typeface="Arial" pitchFamily="34" charset="0"/>
                      </a:endParaRPr>
                    </a:p>
                  </a:txBody>
                  <a:tcPr marL="68585" marR="68585" marT="34286" marB="34286">
                    <a:lnL w="38100" cap="flat" cmpd="sng" algn="ctr">
                      <a:solidFill>
                        <a:schemeClr val="tx1"/>
                      </a:solidFill>
                      <a:prstDash val="solid"/>
                      <a:round/>
                      <a:headEnd type="none" w="med" len="med"/>
                      <a:tailEnd type="none" w="med" len="med"/>
                    </a:lnL>
                  </a:tcPr>
                </a:tc>
                <a:tc>
                  <a:txBody>
                    <a:bodyPr/>
                    <a:lstStyle/>
                    <a:p>
                      <a:r>
                        <a:rPr lang="en-US" sz="1400" dirty="0" smtClean="0">
                          <a:latin typeface="Arial" pitchFamily="34" charset="0"/>
                          <a:cs typeface="Arial" pitchFamily="34" charset="0"/>
                        </a:rPr>
                        <a:t>Labor</a:t>
                      </a:r>
                      <a:endParaRPr lang="en-US" sz="1400" dirty="0">
                        <a:latin typeface="Arial" pitchFamily="34" charset="0"/>
                        <a:cs typeface="Arial" pitchFamily="34" charset="0"/>
                      </a:endParaRPr>
                    </a:p>
                  </a:txBody>
                  <a:tcPr marL="68585" marR="68585" marT="34286" marB="34286"/>
                </a:tc>
                <a:tc>
                  <a:txBody>
                    <a:bodyPr/>
                    <a:lstStyle/>
                    <a:p>
                      <a:pPr algn="ctr"/>
                      <a:r>
                        <a:rPr lang="en-US" sz="1400" dirty="0" smtClean="0">
                          <a:latin typeface="Arial" pitchFamily="34" charset="0"/>
                          <a:cs typeface="Arial" pitchFamily="34" charset="0"/>
                        </a:rPr>
                        <a:t>2,100</a:t>
                      </a:r>
                      <a:endParaRPr lang="en-US" sz="1400" dirty="0">
                        <a:latin typeface="Arial" pitchFamily="34" charset="0"/>
                        <a:cs typeface="Arial" pitchFamily="34" charset="0"/>
                      </a:endParaRPr>
                    </a:p>
                  </a:txBody>
                  <a:tcPr marL="68585" marR="68585" marT="34286" marB="34286"/>
                </a:tc>
                <a:tc>
                  <a:txBody>
                    <a:bodyPr/>
                    <a:lstStyle/>
                    <a:p>
                      <a:pPr algn="ctr"/>
                      <a:r>
                        <a:rPr lang="en-US" sz="1400" dirty="0" smtClean="0">
                          <a:latin typeface="Arial" pitchFamily="34" charset="0"/>
                          <a:cs typeface="Arial" pitchFamily="34" charset="0"/>
                        </a:rPr>
                        <a:t>28.2%</a:t>
                      </a:r>
                      <a:endParaRPr lang="en-US" sz="1400" dirty="0">
                        <a:latin typeface="Arial" pitchFamily="34" charset="0"/>
                        <a:cs typeface="Arial" pitchFamily="34" charset="0"/>
                      </a:endParaRPr>
                    </a:p>
                  </a:txBody>
                  <a:tcPr marL="68585" marR="68585" marT="34286" marB="34286">
                    <a:lnR w="28575" cap="flat" cmpd="sng" algn="ctr">
                      <a:solidFill>
                        <a:schemeClr val="tx1"/>
                      </a:solidFill>
                      <a:prstDash val="solid"/>
                      <a:round/>
                      <a:headEnd type="none" w="med" len="med"/>
                      <a:tailEnd type="none" w="med" len="med"/>
                    </a:lnR>
                    <a:solidFill>
                      <a:srgbClr val="FFC000"/>
                    </a:solidFill>
                  </a:tcPr>
                </a:tc>
                <a:tc>
                  <a:txBody>
                    <a:bodyPr/>
                    <a:lstStyle/>
                    <a:p>
                      <a:pPr algn="ctr"/>
                      <a:r>
                        <a:rPr lang="en-US" sz="1400" dirty="0" smtClean="0">
                          <a:latin typeface="Arial" pitchFamily="34" charset="0"/>
                          <a:cs typeface="Arial" pitchFamily="34" charset="0"/>
                        </a:rPr>
                        <a:t>2,000</a:t>
                      </a:r>
                      <a:endParaRPr lang="en-US" sz="1400" dirty="0">
                        <a:latin typeface="Arial" pitchFamily="34" charset="0"/>
                        <a:cs typeface="Arial" pitchFamily="34" charset="0"/>
                      </a:endParaRPr>
                    </a:p>
                  </a:txBody>
                  <a:tcPr marL="68585" marR="68585" marT="34286" marB="34286">
                    <a:lnL w="28575" cap="flat" cmpd="sng" algn="ctr">
                      <a:solidFill>
                        <a:schemeClr val="tx1"/>
                      </a:solidFill>
                      <a:prstDash val="solid"/>
                      <a:round/>
                      <a:headEnd type="none" w="med" len="med"/>
                      <a:tailEnd type="none" w="med" len="med"/>
                    </a:lnL>
                  </a:tcPr>
                </a:tc>
                <a:tc>
                  <a:txBody>
                    <a:bodyPr/>
                    <a:lstStyle/>
                    <a:p>
                      <a:pPr algn="ctr"/>
                      <a:r>
                        <a:rPr lang="en-US" sz="1400" dirty="0" smtClean="0">
                          <a:latin typeface="Arial" pitchFamily="34" charset="0"/>
                          <a:cs typeface="Arial" pitchFamily="34" charset="0"/>
                        </a:rPr>
                        <a:t>24.7%</a:t>
                      </a:r>
                      <a:endParaRPr lang="en-US" sz="1400" dirty="0">
                        <a:latin typeface="Arial" pitchFamily="34" charset="0"/>
                        <a:cs typeface="Arial" pitchFamily="34" charset="0"/>
                      </a:endParaRPr>
                    </a:p>
                  </a:txBody>
                  <a:tcPr marL="68585" marR="68585" marT="34286" marB="34286"/>
                </a:tc>
                <a:tc>
                  <a:txBody>
                    <a:bodyPr/>
                    <a:lstStyle/>
                    <a:p>
                      <a:pPr algn="ctr"/>
                      <a:endParaRPr lang="en-US" sz="600" dirty="0">
                        <a:latin typeface="Arial" pitchFamily="34" charset="0"/>
                        <a:cs typeface="Arial" pitchFamily="34" charset="0"/>
                      </a:endParaRPr>
                    </a:p>
                  </a:txBody>
                  <a:tcPr marL="68585" marR="68585" marT="34286" marB="34286">
                    <a:solidFill>
                      <a:schemeClr val="bg1">
                        <a:lumMod val="85000"/>
                      </a:schemeClr>
                    </a:solidFill>
                  </a:tcPr>
                </a:tc>
                <a:tc>
                  <a:txBody>
                    <a:bodyPr/>
                    <a:lstStyle/>
                    <a:p>
                      <a:pPr algn="ctr"/>
                      <a:r>
                        <a:rPr lang="en-US" sz="1400" dirty="0" smtClean="0">
                          <a:solidFill>
                            <a:srgbClr val="FF0000"/>
                          </a:solidFill>
                          <a:latin typeface="Arial" pitchFamily="34" charset="0"/>
                          <a:cs typeface="Arial" pitchFamily="34" charset="0"/>
                        </a:rPr>
                        <a:t>100</a:t>
                      </a:r>
                      <a:endParaRPr lang="en-US" sz="1400" dirty="0">
                        <a:solidFill>
                          <a:srgbClr val="FF0000"/>
                        </a:solidFill>
                        <a:latin typeface="Arial" pitchFamily="34" charset="0"/>
                        <a:cs typeface="Arial" pitchFamily="34" charset="0"/>
                      </a:endParaRPr>
                    </a:p>
                  </a:txBody>
                  <a:tcPr marL="68585" marR="68585" marT="34286" marB="34286"/>
                </a:tc>
                <a:tc>
                  <a:txBody>
                    <a:bodyPr/>
                    <a:lstStyle/>
                    <a:p>
                      <a:pPr algn="ctr"/>
                      <a:endParaRPr lang="en-US" sz="600" dirty="0">
                        <a:latin typeface="Arial" pitchFamily="34" charset="0"/>
                        <a:cs typeface="Arial" pitchFamily="34" charset="0"/>
                      </a:endParaRPr>
                    </a:p>
                  </a:txBody>
                  <a:tcPr marL="68585" marR="68585" marT="34286" marB="34286">
                    <a:solidFill>
                      <a:schemeClr val="bg1">
                        <a:lumMod val="85000"/>
                      </a:schemeClr>
                    </a:solidFill>
                  </a:tcPr>
                </a:tc>
                <a:tc>
                  <a:txBody>
                    <a:bodyPr/>
                    <a:lstStyle/>
                    <a:p>
                      <a:pPr algn="ctr"/>
                      <a:r>
                        <a:rPr lang="en-US" sz="1400" dirty="0" smtClean="0">
                          <a:solidFill>
                            <a:srgbClr val="FF0000"/>
                          </a:solidFill>
                          <a:latin typeface="Arial" pitchFamily="34" charset="0"/>
                          <a:cs typeface="Arial" pitchFamily="34" charset="0"/>
                        </a:rPr>
                        <a:t>5.0%</a:t>
                      </a:r>
                      <a:endParaRPr lang="en-US" sz="1400" dirty="0">
                        <a:solidFill>
                          <a:srgbClr val="FF0000"/>
                        </a:solidFill>
                        <a:latin typeface="Arial" pitchFamily="34" charset="0"/>
                        <a:cs typeface="Arial" pitchFamily="34" charset="0"/>
                      </a:endParaRPr>
                    </a:p>
                  </a:txBody>
                  <a:tcPr marL="68585" marR="68585" marT="34286" marB="34286">
                    <a:lnR w="38100" cap="flat" cmpd="sng" algn="ctr">
                      <a:solidFill>
                        <a:schemeClr val="tx1"/>
                      </a:solidFill>
                      <a:prstDash val="solid"/>
                      <a:round/>
                      <a:headEnd type="none" w="med" len="med"/>
                      <a:tailEnd type="none" w="med" len="med"/>
                    </a:lnR>
                  </a:tcPr>
                </a:tc>
              </a:tr>
              <a:tr h="306840">
                <a:tc>
                  <a:txBody>
                    <a:bodyPr/>
                    <a:lstStyle/>
                    <a:p>
                      <a:pPr algn="ctr"/>
                      <a:r>
                        <a:rPr lang="en-US" sz="1400" dirty="0" smtClean="0">
                          <a:solidFill>
                            <a:srgbClr val="3333FF"/>
                          </a:solidFill>
                          <a:latin typeface="Arial" pitchFamily="34" charset="0"/>
                          <a:cs typeface="Arial" pitchFamily="34" charset="0"/>
                        </a:rPr>
                        <a:t>-</a:t>
                      </a:r>
                      <a:endParaRPr lang="en-US" sz="1400" dirty="0">
                        <a:solidFill>
                          <a:srgbClr val="3333FF"/>
                        </a:solidFill>
                        <a:latin typeface="Arial" pitchFamily="34" charset="0"/>
                        <a:cs typeface="Arial" pitchFamily="34" charset="0"/>
                      </a:endParaRPr>
                    </a:p>
                  </a:txBody>
                  <a:tcPr marL="68585" marR="68585" marT="34286" marB="34286">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Operating expenses</a:t>
                      </a:r>
                      <a:endParaRPr lang="en-US" sz="1400" dirty="0">
                        <a:latin typeface="Arial" pitchFamily="34" charset="0"/>
                        <a:cs typeface="Arial" pitchFamily="34" charset="0"/>
                      </a:endParaRPr>
                    </a:p>
                  </a:txBody>
                  <a:tcPr marL="68585" marR="68585" marT="34286" marB="34286">
                    <a:lnB w="3810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200</a:t>
                      </a:r>
                      <a:endParaRPr lang="en-US" sz="1400" dirty="0">
                        <a:latin typeface="Arial" pitchFamily="34" charset="0"/>
                        <a:cs typeface="Arial" pitchFamily="34" charset="0"/>
                      </a:endParaRPr>
                    </a:p>
                  </a:txBody>
                  <a:tcPr marL="68585" marR="68585" marT="34286" marB="34286">
                    <a:lnB w="3810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2.7%</a:t>
                      </a:r>
                      <a:endParaRPr lang="en-US" sz="1400" dirty="0">
                        <a:solidFill>
                          <a:srgbClr val="FF0000"/>
                        </a:solidFill>
                        <a:latin typeface="Arial" pitchFamily="34" charset="0"/>
                        <a:cs typeface="Arial" pitchFamily="34" charset="0"/>
                      </a:endParaRPr>
                    </a:p>
                  </a:txBody>
                  <a:tcPr marL="68585" marR="68585" marT="34286" marB="34286">
                    <a:lnR w="28575"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100</a:t>
                      </a:r>
                      <a:endParaRPr lang="en-US" sz="1400" dirty="0">
                        <a:latin typeface="Arial" pitchFamily="34" charset="0"/>
                        <a:cs typeface="Arial" pitchFamily="34" charset="0"/>
                      </a:endParaRPr>
                    </a:p>
                  </a:txBody>
                  <a:tcPr marL="68585" marR="68585" marT="34286" marB="34286">
                    <a:lnL w="28575"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C000"/>
                    </a:solidFill>
                  </a:tcPr>
                </a:tc>
                <a:tc>
                  <a:txBody>
                    <a:bodyPr/>
                    <a:lstStyle/>
                    <a:p>
                      <a:pPr algn="ctr"/>
                      <a:r>
                        <a:rPr lang="en-US" sz="1400" dirty="0" smtClean="0">
                          <a:latin typeface="Arial" pitchFamily="34" charset="0"/>
                          <a:cs typeface="Arial" pitchFamily="34" charset="0"/>
                        </a:rPr>
                        <a:t>1.2%</a:t>
                      </a:r>
                      <a:endParaRPr lang="en-US" sz="1400" dirty="0">
                        <a:latin typeface="Arial" pitchFamily="34" charset="0"/>
                        <a:cs typeface="Arial" pitchFamily="34" charset="0"/>
                      </a:endParaRPr>
                    </a:p>
                  </a:txBody>
                  <a:tcPr marL="68585" marR="68585" marT="34286" marB="34286">
                    <a:lnB w="38100" cap="flat" cmpd="sng" algn="ctr">
                      <a:solidFill>
                        <a:schemeClr val="tx1"/>
                      </a:solidFill>
                      <a:prstDash val="solid"/>
                      <a:round/>
                      <a:headEnd type="none" w="med" len="med"/>
                      <a:tailEnd type="none" w="med" len="med"/>
                    </a:lnB>
                  </a:tcPr>
                </a:tc>
                <a:tc>
                  <a:txBody>
                    <a:bodyPr/>
                    <a:lstStyle/>
                    <a:p>
                      <a:pPr algn="ctr"/>
                      <a:endParaRPr lang="en-US" sz="600" dirty="0">
                        <a:latin typeface="Arial" pitchFamily="34" charset="0"/>
                        <a:cs typeface="Arial" pitchFamily="34" charset="0"/>
                      </a:endParaRPr>
                    </a:p>
                  </a:txBody>
                  <a:tcPr marL="68585" marR="68585" marT="34286" marB="34286">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solidFill>
                            <a:srgbClr val="FF0000"/>
                          </a:solidFill>
                          <a:latin typeface="Arial" pitchFamily="34" charset="0"/>
                          <a:cs typeface="Arial" pitchFamily="34" charset="0"/>
                        </a:rPr>
                        <a:t>100</a:t>
                      </a:r>
                      <a:endParaRPr lang="en-US" sz="1400" dirty="0">
                        <a:solidFill>
                          <a:srgbClr val="FF0000"/>
                        </a:solidFill>
                        <a:latin typeface="Arial" pitchFamily="34" charset="0"/>
                        <a:cs typeface="Arial" pitchFamily="34" charset="0"/>
                      </a:endParaRPr>
                    </a:p>
                  </a:txBody>
                  <a:tcPr marL="68585" marR="68585" marT="34286" marB="34286">
                    <a:lnB w="38100" cap="flat" cmpd="sng" algn="ctr">
                      <a:solidFill>
                        <a:schemeClr val="tx1"/>
                      </a:solidFill>
                      <a:prstDash val="solid"/>
                      <a:round/>
                      <a:headEnd type="none" w="med" len="med"/>
                      <a:tailEnd type="none" w="med" len="med"/>
                    </a:lnB>
                    <a:solidFill>
                      <a:srgbClr val="FFC000"/>
                    </a:solidFill>
                  </a:tcPr>
                </a:tc>
                <a:tc>
                  <a:txBody>
                    <a:bodyPr/>
                    <a:lstStyle/>
                    <a:p>
                      <a:pPr algn="ctr"/>
                      <a:endParaRPr lang="en-US" sz="600" dirty="0">
                        <a:latin typeface="Arial" pitchFamily="34" charset="0"/>
                        <a:cs typeface="Arial" pitchFamily="34" charset="0"/>
                      </a:endParaRPr>
                    </a:p>
                  </a:txBody>
                  <a:tcPr marL="68585" marR="68585" marT="34286" marB="34286">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solidFill>
                            <a:srgbClr val="FF0000"/>
                          </a:solidFill>
                          <a:latin typeface="Arial" pitchFamily="34" charset="0"/>
                          <a:cs typeface="Arial" pitchFamily="34" charset="0"/>
                        </a:rPr>
                        <a:t>100.0%</a:t>
                      </a:r>
                      <a:endParaRPr lang="en-US" sz="1400" dirty="0">
                        <a:solidFill>
                          <a:srgbClr val="FF0000"/>
                        </a:solidFill>
                        <a:latin typeface="Arial" pitchFamily="34" charset="0"/>
                        <a:cs typeface="Arial" pitchFamily="34" charset="0"/>
                      </a:endParaRPr>
                    </a:p>
                  </a:txBody>
                  <a:tcPr marL="68585" marR="68585" marT="34286" marB="34286">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r>
              <a:tr h="306840">
                <a:tc>
                  <a:txBody>
                    <a:bodyPr/>
                    <a:lstStyle/>
                    <a:p>
                      <a:pPr algn="ctr"/>
                      <a:r>
                        <a:rPr lang="en-US" sz="1400" dirty="0" smtClean="0">
                          <a:solidFill>
                            <a:srgbClr val="3333FF"/>
                          </a:solidFill>
                          <a:latin typeface="Arial" pitchFamily="34" charset="0"/>
                          <a:cs typeface="Arial" pitchFamily="34" charset="0"/>
                        </a:rPr>
                        <a:t>=</a:t>
                      </a:r>
                      <a:endParaRPr lang="en-US" sz="1400" dirty="0">
                        <a:solidFill>
                          <a:srgbClr val="3333FF"/>
                        </a:solidFill>
                        <a:latin typeface="Arial" pitchFamily="34" charset="0"/>
                        <a:cs typeface="Arial" pitchFamily="34" charset="0"/>
                      </a:endParaRPr>
                    </a:p>
                  </a:txBody>
                  <a:tcPr marL="68585" marR="68585" marT="34286" marB="34286">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r>
                        <a:rPr lang="en-US" sz="1400" dirty="0" smtClean="0">
                          <a:latin typeface="Arial" pitchFamily="34" charset="0"/>
                          <a:cs typeface="Arial" pitchFamily="34" charset="0"/>
                        </a:rPr>
                        <a:t>Net Income from</a:t>
                      </a:r>
                      <a:r>
                        <a:rPr lang="en-US" sz="1400" baseline="0" dirty="0" smtClean="0">
                          <a:latin typeface="Arial" pitchFamily="34" charset="0"/>
                          <a:cs typeface="Arial" pitchFamily="34" charset="0"/>
                        </a:rPr>
                        <a:t> Opns</a:t>
                      </a:r>
                      <a:endParaRPr lang="en-US" sz="1400" dirty="0">
                        <a:latin typeface="Arial" pitchFamily="34" charset="0"/>
                        <a:cs typeface="Arial" pitchFamily="34" charset="0"/>
                      </a:endParaRPr>
                    </a:p>
                  </a:txBody>
                  <a:tcPr marL="68585" marR="68585" marT="34286" marB="34286">
                    <a:lnT w="38100" cap="flat" cmpd="sng" algn="ctr">
                      <a:solidFill>
                        <a:schemeClr val="tx1"/>
                      </a:solidFill>
                      <a:prstDash val="solid"/>
                      <a:round/>
                      <a:headEnd type="none" w="med" len="med"/>
                      <a:tailEnd type="none" w="med" len="med"/>
                    </a:lnT>
                  </a:tcPr>
                </a:tc>
                <a:tc>
                  <a:txBody>
                    <a:bodyPr/>
                    <a:lstStyle/>
                    <a:p>
                      <a:pPr algn="ctr"/>
                      <a:r>
                        <a:rPr lang="en-US" sz="1400" dirty="0" smtClean="0">
                          <a:latin typeface="Arial" pitchFamily="34" charset="0"/>
                          <a:cs typeface="Arial" pitchFamily="34" charset="0"/>
                        </a:rPr>
                        <a:t>200</a:t>
                      </a:r>
                      <a:endParaRPr lang="en-US" sz="1400" dirty="0">
                        <a:latin typeface="Arial" pitchFamily="34" charset="0"/>
                        <a:cs typeface="Arial" pitchFamily="34" charset="0"/>
                      </a:endParaRPr>
                    </a:p>
                  </a:txBody>
                  <a:tcPr marL="68585" marR="68585" marT="34286" marB="34286">
                    <a:lnT w="38100" cap="flat" cmpd="sng" algn="ctr">
                      <a:solidFill>
                        <a:schemeClr val="tx1"/>
                      </a:solidFill>
                      <a:prstDash val="solid"/>
                      <a:round/>
                      <a:headEnd type="none" w="med" len="med"/>
                      <a:tailEnd type="none" w="med" len="med"/>
                    </a:lnT>
                  </a:tcPr>
                </a:tc>
                <a:tc>
                  <a:txBody>
                    <a:bodyPr/>
                    <a:lstStyle/>
                    <a:p>
                      <a:pPr algn="ctr"/>
                      <a:endParaRPr lang="en-US" sz="1400" dirty="0">
                        <a:latin typeface="Arial" pitchFamily="34" charset="0"/>
                        <a:cs typeface="Arial" pitchFamily="34" charset="0"/>
                      </a:endParaRPr>
                    </a:p>
                  </a:txBody>
                  <a:tcPr marL="68585" marR="68585" marT="34286" marB="34286">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a:r>
                        <a:rPr lang="en-US" sz="1400" dirty="0" smtClean="0">
                          <a:solidFill>
                            <a:schemeClr val="tx1"/>
                          </a:solidFill>
                          <a:latin typeface="Arial" pitchFamily="34" charset="0"/>
                          <a:cs typeface="Arial" pitchFamily="34" charset="0"/>
                        </a:rPr>
                        <a:t>1,000</a:t>
                      </a:r>
                      <a:endParaRPr lang="en-US" sz="1400" dirty="0">
                        <a:solidFill>
                          <a:schemeClr val="tx1"/>
                        </a:solidFill>
                        <a:latin typeface="Arial" pitchFamily="34" charset="0"/>
                        <a:cs typeface="Arial" pitchFamily="34" charset="0"/>
                      </a:endParaRPr>
                    </a:p>
                  </a:txBody>
                  <a:tcPr marL="68585" marR="68585" marT="34286" marB="34286">
                    <a:lnL w="28575"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endParaRPr lang="en-US" sz="1400" dirty="0">
                        <a:latin typeface="Arial" pitchFamily="34" charset="0"/>
                        <a:cs typeface="Arial" pitchFamily="34" charset="0"/>
                      </a:endParaRPr>
                    </a:p>
                  </a:txBody>
                  <a:tcPr marL="68585" marR="68585" marT="34286" marB="34286">
                    <a:lnT w="38100" cap="flat" cmpd="sng" algn="ctr">
                      <a:solidFill>
                        <a:schemeClr val="tx1"/>
                      </a:solidFill>
                      <a:prstDash val="solid"/>
                      <a:round/>
                      <a:headEnd type="none" w="med" len="med"/>
                      <a:tailEnd type="none" w="med" len="med"/>
                    </a:lnT>
                  </a:tcPr>
                </a:tc>
                <a:tc>
                  <a:txBody>
                    <a:bodyPr/>
                    <a:lstStyle/>
                    <a:p>
                      <a:pPr algn="ctr"/>
                      <a:endParaRPr lang="en-US" sz="600" dirty="0">
                        <a:latin typeface="Arial" pitchFamily="34" charset="0"/>
                        <a:cs typeface="Arial" pitchFamily="34" charset="0"/>
                      </a:endParaRPr>
                    </a:p>
                  </a:txBody>
                  <a:tcPr marL="68585" marR="68585" marT="34286" marB="34286">
                    <a:lnT w="381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1400" dirty="0" smtClean="0">
                          <a:solidFill>
                            <a:srgbClr val="FF0000"/>
                          </a:solidFill>
                          <a:latin typeface="Arial" pitchFamily="34" charset="0"/>
                          <a:cs typeface="Arial" pitchFamily="34" charset="0"/>
                        </a:rPr>
                        <a:t>(800)</a:t>
                      </a:r>
                      <a:endParaRPr lang="en-US" sz="1400" dirty="0">
                        <a:solidFill>
                          <a:srgbClr val="FF0000"/>
                        </a:solidFill>
                        <a:latin typeface="Arial" pitchFamily="34" charset="0"/>
                        <a:cs typeface="Arial" pitchFamily="34" charset="0"/>
                      </a:endParaRPr>
                    </a:p>
                  </a:txBody>
                  <a:tcPr marL="68585" marR="68585" marT="34286" marB="34286">
                    <a:lnT w="38100" cap="flat" cmpd="sng" algn="ctr">
                      <a:solidFill>
                        <a:schemeClr val="tx1"/>
                      </a:solidFill>
                      <a:prstDash val="solid"/>
                      <a:round/>
                      <a:headEnd type="none" w="med" len="med"/>
                      <a:tailEnd type="none" w="med" len="med"/>
                    </a:lnT>
                  </a:tcPr>
                </a:tc>
                <a:tc>
                  <a:txBody>
                    <a:bodyPr/>
                    <a:lstStyle/>
                    <a:p>
                      <a:pPr algn="ctr"/>
                      <a:endParaRPr lang="en-US" sz="600" dirty="0">
                        <a:latin typeface="Arial" pitchFamily="34" charset="0"/>
                        <a:cs typeface="Arial" pitchFamily="34" charset="0"/>
                      </a:endParaRPr>
                    </a:p>
                  </a:txBody>
                  <a:tcPr marL="68585" marR="68585" marT="34286" marB="34286">
                    <a:lnT w="381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1400" dirty="0" smtClean="0">
                          <a:solidFill>
                            <a:srgbClr val="FF0000"/>
                          </a:solidFill>
                          <a:latin typeface="Arial" pitchFamily="34" charset="0"/>
                          <a:cs typeface="Arial" pitchFamily="34" charset="0"/>
                        </a:rPr>
                        <a:t>-80.0%</a:t>
                      </a:r>
                      <a:endParaRPr lang="en-US" sz="1400" dirty="0">
                        <a:solidFill>
                          <a:srgbClr val="FF0000"/>
                        </a:solidFill>
                        <a:latin typeface="Arial" pitchFamily="34" charset="0"/>
                        <a:cs typeface="Arial" pitchFamily="34" charset="0"/>
                      </a:endParaRPr>
                    </a:p>
                  </a:txBody>
                  <a:tcPr marL="68585" marR="68585" marT="34286" marB="34286">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r>
              <a:tr h="160013">
                <a:tc>
                  <a:txBody>
                    <a:bodyPr/>
                    <a:lstStyle/>
                    <a:p>
                      <a:pPr algn="ctr"/>
                      <a:endParaRPr lang="en-US" sz="600" dirty="0">
                        <a:solidFill>
                          <a:srgbClr val="3333FF"/>
                        </a:solidFill>
                        <a:latin typeface="Arial" pitchFamily="34" charset="0"/>
                        <a:cs typeface="Arial" pitchFamily="34" charset="0"/>
                      </a:endParaRPr>
                    </a:p>
                  </a:txBody>
                  <a:tcPr marL="68585" marR="68585" marT="34286" marB="34286">
                    <a:lnL w="38100" cap="flat" cmpd="sng" algn="ctr">
                      <a:solidFill>
                        <a:schemeClr val="tx1"/>
                      </a:solidFill>
                      <a:prstDash val="solid"/>
                      <a:round/>
                      <a:headEnd type="none" w="med" len="med"/>
                      <a:tailEnd type="none" w="med" len="med"/>
                    </a:lnL>
                    <a:solidFill>
                      <a:schemeClr val="bg1">
                        <a:lumMod val="85000"/>
                      </a:schemeClr>
                    </a:solidFill>
                  </a:tcPr>
                </a:tc>
                <a:tc>
                  <a:txBody>
                    <a:bodyPr/>
                    <a:lstStyle/>
                    <a:p>
                      <a:endParaRPr lang="en-US" sz="600" dirty="0">
                        <a:latin typeface="Arial" pitchFamily="34" charset="0"/>
                        <a:cs typeface="Arial" pitchFamily="34" charset="0"/>
                      </a:endParaRPr>
                    </a:p>
                  </a:txBody>
                  <a:tcPr marL="68585" marR="68585" marT="34286" marB="34286">
                    <a:solidFill>
                      <a:schemeClr val="bg1">
                        <a:lumMod val="85000"/>
                      </a:schemeClr>
                    </a:solidFill>
                  </a:tcPr>
                </a:tc>
                <a:tc>
                  <a:txBody>
                    <a:bodyPr/>
                    <a:lstStyle/>
                    <a:p>
                      <a:pPr algn="ctr"/>
                      <a:endParaRPr lang="en-US" sz="600" dirty="0">
                        <a:latin typeface="Arial" pitchFamily="34" charset="0"/>
                        <a:cs typeface="Arial" pitchFamily="34" charset="0"/>
                      </a:endParaRPr>
                    </a:p>
                  </a:txBody>
                  <a:tcPr marL="68585" marR="68585" marT="34286" marB="34286">
                    <a:solidFill>
                      <a:schemeClr val="bg1">
                        <a:lumMod val="85000"/>
                      </a:schemeClr>
                    </a:solidFill>
                  </a:tcPr>
                </a:tc>
                <a:tc>
                  <a:txBody>
                    <a:bodyPr/>
                    <a:lstStyle/>
                    <a:p>
                      <a:pPr algn="ctr"/>
                      <a:endParaRPr lang="en-US" sz="600" dirty="0">
                        <a:latin typeface="Arial" pitchFamily="34" charset="0"/>
                        <a:cs typeface="Arial" pitchFamily="34" charset="0"/>
                      </a:endParaRPr>
                    </a:p>
                  </a:txBody>
                  <a:tcPr marL="68585" marR="68585" marT="34286" marB="34286">
                    <a:lnR w="28575"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en-US" sz="600" dirty="0">
                        <a:latin typeface="Arial" pitchFamily="34" charset="0"/>
                        <a:cs typeface="Arial" pitchFamily="34" charset="0"/>
                      </a:endParaRPr>
                    </a:p>
                  </a:txBody>
                  <a:tcPr marL="68585" marR="68585" marT="34286" marB="34286">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endParaRPr lang="en-US" sz="600" dirty="0">
                        <a:latin typeface="Arial" pitchFamily="34" charset="0"/>
                        <a:cs typeface="Arial" pitchFamily="34" charset="0"/>
                      </a:endParaRPr>
                    </a:p>
                  </a:txBody>
                  <a:tcPr marL="68585" marR="68585" marT="34286" marB="34286">
                    <a:solidFill>
                      <a:schemeClr val="bg1">
                        <a:lumMod val="85000"/>
                      </a:schemeClr>
                    </a:solidFill>
                  </a:tcPr>
                </a:tc>
                <a:tc>
                  <a:txBody>
                    <a:bodyPr/>
                    <a:lstStyle/>
                    <a:p>
                      <a:pPr algn="ctr"/>
                      <a:endParaRPr lang="en-US" sz="600" dirty="0">
                        <a:latin typeface="Arial" pitchFamily="34" charset="0"/>
                        <a:cs typeface="Arial" pitchFamily="34" charset="0"/>
                      </a:endParaRPr>
                    </a:p>
                  </a:txBody>
                  <a:tcPr marL="68585" marR="68585" marT="34286" marB="34286">
                    <a:solidFill>
                      <a:schemeClr val="bg1">
                        <a:lumMod val="85000"/>
                      </a:schemeClr>
                    </a:solidFill>
                  </a:tcPr>
                </a:tc>
                <a:tc>
                  <a:txBody>
                    <a:bodyPr/>
                    <a:lstStyle/>
                    <a:p>
                      <a:pPr algn="ctr"/>
                      <a:endParaRPr lang="en-US" sz="600" dirty="0">
                        <a:latin typeface="Arial" pitchFamily="34" charset="0"/>
                        <a:cs typeface="Arial" pitchFamily="34" charset="0"/>
                      </a:endParaRPr>
                    </a:p>
                  </a:txBody>
                  <a:tcPr marL="68585" marR="68585" marT="34286" marB="34286">
                    <a:solidFill>
                      <a:schemeClr val="bg1">
                        <a:lumMod val="85000"/>
                      </a:schemeClr>
                    </a:solidFill>
                  </a:tcPr>
                </a:tc>
                <a:tc>
                  <a:txBody>
                    <a:bodyPr/>
                    <a:lstStyle/>
                    <a:p>
                      <a:pPr algn="ctr"/>
                      <a:endParaRPr lang="en-US" sz="600" dirty="0">
                        <a:latin typeface="Arial" pitchFamily="34" charset="0"/>
                        <a:cs typeface="Arial" pitchFamily="34" charset="0"/>
                      </a:endParaRPr>
                    </a:p>
                  </a:txBody>
                  <a:tcPr marL="68585" marR="68585" marT="34286" marB="34286">
                    <a:solidFill>
                      <a:schemeClr val="bg1">
                        <a:lumMod val="85000"/>
                      </a:schemeClr>
                    </a:solidFill>
                  </a:tcPr>
                </a:tc>
                <a:tc>
                  <a:txBody>
                    <a:bodyPr/>
                    <a:lstStyle/>
                    <a:p>
                      <a:pPr algn="ctr"/>
                      <a:endParaRPr lang="en-US" sz="600" dirty="0">
                        <a:latin typeface="Arial" pitchFamily="34" charset="0"/>
                        <a:cs typeface="Arial" pitchFamily="34" charset="0"/>
                      </a:endParaRPr>
                    </a:p>
                  </a:txBody>
                  <a:tcPr marL="68585" marR="68585" marT="34286" marB="34286">
                    <a:lnR w="38100" cap="flat" cmpd="sng" algn="ctr">
                      <a:solidFill>
                        <a:schemeClr val="tx1"/>
                      </a:solidFill>
                      <a:prstDash val="solid"/>
                      <a:round/>
                      <a:headEnd type="none" w="med" len="med"/>
                      <a:tailEnd type="none" w="med" len="med"/>
                    </a:lnR>
                    <a:solidFill>
                      <a:schemeClr val="bg1">
                        <a:lumMod val="85000"/>
                      </a:schemeClr>
                    </a:solidFill>
                  </a:tcPr>
                </a:tc>
              </a:tr>
              <a:tr h="306840">
                <a:tc>
                  <a:txBody>
                    <a:bodyPr/>
                    <a:lstStyle/>
                    <a:p>
                      <a:pPr algn="ctr"/>
                      <a:r>
                        <a:rPr lang="en-US" sz="1400" dirty="0" smtClean="0">
                          <a:solidFill>
                            <a:srgbClr val="3333FF"/>
                          </a:solidFill>
                          <a:latin typeface="Arial" pitchFamily="34" charset="0"/>
                          <a:cs typeface="Arial" pitchFamily="34" charset="0"/>
                        </a:rPr>
                        <a:t>+</a:t>
                      </a:r>
                      <a:endParaRPr lang="en-US" sz="1400" dirty="0">
                        <a:solidFill>
                          <a:srgbClr val="3333FF"/>
                        </a:solidFill>
                        <a:latin typeface="Arial" pitchFamily="34" charset="0"/>
                        <a:cs typeface="Arial" pitchFamily="34" charset="0"/>
                      </a:endParaRPr>
                    </a:p>
                  </a:txBody>
                  <a:tcPr marL="68585" marR="68585" marT="34286" marB="34286">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Other Income</a:t>
                      </a:r>
                      <a:endParaRPr lang="en-US" sz="1400" dirty="0">
                        <a:latin typeface="Arial" pitchFamily="34" charset="0"/>
                        <a:cs typeface="Arial" pitchFamily="34" charset="0"/>
                      </a:endParaRPr>
                    </a:p>
                  </a:txBody>
                  <a:tcPr marL="68585" marR="68585" marT="34286" marB="34286">
                    <a:lnB w="3810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50</a:t>
                      </a:r>
                      <a:endParaRPr lang="en-US" sz="1400" dirty="0">
                        <a:latin typeface="Arial" pitchFamily="34" charset="0"/>
                        <a:cs typeface="Arial" pitchFamily="34" charset="0"/>
                      </a:endParaRPr>
                    </a:p>
                  </a:txBody>
                  <a:tcPr marL="68585" marR="68585" marT="34286" marB="34286">
                    <a:lnB w="38100" cap="flat" cmpd="sng" algn="ctr">
                      <a:solidFill>
                        <a:schemeClr val="tx1"/>
                      </a:solidFill>
                      <a:prstDash val="solid"/>
                      <a:round/>
                      <a:headEnd type="none" w="med" len="med"/>
                      <a:tailEnd type="none" w="med" len="med"/>
                    </a:lnB>
                  </a:tcPr>
                </a:tc>
                <a:tc>
                  <a:txBody>
                    <a:bodyPr/>
                    <a:lstStyle/>
                    <a:p>
                      <a:pPr algn="ctr"/>
                      <a:endParaRPr lang="en-US" sz="1400" dirty="0">
                        <a:latin typeface="Arial" pitchFamily="34" charset="0"/>
                        <a:cs typeface="Arial" pitchFamily="34" charset="0"/>
                      </a:endParaRPr>
                    </a:p>
                  </a:txBody>
                  <a:tcPr marL="68585" marR="68585" marT="34286" marB="34286">
                    <a:lnR w="28575"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0</a:t>
                      </a:r>
                      <a:endParaRPr lang="en-US" sz="1400" dirty="0">
                        <a:latin typeface="Arial" pitchFamily="34" charset="0"/>
                        <a:cs typeface="Arial" pitchFamily="34" charset="0"/>
                      </a:endParaRPr>
                    </a:p>
                  </a:txBody>
                  <a:tcPr marL="68585" marR="68585" marT="34286" marB="34286">
                    <a:lnL w="28575"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ctr"/>
                      <a:endParaRPr lang="en-US" sz="1400" dirty="0">
                        <a:latin typeface="Arial" pitchFamily="34" charset="0"/>
                        <a:cs typeface="Arial" pitchFamily="34" charset="0"/>
                      </a:endParaRPr>
                    </a:p>
                  </a:txBody>
                  <a:tcPr marL="68585" marR="68585" marT="34286" marB="34286">
                    <a:lnB w="38100" cap="flat" cmpd="sng" algn="ctr">
                      <a:solidFill>
                        <a:schemeClr val="tx1"/>
                      </a:solidFill>
                      <a:prstDash val="solid"/>
                      <a:round/>
                      <a:headEnd type="none" w="med" len="med"/>
                      <a:tailEnd type="none" w="med" len="med"/>
                    </a:lnB>
                  </a:tcPr>
                </a:tc>
                <a:tc>
                  <a:txBody>
                    <a:bodyPr/>
                    <a:lstStyle/>
                    <a:p>
                      <a:pPr algn="ctr"/>
                      <a:endParaRPr lang="en-US" sz="600" dirty="0">
                        <a:latin typeface="Arial" pitchFamily="34" charset="0"/>
                        <a:cs typeface="Arial" pitchFamily="34" charset="0"/>
                      </a:endParaRPr>
                    </a:p>
                  </a:txBody>
                  <a:tcPr marL="68585" marR="68585" marT="34286" marB="34286">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latin typeface="Arial" pitchFamily="34" charset="0"/>
                          <a:cs typeface="Arial" pitchFamily="34" charset="0"/>
                        </a:rPr>
                        <a:t>50</a:t>
                      </a:r>
                      <a:endParaRPr lang="en-US" sz="1400" dirty="0">
                        <a:latin typeface="Arial" pitchFamily="34" charset="0"/>
                        <a:cs typeface="Arial" pitchFamily="34" charset="0"/>
                      </a:endParaRPr>
                    </a:p>
                  </a:txBody>
                  <a:tcPr marL="68585" marR="68585" marT="34286" marB="34286">
                    <a:lnB w="38100" cap="flat" cmpd="sng" algn="ctr">
                      <a:solidFill>
                        <a:schemeClr val="tx1"/>
                      </a:solidFill>
                      <a:prstDash val="solid"/>
                      <a:round/>
                      <a:headEnd type="none" w="med" len="med"/>
                      <a:tailEnd type="none" w="med" len="med"/>
                    </a:lnB>
                    <a:solidFill>
                      <a:srgbClr val="FFC000"/>
                    </a:solidFill>
                  </a:tcPr>
                </a:tc>
                <a:tc>
                  <a:txBody>
                    <a:bodyPr/>
                    <a:lstStyle/>
                    <a:p>
                      <a:pPr algn="ctr"/>
                      <a:endParaRPr lang="en-US" sz="600" dirty="0">
                        <a:latin typeface="Arial" pitchFamily="34" charset="0"/>
                        <a:cs typeface="Arial" pitchFamily="34" charset="0"/>
                      </a:endParaRPr>
                    </a:p>
                  </a:txBody>
                  <a:tcPr marL="68585" marR="68585" marT="34286" marB="34286">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400" dirty="0">
                        <a:latin typeface="Arial" pitchFamily="34" charset="0"/>
                        <a:cs typeface="Arial" pitchFamily="34" charset="0"/>
                      </a:endParaRPr>
                    </a:p>
                  </a:txBody>
                  <a:tcPr marL="68585" marR="68585" marT="34286" marB="34286">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noFill/>
                  </a:tcPr>
                </a:tc>
              </a:tr>
              <a:tr h="306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3333FF"/>
                          </a:solidFill>
                          <a:latin typeface="Arial" pitchFamily="34" charset="0"/>
                          <a:cs typeface="Arial" pitchFamily="34" charset="0"/>
                        </a:rPr>
                        <a:t>=</a:t>
                      </a:r>
                    </a:p>
                  </a:txBody>
                  <a:tcPr marL="68585" marR="68585" marT="34286" marB="34286">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NIBD</a:t>
                      </a:r>
                    </a:p>
                  </a:txBody>
                  <a:tcPr marL="68585" marR="68585" marT="34286" marB="34286">
                    <a:lnT w="38100" cap="flat" cmpd="sng" algn="ctr">
                      <a:solidFill>
                        <a:schemeClr val="tx1"/>
                      </a:solidFill>
                      <a:prstDash val="solid"/>
                      <a:round/>
                      <a:headEnd type="none" w="med" len="med"/>
                      <a:tailEnd type="none" w="med" len="med"/>
                    </a:lnT>
                  </a:tcPr>
                </a:tc>
                <a:tc>
                  <a:txBody>
                    <a:bodyPr/>
                    <a:lstStyle/>
                    <a:p>
                      <a:pPr algn="ctr"/>
                      <a:r>
                        <a:rPr lang="en-US" sz="1400" dirty="0" smtClean="0">
                          <a:latin typeface="Arial" pitchFamily="34" charset="0"/>
                          <a:cs typeface="Arial" pitchFamily="34" charset="0"/>
                        </a:rPr>
                        <a:t>250</a:t>
                      </a:r>
                      <a:endParaRPr lang="en-US" sz="1400" dirty="0">
                        <a:latin typeface="Arial" pitchFamily="34" charset="0"/>
                        <a:cs typeface="Arial" pitchFamily="34" charset="0"/>
                      </a:endParaRPr>
                    </a:p>
                  </a:txBody>
                  <a:tcPr marL="68585" marR="68585" marT="34286" marB="34286">
                    <a:lnT w="38100" cap="flat" cmpd="sng" algn="ctr">
                      <a:solidFill>
                        <a:schemeClr val="tx1"/>
                      </a:solidFill>
                      <a:prstDash val="solid"/>
                      <a:round/>
                      <a:headEnd type="none" w="med" len="med"/>
                      <a:tailEnd type="none" w="med" len="med"/>
                    </a:lnT>
                    <a:solidFill>
                      <a:srgbClr val="FFC000"/>
                    </a:solidFill>
                  </a:tcPr>
                </a:tc>
                <a:tc>
                  <a:txBody>
                    <a:bodyPr/>
                    <a:lstStyle/>
                    <a:p>
                      <a:pPr algn="ctr"/>
                      <a:r>
                        <a:rPr lang="en-US" sz="1400" dirty="0" smtClean="0">
                          <a:solidFill>
                            <a:schemeClr val="tx1"/>
                          </a:solidFill>
                          <a:latin typeface="Arial" pitchFamily="34" charset="0"/>
                          <a:cs typeface="Arial" pitchFamily="34" charset="0"/>
                        </a:rPr>
                        <a:t>3.4%</a:t>
                      </a:r>
                      <a:endParaRPr lang="en-US" sz="1400" dirty="0">
                        <a:solidFill>
                          <a:schemeClr val="tx1"/>
                        </a:solidFill>
                        <a:latin typeface="Arial" pitchFamily="34" charset="0"/>
                        <a:cs typeface="Arial" pitchFamily="34" charset="0"/>
                      </a:endParaRPr>
                    </a:p>
                  </a:txBody>
                  <a:tcPr marL="68585" marR="68585" marT="34286" marB="34286">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a:r>
                        <a:rPr lang="en-US" sz="1400" dirty="0" smtClean="0">
                          <a:latin typeface="Arial" pitchFamily="34" charset="0"/>
                          <a:cs typeface="Arial" pitchFamily="34" charset="0"/>
                        </a:rPr>
                        <a:t>1,000</a:t>
                      </a:r>
                      <a:endParaRPr lang="en-US" sz="1400" dirty="0">
                        <a:latin typeface="Arial" pitchFamily="34" charset="0"/>
                        <a:cs typeface="Arial" pitchFamily="34" charset="0"/>
                      </a:endParaRPr>
                    </a:p>
                  </a:txBody>
                  <a:tcPr marL="68585" marR="68585" marT="34286" marB="34286">
                    <a:lnL w="28575"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r>
                        <a:rPr lang="en-US" sz="1400" dirty="0" smtClean="0">
                          <a:latin typeface="Arial" pitchFamily="34" charset="0"/>
                          <a:cs typeface="Arial" pitchFamily="34" charset="0"/>
                        </a:rPr>
                        <a:t>12.3%</a:t>
                      </a:r>
                      <a:endParaRPr lang="en-US" sz="1400" dirty="0">
                        <a:latin typeface="Arial" pitchFamily="34" charset="0"/>
                        <a:cs typeface="Arial" pitchFamily="34" charset="0"/>
                      </a:endParaRPr>
                    </a:p>
                  </a:txBody>
                  <a:tcPr marL="68585" marR="68585" marT="34286" marB="34286">
                    <a:lnT w="38100" cap="flat" cmpd="sng" algn="ctr">
                      <a:solidFill>
                        <a:schemeClr val="tx1"/>
                      </a:solidFill>
                      <a:prstDash val="solid"/>
                      <a:round/>
                      <a:headEnd type="none" w="med" len="med"/>
                      <a:tailEnd type="none" w="med" len="med"/>
                    </a:lnT>
                    <a:solidFill>
                      <a:srgbClr val="FFC000"/>
                    </a:solidFill>
                  </a:tcPr>
                </a:tc>
                <a:tc>
                  <a:txBody>
                    <a:bodyPr/>
                    <a:lstStyle/>
                    <a:p>
                      <a:pPr algn="ctr"/>
                      <a:endParaRPr lang="en-US" sz="600" dirty="0">
                        <a:latin typeface="Arial" pitchFamily="34" charset="0"/>
                        <a:cs typeface="Arial" pitchFamily="34" charset="0"/>
                      </a:endParaRPr>
                    </a:p>
                  </a:txBody>
                  <a:tcPr marL="68585" marR="68585" marT="34286" marB="34286">
                    <a:lnT w="381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1400" dirty="0" smtClean="0">
                          <a:solidFill>
                            <a:srgbClr val="FF0000"/>
                          </a:solidFill>
                          <a:latin typeface="Arial" pitchFamily="34" charset="0"/>
                          <a:cs typeface="Arial" pitchFamily="34" charset="0"/>
                        </a:rPr>
                        <a:t>(750)</a:t>
                      </a:r>
                      <a:endParaRPr lang="en-US" sz="1400" dirty="0">
                        <a:solidFill>
                          <a:srgbClr val="FF0000"/>
                        </a:solidFill>
                        <a:latin typeface="Arial" pitchFamily="34" charset="0"/>
                        <a:cs typeface="Arial" pitchFamily="34" charset="0"/>
                      </a:endParaRPr>
                    </a:p>
                  </a:txBody>
                  <a:tcPr marL="68585" marR="68585" marT="34286" marB="34286">
                    <a:lnT w="38100" cap="flat" cmpd="sng" algn="ctr">
                      <a:solidFill>
                        <a:schemeClr val="tx1"/>
                      </a:solidFill>
                      <a:prstDash val="solid"/>
                      <a:round/>
                      <a:headEnd type="none" w="med" len="med"/>
                      <a:tailEnd type="none" w="med" len="med"/>
                    </a:lnT>
                  </a:tcPr>
                </a:tc>
                <a:tc>
                  <a:txBody>
                    <a:bodyPr/>
                    <a:lstStyle/>
                    <a:p>
                      <a:pPr algn="ctr"/>
                      <a:endParaRPr lang="en-US" sz="600" dirty="0">
                        <a:latin typeface="Arial" pitchFamily="34" charset="0"/>
                        <a:cs typeface="Arial" pitchFamily="34" charset="0"/>
                      </a:endParaRPr>
                    </a:p>
                  </a:txBody>
                  <a:tcPr marL="68585" marR="68585" marT="34286" marB="34286">
                    <a:lnT w="381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1400" dirty="0" smtClean="0">
                          <a:solidFill>
                            <a:srgbClr val="FF0000"/>
                          </a:solidFill>
                          <a:latin typeface="Arial" pitchFamily="34" charset="0"/>
                          <a:cs typeface="Arial" pitchFamily="34" charset="0"/>
                        </a:rPr>
                        <a:t>(75.0)%</a:t>
                      </a:r>
                      <a:endParaRPr lang="en-US" sz="1400" dirty="0">
                        <a:solidFill>
                          <a:srgbClr val="FF0000"/>
                        </a:solidFill>
                        <a:latin typeface="Arial" pitchFamily="34" charset="0"/>
                        <a:cs typeface="Arial" pitchFamily="34" charset="0"/>
                      </a:endParaRPr>
                    </a:p>
                  </a:txBody>
                  <a:tcPr marL="68585" marR="68585" marT="34286" marB="34286">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r>
              <a:tr h="160013">
                <a:tc>
                  <a:txBody>
                    <a:bodyPr/>
                    <a:lstStyle/>
                    <a:p>
                      <a:pPr algn="ctr"/>
                      <a:endParaRPr lang="en-US" sz="600" dirty="0">
                        <a:solidFill>
                          <a:srgbClr val="3333FF"/>
                        </a:solidFill>
                        <a:latin typeface="Arial" pitchFamily="34" charset="0"/>
                        <a:cs typeface="Arial" pitchFamily="34" charset="0"/>
                      </a:endParaRPr>
                    </a:p>
                  </a:txBody>
                  <a:tcPr marL="68585" marR="68585" marT="34286" marB="34286">
                    <a:lnL w="38100" cap="flat" cmpd="sng" algn="ctr">
                      <a:solidFill>
                        <a:schemeClr val="tx1"/>
                      </a:solidFill>
                      <a:prstDash val="solid"/>
                      <a:round/>
                      <a:headEnd type="none" w="med" len="med"/>
                      <a:tailEnd type="none" w="med" len="med"/>
                    </a:lnL>
                    <a:solidFill>
                      <a:schemeClr val="bg1">
                        <a:lumMod val="85000"/>
                      </a:schemeClr>
                    </a:solidFill>
                  </a:tcPr>
                </a:tc>
                <a:tc>
                  <a:txBody>
                    <a:bodyPr/>
                    <a:lstStyle/>
                    <a:p>
                      <a:endParaRPr lang="en-US" sz="600" dirty="0">
                        <a:latin typeface="Arial" pitchFamily="34" charset="0"/>
                        <a:cs typeface="Arial" pitchFamily="34" charset="0"/>
                      </a:endParaRPr>
                    </a:p>
                  </a:txBody>
                  <a:tcPr marL="68585" marR="68585" marT="34286" marB="34286">
                    <a:solidFill>
                      <a:schemeClr val="bg1">
                        <a:lumMod val="85000"/>
                      </a:schemeClr>
                    </a:solidFill>
                  </a:tcPr>
                </a:tc>
                <a:tc>
                  <a:txBody>
                    <a:bodyPr/>
                    <a:lstStyle/>
                    <a:p>
                      <a:pPr algn="ctr"/>
                      <a:endParaRPr lang="en-US" sz="600" dirty="0">
                        <a:latin typeface="Arial" pitchFamily="34" charset="0"/>
                        <a:cs typeface="Arial" pitchFamily="34" charset="0"/>
                      </a:endParaRPr>
                    </a:p>
                  </a:txBody>
                  <a:tcPr marL="68585" marR="68585" marT="34286" marB="34286">
                    <a:solidFill>
                      <a:schemeClr val="bg1">
                        <a:lumMod val="85000"/>
                      </a:schemeClr>
                    </a:solidFill>
                  </a:tcPr>
                </a:tc>
                <a:tc>
                  <a:txBody>
                    <a:bodyPr/>
                    <a:lstStyle/>
                    <a:p>
                      <a:pPr algn="ctr"/>
                      <a:endParaRPr lang="en-US" sz="600" dirty="0">
                        <a:latin typeface="Arial" pitchFamily="34" charset="0"/>
                        <a:cs typeface="Arial" pitchFamily="34" charset="0"/>
                      </a:endParaRPr>
                    </a:p>
                  </a:txBody>
                  <a:tcPr marL="68585" marR="68585" marT="34286" marB="34286">
                    <a:lnR w="28575"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en-US" sz="600" dirty="0">
                        <a:latin typeface="Arial" pitchFamily="34" charset="0"/>
                        <a:cs typeface="Arial" pitchFamily="34" charset="0"/>
                      </a:endParaRPr>
                    </a:p>
                  </a:txBody>
                  <a:tcPr marL="68585" marR="68585" marT="34286" marB="34286">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endParaRPr lang="en-US" sz="600" dirty="0">
                        <a:latin typeface="Arial" pitchFamily="34" charset="0"/>
                        <a:cs typeface="Arial" pitchFamily="34" charset="0"/>
                      </a:endParaRPr>
                    </a:p>
                  </a:txBody>
                  <a:tcPr marL="68585" marR="68585" marT="34286" marB="34286">
                    <a:solidFill>
                      <a:schemeClr val="bg1">
                        <a:lumMod val="85000"/>
                      </a:schemeClr>
                    </a:solidFill>
                  </a:tcPr>
                </a:tc>
                <a:tc>
                  <a:txBody>
                    <a:bodyPr/>
                    <a:lstStyle/>
                    <a:p>
                      <a:pPr algn="ctr"/>
                      <a:endParaRPr lang="en-US" sz="600" dirty="0">
                        <a:latin typeface="Arial" pitchFamily="34" charset="0"/>
                        <a:cs typeface="Arial" pitchFamily="34" charset="0"/>
                      </a:endParaRPr>
                    </a:p>
                  </a:txBody>
                  <a:tcPr marL="68585" marR="68585" marT="34286" marB="34286">
                    <a:solidFill>
                      <a:schemeClr val="bg1">
                        <a:lumMod val="85000"/>
                      </a:schemeClr>
                    </a:solidFill>
                  </a:tcPr>
                </a:tc>
                <a:tc>
                  <a:txBody>
                    <a:bodyPr/>
                    <a:lstStyle/>
                    <a:p>
                      <a:pPr algn="ctr"/>
                      <a:endParaRPr lang="en-US" sz="600" dirty="0">
                        <a:latin typeface="Arial" pitchFamily="34" charset="0"/>
                        <a:cs typeface="Arial" pitchFamily="34" charset="0"/>
                      </a:endParaRPr>
                    </a:p>
                  </a:txBody>
                  <a:tcPr marL="68585" marR="68585" marT="34286" marB="34286">
                    <a:solidFill>
                      <a:schemeClr val="bg1">
                        <a:lumMod val="85000"/>
                      </a:schemeClr>
                    </a:solidFill>
                  </a:tcPr>
                </a:tc>
                <a:tc>
                  <a:txBody>
                    <a:bodyPr/>
                    <a:lstStyle/>
                    <a:p>
                      <a:pPr algn="ctr"/>
                      <a:endParaRPr lang="en-US" sz="600" dirty="0">
                        <a:latin typeface="Arial" pitchFamily="34" charset="0"/>
                        <a:cs typeface="Arial" pitchFamily="34" charset="0"/>
                      </a:endParaRPr>
                    </a:p>
                  </a:txBody>
                  <a:tcPr marL="68585" marR="68585" marT="34286" marB="34286">
                    <a:solidFill>
                      <a:schemeClr val="bg1">
                        <a:lumMod val="85000"/>
                      </a:schemeClr>
                    </a:solidFill>
                  </a:tcPr>
                </a:tc>
                <a:tc>
                  <a:txBody>
                    <a:bodyPr/>
                    <a:lstStyle/>
                    <a:p>
                      <a:pPr algn="ctr"/>
                      <a:endParaRPr lang="en-US" sz="600" dirty="0">
                        <a:latin typeface="Arial" pitchFamily="34" charset="0"/>
                        <a:cs typeface="Arial" pitchFamily="34" charset="0"/>
                      </a:endParaRPr>
                    </a:p>
                  </a:txBody>
                  <a:tcPr marL="68585" marR="68585" marT="34286" marB="34286">
                    <a:lnR w="38100" cap="flat" cmpd="sng" algn="ctr">
                      <a:solidFill>
                        <a:schemeClr val="tx1"/>
                      </a:solidFill>
                      <a:prstDash val="solid"/>
                      <a:round/>
                      <a:headEnd type="none" w="med" len="med"/>
                      <a:tailEnd type="none" w="med" len="med"/>
                    </a:lnR>
                    <a:solidFill>
                      <a:schemeClr val="bg1">
                        <a:lumMod val="85000"/>
                      </a:schemeClr>
                    </a:solidFill>
                  </a:tcPr>
                </a:tc>
              </a:tr>
              <a:tr h="306840">
                <a:tc>
                  <a:txBody>
                    <a:bodyPr/>
                    <a:lstStyle/>
                    <a:p>
                      <a:pPr algn="ctr"/>
                      <a:r>
                        <a:rPr lang="en-US" sz="1400" dirty="0" smtClean="0">
                          <a:solidFill>
                            <a:srgbClr val="3333FF"/>
                          </a:solidFill>
                          <a:latin typeface="Arial" pitchFamily="34" charset="0"/>
                          <a:cs typeface="Arial" pitchFamily="34" charset="0"/>
                        </a:rPr>
                        <a:t>-</a:t>
                      </a:r>
                      <a:endParaRPr lang="en-US" sz="1400" dirty="0">
                        <a:solidFill>
                          <a:srgbClr val="3333FF"/>
                        </a:solidFill>
                        <a:latin typeface="Arial" pitchFamily="34" charset="0"/>
                        <a:cs typeface="Arial" pitchFamily="34" charset="0"/>
                      </a:endParaRPr>
                    </a:p>
                  </a:txBody>
                  <a:tcPr marL="68585" marR="68585" marT="34286" marB="34286">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Depreciation</a:t>
                      </a:r>
                      <a:endParaRPr lang="en-US" sz="1400" dirty="0">
                        <a:latin typeface="Arial" pitchFamily="34" charset="0"/>
                        <a:cs typeface="Arial" pitchFamily="34" charset="0"/>
                      </a:endParaRPr>
                    </a:p>
                  </a:txBody>
                  <a:tcPr marL="68585" marR="68585" marT="34286" marB="34286">
                    <a:lnB w="3810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275</a:t>
                      </a:r>
                      <a:endParaRPr lang="en-US" sz="1400" dirty="0">
                        <a:latin typeface="Arial" pitchFamily="34" charset="0"/>
                        <a:cs typeface="Arial" pitchFamily="34" charset="0"/>
                      </a:endParaRPr>
                    </a:p>
                  </a:txBody>
                  <a:tcPr marL="68585" marR="68585" marT="34286" marB="34286">
                    <a:lnB w="38100" cap="flat" cmpd="sng" algn="ctr">
                      <a:solidFill>
                        <a:schemeClr val="tx1"/>
                      </a:solidFill>
                      <a:prstDash val="solid"/>
                      <a:round/>
                      <a:headEnd type="none" w="med" len="med"/>
                      <a:tailEnd type="none" w="med" len="med"/>
                    </a:lnB>
                  </a:tcPr>
                </a:tc>
                <a:tc>
                  <a:txBody>
                    <a:bodyPr/>
                    <a:lstStyle/>
                    <a:p>
                      <a:pPr algn="ctr"/>
                      <a:endParaRPr lang="en-US" sz="1400" dirty="0">
                        <a:latin typeface="Arial" pitchFamily="34" charset="0"/>
                        <a:cs typeface="Arial" pitchFamily="34" charset="0"/>
                      </a:endParaRPr>
                    </a:p>
                  </a:txBody>
                  <a:tcPr marL="68585" marR="68585" marT="34286" marB="34286">
                    <a:lnR w="28575"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285</a:t>
                      </a:r>
                      <a:endParaRPr lang="en-US" sz="1400" dirty="0">
                        <a:latin typeface="Arial" pitchFamily="34" charset="0"/>
                        <a:cs typeface="Arial" pitchFamily="34" charset="0"/>
                      </a:endParaRPr>
                    </a:p>
                  </a:txBody>
                  <a:tcPr marL="68585" marR="68585" marT="34286" marB="34286">
                    <a:lnL w="28575"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ctr"/>
                      <a:endParaRPr lang="en-US" sz="1400" dirty="0">
                        <a:latin typeface="Arial" pitchFamily="34" charset="0"/>
                        <a:cs typeface="Arial" pitchFamily="34" charset="0"/>
                      </a:endParaRPr>
                    </a:p>
                  </a:txBody>
                  <a:tcPr marL="68585" marR="68585" marT="34286" marB="34286">
                    <a:lnB w="38100" cap="flat" cmpd="sng" algn="ctr">
                      <a:solidFill>
                        <a:schemeClr val="tx1"/>
                      </a:solidFill>
                      <a:prstDash val="solid"/>
                      <a:round/>
                      <a:headEnd type="none" w="med" len="med"/>
                      <a:tailEnd type="none" w="med" len="med"/>
                    </a:lnB>
                  </a:tcPr>
                </a:tc>
                <a:tc>
                  <a:txBody>
                    <a:bodyPr/>
                    <a:lstStyle/>
                    <a:p>
                      <a:pPr algn="ctr"/>
                      <a:endParaRPr lang="en-US" sz="600" dirty="0">
                        <a:latin typeface="Arial" pitchFamily="34" charset="0"/>
                        <a:cs typeface="Arial" pitchFamily="34" charset="0"/>
                      </a:endParaRPr>
                    </a:p>
                  </a:txBody>
                  <a:tcPr marL="68585" marR="68585" marT="34286" marB="34286">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latin typeface="Arial" pitchFamily="34" charset="0"/>
                          <a:cs typeface="Arial" pitchFamily="34" charset="0"/>
                        </a:rPr>
                        <a:t>(10)</a:t>
                      </a:r>
                      <a:endParaRPr lang="en-US" sz="1400" dirty="0">
                        <a:latin typeface="Arial" pitchFamily="34" charset="0"/>
                        <a:cs typeface="Arial" pitchFamily="34" charset="0"/>
                      </a:endParaRPr>
                    </a:p>
                  </a:txBody>
                  <a:tcPr marL="68585" marR="68585" marT="34286" marB="34286">
                    <a:lnB w="38100" cap="flat" cmpd="sng" algn="ctr">
                      <a:solidFill>
                        <a:schemeClr val="tx1"/>
                      </a:solidFill>
                      <a:prstDash val="solid"/>
                      <a:round/>
                      <a:headEnd type="none" w="med" len="med"/>
                      <a:tailEnd type="none" w="med" len="med"/>
                    </a:lnB>
                  </a:tcPr>
                </a:tc>
                <a:tc>
                  <a:txBody>
                    <a:bodyPr/>
                    <a:lstStyle/>
                    <a:p>
                      <a:pPr algn="ctr"/>
                      <a:endParaRPr lang="en-US" sz="600" dirty="0">
                        <a:latin typeface="Arial" pitchFamily="34" charset="0"/>
                        <a:cs typeface="Arial" pitchFamily="34" charset="0"/>
                      </a:endParaRPr>
                    </a:p>
                  </a:txBody>
                  <a:tcPr marL="68585" marR="68585" marT="34286" marB="34286">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latin typeface="Arial" pitchFamily="34" charset="0"/>
                          <a:cs typeface="Arial" pitchFamily="34" charset="0"/>
                        </a:rPr>
                        <a:t>(3.5)%</a:t>
                      </a:r>
                      <a:endParaRPr lang="en-US" sz="1400" dirty="0">
                        <a:latin typeface="Arial" pitchFamily="34" charset="0"/>
                        <a:cs typeface="Arial" pitchFamily="34" charset="0"/>
                      </a:endParaRPr>
                    </a:p>
                  </a:txBody>
                  <a:tcPr marL="68585" marR="68585" marT="34286" marB="34286">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r>
              <a:tr h="418369">
                <a:tc>
                  <a:txBody>
                    <a:bodyPr/>
                    <a:lstStyle/>
                    <a:p>
                      <a:pPr algn="ctr"/>
                      <a:r>
                        <a:rPr lang="en-US" sz="1400" dirty="0" smtClean="0">
                          <a:solidFill>
                            <a:srgbClr val="3333FF"/>
                          </a:solidFill>
                          <a:latin typeface="Arial" pitchFamily="34" charset="0"/>
                          <a:cs typeface="Arial" pitchFamily="34" charset="0"/>
                        </a:rPr>
                        <a:t>=</a:t>
                      </a:r>
                      <a:endParaRPr lang="en-US" sz="1400" dirty="0">
                        <a:solidFill>
                          <a:srgbClr val="3333FF"/>
                        </a:solidFill>
                        <a:latin typeface="Arial" pitchFamily="34" charset="0"/>
                        <a:cs typeface="Arial" pitchFamily="34" charset="0"/>
                      </a:endParaRPr>
                    </a:p>
                  </a:txBody>
                  <a:tcPr marL="68585" marR="68585" marT="34286" marB="34286">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Net Income</a:t>
                      </a:r>
                      <a:endParaRPr lang="en-US" sz="1400" dirty="0">
                        <a:latin typeface="Arial" pitchFamily="34" charset="0"/>
                        <a:cs typeface="Arial" pitchFamily="34" charset="0"/>
                      </a:endParaRPr>
                    </a:p>
                  </a:txBody>
                  <a:tcPr marL="68585" marR="68585" marT="34286" marB="34286">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(25)</a:t>
                      </a:r>
                      <a:endParaRPr lang="en-US" sz="1400" dirty="0">
                        <a:latin typeface="Arial" pitchFamily="34" charset="0"/>
                        <a:cs typeface="Arial" pitchFamily="34" charset="0"/>
                      </a:endParaRPr>
                    </a:p>
                  </a:txBody>
                  <a:tcPr marL="68585" marR="68585" marT="34286" marB="34286">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-0.3%</a:t>
                      </a:r>
                      <a:endParaRPr lang="en-US" sz="1400" dirty="0">
                        <a:latin typeface="Arial" pitchFamily="34" charset="0"/>
                        <a:cs typeface="Arial" pitchFamily="34" charset="0"/>
                      </a:endParaRPr>
                    </a:p>
                  </a:txBody>
                  <a:tcPr marL="68585" marR="68585" marT="34286" marB="34286">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715</a:t>
                      </a:r>
                      <a:endParaRPr lang="en-US" sz="1400" dirty="0">
                        <a:latin typeface="Arial" pitchFamily="34" charset="0"/>
                        <a:cs typeface="Arial" pitchFamily="34" charset="0"/>
                      </a:endParaRPr>
                    </a:p>
                  </a:txBody>
                  <a:tcPr marL="68585" marR="68585" marT="34286" marB="34286">
                    <a:lnL w="28575"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c>
                  <a:txBody>
                    <a:bodyPr/>
                    <a:lstStyle/>
                    <a:p>
                      <a:pPr algn="ctr"/>
                      <a:r>
                        <a:rPr lang="en-US" sz="1400" dirty="0" smtClean="0">
                          <a:latin typeface="Arial" pitchFamily="34" charset="0"/>
                          <a:cs typeface="Arial" pitchFamily="34" charset="0"/>
                        </a:rPr>
                        <a:t>8.8%</a:t>
                      </a:r>
                      <a:endParaRPr lang="en-US" sz="1400" dirty="0">
                        <a:latin typeface="Arial" pitchFamily="34" charset="0"/>
                        <a:cs typeface="Arial" pitchFamily="34" charset="0"/>
                      </a:endParaRPr>
                    </a:p>
                  </a:txBody>
                  <a:tcPr marL="68585" marR="68585" marT="34286" marB="34286">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US" sz="600" dirty="0">
                        <a:latin typeface="Arial" pitchFamily="34" charset="0"/>
                        <a:cs typeface="Arial" pitchFamily="34" charset="0"/>
                      </a:endParaRPr>
                    </a:p>
                  </a:txBody>
                  <a:tcPr marL="68585" marR="68585" marT="34286" marB="34286">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solidFill>
                            <a:srgbClr val="FF0000"/>
                          </a:solidFill>
                          <a:latin typeface="Arial" pitchFamily="34" charset="0"/>
                          <a:cs typeface="Arial" pitchFamily="34" charset="0"/>
                        </a:rPr>
                        <a:t>(740)</a:t>
                      </a:r>
                      <a:endParaRPr lang="en-US" sz="1400" dirty="0">
                        <a:solidFill>
                          <a:srgbClr val="FF0000"/>
                        </a:solidFill>
                        <a:latin typeface="Arial" pitchFamily="34" charset="0"/>
                        <a:cs typeface="Arial" pitchFamily="34" charset="0"/>
                      </a:endParaRPr>
                    </a:p>
                  </a:txBody>
                  <a:tcPr marL="68585" marR="68585" marT="34286" marB="34286">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c>
                  <a:txBody>
                    <a:bodyPr/>
                    <a:lstStyle/>
                    <a:p>
                      <a:pPr algn="ctr"/>
                      <a:endParaRPr lang="en-US" sz="1400" dirty="0">
                        <a:latin typeface="Arial" pitchFamily="34" charset="0"/>
                        <a:cs typeface="Arial" pitchFamily="34" charset="0"/>
                      </a:endParaRPr>
                    </a:p>
                  </a:txBody>
                  <a:tcPr marL="68585" marR="68585" marT="34286" marB="34286">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smtClean="0">
                          <a:solidFill>
                            <a:srgbClr val="FF0000"/>
                          </a:solidFill>
                          <a:latin typeface="Arial" pitchFamily="34" charset="0"/>
                          <a:cs typeface="Arial" pitchFamily="34" charset="0"/>
                        </a:rPr>
                        <a:t>(103.5)%</a:t>
                      </a:r>
                      <a:endParaRPr lang="en-US" sz="1400" dirty="0">
                        <a:solidFill>
                          <a:srgbClr val="FF0000"/>
                        </a:solidFill>
                        <a:latin typeface="Arial" pitchFamily="34" charset="0"/>
                        <a:cs typeface="Arial" pitchFamily="34" charset="0"/>
                      </a:endParaRPr>
                    </a:p>
                  </a:txBody>
                  <a:tcPr marL="68585" marR="68585" marT="34286" marB="34286">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pic>
        <p:nvPicPr>
          <p:cNvPr id="38092" name="Picture 2" descr="C:\Users\michelle.e.mcqueary\AppData\Local\Microsoft\Windows\Temporary Internet Files\Content.IE5\DMBK6GTI\MC90044216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454" y="998935"/>
            <a:ext cx="205978"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93" name="Picture 3" descr="C:\Users\michelle.e.mcqueary\AppData\Local\Microsoft\Windows\Temporary Internet Files\Content.IE5\JGBF9CJV\MC900442158[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454" y="1207294"/>
            <a:ext cx="205978"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0496870"/>
      </p:ext>
    </p:extLst>
  </p:cSld>
  <p:clrMapOvr>
    <a:masterClrMapping/>
  </p:clrMapOvr>
  <p:transition spd="med">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idx="1"/>
          </p:nvPr>
        </p:nvSpPr>
        <p:spPr>
          <a:xfrm>
            <a:off x="436960" y="2599596"/>
            <a:ext cx="8229600" cy="3292078"/>
          </a:xfrm>
        </p:spPr>
        <p:txBody>
          <a:bodyPr/>
          <a:lstStyle/>
          <a:p>
            <a:pPr eaLnBrk="1" hangingPunct="1"/>
            <a:r>
              <a:rPr lang="en-US" altLang="en-US" sz="2000" dirty="0" smtClean="0"/>
              <a:t>Highlights differences with actual figures</a:t>
            </a:r>
          </a:p>
          <a:p>
            <a:pPr eaLnBrk="1" hangingPunct="1"/>
            <a:endParaRPr lang="en-US" altLang="en-US" sz="2000" dirty="0" smtClean="0"/>
          </a:p>
          <a:p>
            <a:pPr eaLnBrk="1" hangingPunct="1"/>
            <a:r>
              <a:rPr lang="en-US" altLang="en-US" sz="2000" dirty="0" smtClean="0"/>
              <a:t>Called the monthly variance report</a:t>
            </a:r>
          </a:p>
          <a:p>
            <a:pPr eaLnBrk="1" hangingPunct="1"/>
            <a:endParaRPr lang="en-US" altLang="en-US" sz="2000" dirty="0" smtClean="0"/>
          </a:p>
          <a:p>
            <a:pPr eaLnBrk="1" hangingPunct="1"/>
            <a:r>
              <a:rPr lang="en-US" altLang="en-US" sz="2000" dirty="0" smtClean="0"/>
              <a:t>Variances should be explained by program managers and may need an action plan</a:t>
            </a:r>
          </a:p>
        </p:txBody>
      </p:sp>
      <p:sp>
        <p:nvSpPr>
          <p:cNvPr id="39939" name="Title 2"/>
          <p:cNvSpPr>
            <a:spLocks noGrp="1"/>
          </p:cNvSpPr>
          <p:nvPr>
            <p:ph type="title"/>
          </p:nvPr>
        </p:nvSpPr>
        <p:spPr/>
        <p:txBody>
          <a:bodyPr/>
          <a:lstStyle/>
          <a:p>
            <a:pPr eaLnBrk="1" hangingPunct="1"/>
            <a:r>
              <a:rPr lang="en-US" altLang="en-US" smtClean="0"/>
              <a:t>This Month vs Budget</a:t>
            </a:r>
          </a:p>
        </p:txBody>
      </p:sp>
    </p:spTree>
    <p:extLst>
      <p:ext uri="{BB962C8B-B14F-4D97-AF65-F5344CB8AC3E}">
        <p14:creationId xmlns:p14="http://schemas.microsoft.com/office/powerpoint/2010/main" val="1465827555"/>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4656" y="2286331"/>
            <a:ext cx="8329188" cy="4069202"/>
          </a:xfrm>
        </p:spPr>
        <p:txBody>
          <a:bodyPr>
            <a:noAutofit/>
          </a:bodyPr>
          <a:lstStyle/>
          <a:p>
            <a:pPr lvl="0"/>
            <a:r>
              <a:rPr lang="en-US" sz="1800" dirty="0" smtClean="0">
                <a:latin typeface="Arial" panose="020B0604020202020204" pitchFamily="34" charset="0"/>
                <a:cs typeface="Arial" panose="020B0604020202020204" pitchFamily="34" charset="0"/>
              </a:rPr>
              <a:t>Given </a:t>
            </a:r>
            <a:r>
              <a:rPr lang="en-US" sz="1800" dirty="0">
                <a:latin typeface="Arial" panose="020B0604020202020204" pitchFamily="34" charset="0"/>
                <a:cs typeface="Arial" panose="020B0604020202020204" pitchFamily="34" charset="0"/>
              </a:rPr>
              <a:t>an overview of the budget process, examine IMCOM and garrison strategic guidance and historical data for budget applicability to determine five year program requirements for inclusion in the Manager’s Narrative IAW AR 215-1. </a:t>
            </a:r>
          </a:p>
          <a:p>
            <a:pPr marL="0" lvl="0" indent="0">
              <a:buNone/>
            </a:pPr>
            <a:endParaRPr lang="en-US" sz="1800" dirty="0" smtClean="0">
              <a:latin typeface="Arial" panose="020B0604020202020204" pitchFamily="34" charset="0"/>
              <a:cs typeface="Arial" panose="020B0604020202020204" pitchFamily="34" charset="0"/>
            </a:endParaRPr>
          </a:p>
          <a:p>
            <a:pPr lvl="0"/>
            <a:r>
              <a:rPr lang="en-US" sz="1800" dirty="0" smtClean="0">
                <a:latin typeface="Arial" panose="020B0604020202020204" pitchFamily="34" charset="0"/>
                <a:cs typeface="Arial" panose="020B0604020202020204" pitchFamily="34" charset="0"/>
              </a:rPr>
              <a:t>Given </a:t>
            </a:r>
            <a:r>
              <a:rPr lang="en-US" sz="1800" dirty="0">
                <a:latin typeface="Arial" panose="020B0604020202020204" pitchFamily="34" charset="0"/>
                <a:cs typeface="Arial" panose="020B0604020202020204" pitchFamily="34" charset="0"/>
              </a:rPr>
              <a:t>a scenario, consider future program requirements to formulate an annual NAF operating budget for one program to meet identified future requirements in accordance with annual IMCOM G9 Program Budget Guidance</a:t>
            </a:r>
            <a:r>
              <a:rPr lang="en-US" sz="1800" dirty="0" smtClean="0">
                <a:latin typeface="Arial" panose="020B0604020202020204" pitchFamily="34" charset="0"/>
                <a:cs typeface="Arial" panose="020B0604020202020204" pitchFamily="34" charset="0"/>
              </a:rPr>
              <a:t>.</a:t>
            </a:r>
          </a:p>
          <a:p>
            <a:pPr lvl="0"/>
            <a:endParaRPr lang="en-US" sz="1800" dirty="0" smtClean="0">
              <a:latin typeface="Arial" panose="020B0604020202020204" pitchFamily="34" charset="0"/>
              <a:cs typeface="Arial" panose="020B0604020202020204" pitchFamily="34" charset="0"/>
            </a:endParaRPr>
          </a:p>
          <a:p>
            <a:pPr lvl="0"/>
            <a:r>
              <a:rPr lang="en-US" sz="1800" dirty="0" smtClean="0">
                <a:latin typeface="Arial" panose="020B0604020202020204" pitchFamily="34" charset="0"/>
                <a:cs typeface="Arial" panose="020B0604020202020204" pitchFamily="34" charset="0"/>
              </a:rPr>
              <a:t>Given </a:t>
            </a:r>
            <a:r>
              <a:rPr lang="en-US" sz="1800" dirty="0">
                <a:latin typeface="Arial" panose="020B0604020202020204" pitchFamily="34" charset="0"/>
                <a:cs typeface="Arial" panose="020B0604020202020204" pitchFamily="34" charset="0"/>
              </a:rPr>
              <a:t>the CPMC Process and a CPMC decision matrix, examine the program manager’s role in CPMC management in accordance with legal, Army, IMCOM and/or Garrison imperatives. </a:t>
            </a:r>
          </a:p>
          <a:p>
            <a:pPr marL="500634" lvl="2" indent="0" eaLnBrk="1" fontAlgn="auto" hangingPunct="1">
              <a:spcAft>
                <a:spcPts val="0"/>
              </a:spcAft>
              <a:buNone/>
              <a:defRPr/>
            </a:pPr>
            <a:endParaRPr lang="en-US" sz="900" dirty="0">
              <a:latin typeface="Arial" panose="020B0604020202020204" pitchFamily="34" charset="0"/>
              <a:cs typeface="Arial" panose="020B0604020202020204" pitchFamily="34" charset="0"/>
            </a:endParaRPr>
          </a:p>
          <a:p>
            <a:pPr marL="385763" indent="-385763" eaLnBrk="1" fontAlgn="auto" hangingPunct="1">
              <a:spcAft>
                <a:spcPts val="0"/>
              </a:spcAft>
              <a:buClr>
                <a:schemeClr val="accent3"/>
              </a:buClr>
              <a:buFont typeface="+mj-lt"/>
              <a:buAutoNum type="arabicPeriod"/>
              <a:defRPr/>
            </a:pPr>
            <a:endParaRPr lang="en-US" sz="1800" dirty="0" smtClean="0">
              <a:latin typeface="Arial" panose="020B0604020202020204" pitchFamily="34" charset="0"/>
              <a:cs typeface="Arial" panose="020B0604020202020204" pitchFamily="34" charset="0"/>
            </a:endParaRPr>
          </a:p>
          <a:p>
            <a:pPr lvl="2" indent="-185166" eaLnBrk="1" fontAlgn="auto" hangingPunct="1">
              <a:spcAft>
                <a:spcPts val="0"/>
              </a:spcAft>
              <a:buFont typeface="Wingdings 2"/>
              <a:buNone/>
              <a:defRPr/>
            </a:pPr>
            <a:endParaRPr lang="en-US" sz="1400" dirty="0" smtClean="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24656" y="1030728"/>
            <a:ext cx="8229600" cy="857250"/>
          </a:xfrm>
        </p:spPr>
        <p:txBody>
          <a:bodyPr>
            <a:normAutofit fontScale="90000"/>
          </a:bodyPr>
          <a:lstStyle/>
          <a:p>
            <a:pPr algn="ctr" eaLnBrk="1" fontAlgn="auto" hangingPunct="1">
              <a:spcAft>
                <a:spcPts val="0"/>
              </a:spcAft>
              <a:defRPr/>
            </a:pPr>
            <a:r>
              <a:rPr lang="en-US" sz="3750" dirty="0" smtClean="0"/>
              <a:t>NAF Financial Management </a:t>
            </a:r>
            <a:br>
              <a:rPr lang="en-US" sz="3750" dirty="0" smtClean="0"/>
            </a:br>
            <a:r>
              <a:rPr lang="en-US" sz="3750" dirty="0" smtClean="0"/>
              <a:t>Course Objectives</a:t>
            </a:r>
            <a:endParaRPr lang="en-US" sz="3750" dirty="0"/>
          </a:p>
        </p:txBody>
      </p:sp>
    </p:spTree>
    <p:extLst>
      <p:ext uri="{BB962C8B-B14F-4D97-AF65-F5344CB8AC3E}">
        <p14:creationId xmlns:p14="http://schemas.microsoft.com/office/powerpoint/2010/main" val="2409238801"/>
      </p:ext>
    </p:extLst>
  </p:cSld>
  <p:clrMapOvr>
    <a:masterClrMapping/>
  </p:clrMapOvr>
  <p:transition spd="med">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4"/>
          <p:cNvSpPr>
            <a:spLocks noGrp="1"/>
          </p:cNvSpPr>
          <p:nvPr>
            <p:ph type="title"/>
          </p:nvPr>
        </p:nvSpPr>
        <p:spPr>
          <a:xfrm>
            <a:off x="447675" y="582842"/>
            <a:ext cx="8229600" cy="857250"/>
          </a:xfrm>
        </p:spPr>
        <p:txBody>
          <a:bodyPr/>
          <a:lstStyle/>
          <a:p>
            <a:pPr eaLnBrk="1" hangingPunct="1"/>
            <a:r>
              <a:rPr lang="en-US" altLang="en-US" dirty="0" smtClean="0"/>
              <a:t>This Month vs. Budget</a:t>
            </a:r>
          </a:p>
        </p:txBody>
      </p:sp>
      <p:graphicFrame>
        <p:nvGraphicFramePr>
          <p:cNvPr id="10" name="Table 9"/>
          <p:cNvGraphicFramePr>
            <a:graphicFrameLocks noGrp="1"/>
          </p:cNvGraphicFramePr>
          <p:nvPr>
            <p:extLst>
              <p:ext uri="{D42A27DB-BD31-4B8C-83A1-F6EECF244321}">
                <p14:modId xmlns:p14="http://schemas.microsoft.com/office/powerpoint/2010/main" val="4117539853"/>
              </p:ext>
            </p:extLst>
          </p:nvPr>
        </p:nvGraphicFramePr>
        <p:xfrm>
          <a:off x="276638" y="1545970"/>
          <a:ext cx="8571674" cy="5189222"/>
        </p:xfrm>
        <a:graphic>
          <a:graphicData uri="http://schemas.openxmlformats.org/drawingml/2006/table">
            <a:tbl>
              <a:tblPr firstRow="1" bandRow="1">
                <a:tableStyleId>{F5AB1C69-6EDB-4FF4-983F-18BD219EF322}</a:tableStyleId>
              </a:tblPr>
              <a:tblGrid>
                <a:gridCol w="2938200"/>
                <a:gridCol w="1790299"/>
                <a:gridCol w="1953928"/>
                <a:gridCol w="1889247"/>
              </a:tblGrid>
              <a:tr h="731520">
                <a:tc>
                  <a:txBody>
                    <a:bodyPr/>
                    <a:lstStyle/>
                    <a:p>
                      <a:pPr algn="ctr"/>
                      <a:r>
                        <a:rPr lang="en-US" sz="2100" dirty="0" smtClean="0">
                          <a:latin typeface="Arial" panose="020B0604020202020204" pitchFamily="34" charset="0"/>
                          <a:cs typeface="Arial" panose="020B0604020202020204" pitchFamily="34" charset="0"/>
                        </a:rPr>
                        <a:t>Data</a:t>
                      </a:r>
                      <a:endParaRPr lang="en-US" sz="2100" dirty="0">
                        <a:latin typeface="Arial" panose="020B0604020202020204" pitchFamily="34" charset="0"/>
                        <a:cs typeface="Arial" panose="020B0604020202020204" pitchFamily="34" charset="0"/>
                      </a:endParaRPr>
                    </a:p>
                  </a:txBody>
                  <a:tcPr marL="68581" marR="68581"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Variance</a:t>
                      </a:r>
                      <a:endParaRPr lang="en-US" sz="2100" dirty="0">
                        <a:latin typeface="Arial" panose="020B0604020202020204" pitchFamily="34" charset="0"/>
                        <a:cs typeface="Arial" panose="020B0604020202020204" pitchFamily="34" charset="0"/>
                      </a:endParaRPr>
                    </a:p>
                  </a:txBody>
                  <a:tcPr marL="68581" marR="68581"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Possible Reasons</a:t>
                      </a:r>
                      <a:endParaRPr lang="en-US" sz="2100" dirty="0">
                        <a:latin typeface="Arial" panose="020B0604020202020204" pitchFamily="34" charset="0"/>
                        <a:cs typeface="Arial" panose="020B0604020202020204" pitchFamily="34" charset="0"/>
                      </a:endParaRPr>
                    </a:p>
                  </a:txBody>
                  <a:tcPr marL="68581" marR="68581"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Possible Actions</a:t>
                      </a:r>
                      <a:endParaRPr lang="en-US" sz="2100" dirty="0">
                        <a:latin typeface="Arial" panose="020B0604020202020204" pitchFamily="34" charset="0"/>
                        <a:cs typeface="Arial" panose="020B0604020202020204" pitchFamily="34" charset="0"/>
                      </a:endParaRPr>
                    </a:p>
                  </a:txBody>
                  <a:tcPr marL="68581" marR="68581"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1520">
                <a:tc>
                  <a:txBody>
                    <a:bodyPr/>
                    <a:lstStyle/>
                    <a:p>
                      <a:pPr algn="l"/>
                      <a:r>
                        <a:rPr lang="en-US" sz="2400" dirty="0" smtClean="0">
                          <a:latin typeface="Arial" panose="020B0604020202020204" pitchFamily="34" charset="0"/>
                          <a:cs typeface="Arial" panose="020B0604020202020204" pitchFamily="34" charset="0"/>
                        </a:rPr>
                        <a:t>Sales</a:t>
                      </a:r>
                      <a:endParaRPr lang="en-US" sz="2400" dirty="0">
                        <a:latin typeface="Arial" panose="020B0604020202020204" pitchFamily="34" charset="0"/>
                        <a:cs typeface="Arial" panose="020B0604020202020204" pitchFamily="34" charset="0"/>
                      </a:endParaRPr>
                    </a:p>
                  </a:txBody>
                  <a:tcPr marL="68581" marR="68581"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panose="020B0604020202020204" pitchFamily="34" charset="0"/>
                          <a:cs typeface="Arial" panose="020B0604020202020204" pitchFamily="34" charset="0"/>
                        </a:rPr>
                        <a:t>($1,000)</a:t>
                      </a:r>
                      <a:endParaRPr lang="en-US" sz="2400" dirty="0">
                        <a:latin typeface="Arial" panose="020B0604020202020204" pitchFamily="34" charset="0"/>
                        <a:cs typeface="Arial" panose="020B0604020202020204" pitchFamily="34" charset="0"/>
                      </a:endParaRPr>
                    </a:p>
                  </a:txBody>
                  <a:tcPr marL="68581" marR="68581"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Arial" panose="020B0604020202020204" pitchFamily="34" charset="0"/>
                        <a:cs typeface="Arial" panose="020B0604020202020204" pitchFamily="34" charset="0"/>
                      </a:endParaRPr>
                    </a:p>
                  </a:txBody>
                  <a:tcPr marL="68581" marR="68581"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Arial" panose="020B0604020202020204" pitchFamily="34" charset="0"/>
                        <a:cs typeface="Arial" panose="020B0604020202020204" pitchFamily="34" charset="0"/>
                      </a:endParaRPr>
                    </a:p>
                  </a:txBody>
                  <a:tcPr marL="68581" marR="68581"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1520">
                <a:tc>
                  <a:txBody>
                    <a:bodyPr/>
                    <a:lstStyle/>
                    <a:p>
                      <a:pPr algn="l"/>
                      <a:r>
                        <a:rPr lang="en-US" sz="2400" dirty="0" smtClean="0">
                          <a:latin typeface="Arial" panose="020B0604020202020204" pitchFamily="34" charset="0"/>
                          <a:cs typeface="Arial" panose="020B0604020202020204" pitchFamily="34" charset="0"/>
                        </a:rPr>
                        <a:t>Labor</a:t>
                      </a:r>
                      <a:endParaRPr lang="en-US" sz="2400" dirty="0">
                        <a:latin typeface="Arial" panose="020B0604020202020204" pitchFamily="34" charset="0"/>
                        <a:cs typeface="Arial" panose="020B0604020202020204" pitchFamily="34" charset="0"/>
                      </a:endParaRPr>
                    </a:p>
                  </a:txBody>
                  <a:tcPr marL="68581" marR="68581"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a:txBody>
                  <a:tcPr marL="68581" marR="68581"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Arial" panose="020B0604020202020204" pitchFamily="34" charset="0"/>
                        <a:cs typeface="Arial" panose="020B0604020202020204" pitchFamily="34" charset="0"/>
                      </a:endParaRPr>
                    </a:p>
                  </a:txBody>
                  <a:tcPr marL="68581" marR="68581"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Arial" panose="020B0604020202020204" pitchFamily="34" charset="0"/>
                        <a:cs typeface="Arial" panose="020B0604020202020204" pitchFamily="34" charset="0"/>
                      </a:endParaRPr>
                    </a:p>
                  </a:txBody>
                  <a:tcPr marL="68581" marR="68581"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1520">
                <a:tc>
                  <a:txBody>
                    <a:bodyPr/>
                    <a:lstStyle/>
                    <a:p>
                      <a:pPr algn="l"/>
                      <a:r>
                        <a:rPr lang="en-US" sz="2400" dirty="0" smtClean="0">
                          <a:latin typeface="Arial" panose="020B0604020202020204" pitchFamily="34" charset="0"/>
                          <a:cs typeface="Arial" panose="020B0604020202020204" pitchFamily="34" charset="0"/>
                        </a:rPr>
                        <a:t>Operating Income</a:t>
                      </a:r>
                      <a:endParaRPr lang="en-US" sz="2400" dirty="0">
                        <a:latin typeface="Arial" panose="020B0604020202020204" pitchFamily="34" charset="0"/>
                        <a:cs typeface="Arial" panose="020B0604020202020204" pitchFamily="34" charset="0"/>
                      </a:endParaRPr>
                    </a:p>
                  </a:txBody>
                  <a:tcPr marL="68581" marR="68581"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panose="020B0604020202020204" pitchFamily="34" charset="0"/>
                          <a:cs typeface="Arial" panose="020B0604020202020204" pitchFamily="34" charset="0"/>
                        </a:rPr>
                        <a:t>$200</a:t>
                      </a:r>
                      <a:endParaRPr lang="en-US" sz="2400" dirty="0">
                        <a:latin typeface="Arial" panose="020B0604020202020204" pitchFamily="34" charset="0"/>
                        <a:cs typeface="Arial" panose="020B0604020202020204" pitchFamily="34" charset="0"/>
                      </a:endParaRPr>
                    </a:p>
                  </a:txBody>
                  <a:tcPr marL="68581" marR="68581"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Arial" panose="020B0604020202020204" pitchFamily="34" charset="0"/>
                        <a:cs typeface="Arial" panose="020B0604020202020204" pitchFamily="34" charset="0"/>
                      </a:endParaRPr>
                    </a:p>
                  </a:txBody>
                  <a:tcPr marL="68581" marR="68581"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Arial" panose="020B0604020202020204" pitchFamily="34" charset="0"/>
                        <a:cs typeface="Arial" panose="020B0604020202020204" pitchFamily="34" charset="0"/>
                      </a:endParaRPr>
                    </a:p>
                  </a:txBody>
                  <a:tcPr marL="68581" marR="68581"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1520">
                <a:tc>
                  <a:txBody>
                    <a:bodyPr/>
                    <a:lstStyle/>
                    <a:p>
                      <a:pPr algn="l"/>
                      <a:r>
                        <a:rPr lang="en-US" sz="2400" dirty="0" smtClean="0">
                          <a:latin typeface="Arial" panose="020B0604020202020204" pitchFamily="34" charset="0"/>
                          <a:cs typeface="Arial" panose="020B0604020202020204" pitchFamily="34" charset="0"/>
                        </a:rPr>
                        <a:t>COGS%</a:t>
                      </a:r>
                      <a:endParaRPr lang="en-US" sz="2400" dirty="0">
                        <a:latin typeface="Arial" panose="020B0604020202020204" pitchFamily="34" charset="0"/>
                        <a:cs typeface="Arial" panose="020B0604020202020204" pitchFamily="34" charset="0"/>
                      </a:endParaRPr>
                    </a:p>
                  </a:txBody>
                  <a:tcPr marL="68581" marR="68581"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panose="020B0604020202020204" pitchFamily="34" charset="0"/>
                          <a:cs typeface="Arial" panose="020B0604020202020204" pitchFamily="34" charset="0"/>
                        </a:rPr>
                        <a:t>10%</a:t>
                      </a:r>
                      <a:endParaRPr lang="en-US" sz="1200" dirty="0">
                        <a:latin typeface="Arial" panose="020B0604020202020204" pitchFamily="34" charset="0"/>
                        <a:cs typeface="Arial" panose="020B0604020202020204" pitchFamily="34" charset="0"/>
                      </a:endParaRPr>
                    </a:p>
                  </a:txBody>
                  <a:tcPr marL="68581" marR="68581"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Arial" panose="020B0604020202020204" pitchFamily="34" charset="0"/>
                        <a:cs typeface="Arial" panose="020B0604020202020204" pitchFamily="34" charset="0"/>
                      </a:endParaRPr>
                    </a:p>
                  </a:txBody>
                  <a:tcPr marL="68581" marR="68581"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Arial" panose="020B0604020202020204" pitchFamily="34" charset="0"/>
                        <a:cs typeface="Arial" panose="020B0604020202020204" pitchFamily="34" charset="0"/>
                      </a:endParaRPr>
                    </a:p>
                  </a:txBody>
                  <a:tcPr marL="68581" marR="68581"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1520">
                <a:tc>
                  <a:txBody>
                    <a:bodyPr/>
                    <a:lstStyle/>
                    <a:p>
                      <a:pPr algn="l"/>
                      <a:r>
                        <a:rPr lang="en-US" sz="2400" dirty="0" smtClean="0">
                          <a:latin typeface="Arial" panose="020B0604020202020204" pitchFamily="34" charset="0"/>
                          <a:cs typeface="Arial" panose="020B0604020202020204" pitchFamily="34" charset="0"/>
                        </a:rPr>
                        <a:t>Other Operating Expense</a:t>
                      </a:r>
                      <a:endParaRPr lang="en-US" sz="2400" dirty="0">
                        <a:latin typeface="Arial" panose="020B0604020202020204" pitchFamily="34" charset="0"/>
                        <a:cs typeface="Arial" panose="020B0604020202020204" pitchFamily="34" charset="0"/>
                      </a:endParaRPr>
                    </a:p>
                  </a:txBody>
                  <a:tcPr marL="68581" marR="68581"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panose="020B0604020202020204" pitchFamily="34" charset="0"/>
                          <a:cs typeface="Arial" panose="020B0604020202020204" pitchFamily="34" charset="0"/>
                        </a:rPr>
                        <a:t>$50</a:t>
                      </a:r>
                      <a:endParaRPr lang="en-US" sz="2400" dirty="0">
                        <a:latin typeface="Arial" panose="020B0604020202020204" pitchFamily="34" charset="0"/>
                        <a:cs typeface="Arial" panose="020B0604020202020204" pitchFamily="34" charset="0"/>
                      </a:endParaRPr>
                    </a:p>
                  </a:txBody>
                  <a:tcPr marL="68581" marR="68581"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Arial" panose="020B0604020202020204" pitchFamily="34" charset="0"/>
                        <a:cs typeface="Arial" panose="020B0604020202020204" pitchFamily="34" charset="0"/>
                      </a:endParaRPr>
                    </a:p>
                  </a:txBody>
                  <a:tcPr marL="68581" marR="68581"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Arial" panose="020B0604020202020204" pitchFamily="34" charset="0"/>
                        <a:cs typeface="Arial" panose="020B0604020202020204" pitchFamily="34" charset="0"/>
                      </a:endParaRPr>
                    </a:p>
                  </a:txBody>
                  <a:tcPr marL="68581" marR="68581"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1520">
                <a:tc>
                  <a:txBody>
                    <a:bodyPr/>
                    <a:lstStyle/>
                    <a:p>
                      <a:pPr algn="l"/>
                      <a:r>
                        <a:rPr lang="en-US" sz="2400" dirty="0" smtClean="0">
                          <a:latin typeface="Arial" panose="020B0604020202020204" pitchFamily="34" charset="0"/>
                          <a:cs typeface="Arial" panose="020B0604020202020204" pitchFamily="34" charset="0"/>
                        </a:rPr>
                        <a:t>NIBD%</a:t>
                      </a:r>
                      <a:endParaRPr lang="en-US" sz="2400" dirty="0">
                        <a:latin typeface="Arial" panose="020B0604020202020204" pitchFamily="34" charset="0"/>
                        <a:cs typeface="Arial" panose="020B0604020202020204" pitchFamily="34" charset="0"/>
                      </a:endParaRPr>
                    </a:p>
                  </a:txBody>
                  <a:tcPr marL="68581" marR="68581"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panose="020B0604020202020204" pitchFamily="34" charset="0"/>
                          <a:cs typeface="Arial" panose="020B0604020202020204" pitchFamily="34" charset="0"/>
                        </a:rPr>
                        <a:t>8%</a:t>
                      </a:r>
                      <a:endParaRPr lang="en-US" sz="2400" dirty="0">
                        <a:latin typeface="Arial" panose="020B0604020202020204" pitchFamily="34" charset="0"/>
                        <a:cs typeface="Arial" panose="020B0604020202020204" pitchFamily="34" charset="0"/>
                      </a:endParaRPr>
                    </a:p>
                  </a:txBody>
                  <a:tcPr marL="68581" marR="68581"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Arial" panose="020B0604020202020204" pitchFamily="34" charset="0"/>
                        <a:cs typeface="Arial" panose="020B0604020202020204" pitchFamily="34" charset="0"/>
                      </a:endParaRPr>
                    </a:p>
                  </a:txBody>
                  <a:tcPr marL="68581" marR="68581"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Arial" panose="020B0604020202020204" pitchFamily="34" charset="0"/>
                        <a:cs typeface="Arial" panose="020B0604020202020204" pitchFamily="34" charset="0"/>
                      </a:endParaRPr>
                    </a:p>
                  </a:txBody>
                  <a:tcPr marL="68581" marR="68581"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04331035"/>
      </p:ext>
    </p:extLst>
  </p:cSld>
  <p:clrMapOvr>
    <a:masterClrMapping/>
  </p:clrMapOvr>
  <p:transition spd="med">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4"/>
          <p:cNvSpPr>
            <a:spLocks noGrp="1"/>
          </p:cNvSpPr>
          <p:nvPr>
            <p:ph type="title"/>
          </p:nvPr>
        </p:nvSpPr>
        <p:spPr>
          <a:xfrm>
            <a:off x="457200" y="1208485"/>
            <a:ext cx="8229600" cy="857250"/>
          </a:xfrm>
        </p:spPr>
        <p:txBody>
          <a:bodyPr/>
          <a:lstStyle/>
          <a:p>
            <a:pPr eaLnBrk="1" hangingPunct="1"/>
            <a:r>
              <a:rPr lang="en-US" altLang="en-US" smtClean="0"/>
              <a:t>This Month vs Budget</a:t>
            </a:r>
          </a:p>
        </p:txBody>
      </p:sp>
      <p:graphicFrame>
        <p:nvGraphicFramePr>
          <p:cNvPr id="10" name="Table 9"/>
          <p:cNvGraphicFramePr>
            <a:graphicFrameLocks noGrp="1"/>
          </p:cNvGraphicFramePr>
          <p:nvPr>
            <p:extLst>
              <p:ext uri="{D42A27DB-BD31-4B8C-83A1-F6EECF244321}">
                <p14:modId xmlns:p14="http://schemas.microsoft.com/office/powerpoint/2010/main" val="1182681744"/>
              </p:ext>
            </p:extLst>
          </p:nvPr>
        </p:nvGraphicFramePr>
        <p:xfrm>
          <a:off x="447675" y="2109788"/>
          <a:ext cx="8432008" cy="3583781"/>
        </p:xfrm>
        <a:graphic>
          <a:graphicData uri="http://schemas.openxmlformats.org/drawingml/2006/table">
            <a:tbl>
              <a:tblPr firstRow="1" bandRow="1">
                <a:tableStyleId>{F5AB1C69-6EDB-4FF4-983F-18BD219EF322}</a:tableStyleId>
              </a:tblPr>
              <a:tblGrid>
                <a:gridCol w="2108002"/>
                <a:gridCol w="2108002"/>
                <a:gridCol w="2108002"/>
                <a:gridCol w="2108002"/>
              </a:tblGrid>
              <a:tr h="1088853">
                <a:tc>
                  <a:txBody>
                    <a:bodyPr/>
                    <a:lstStyle/>
                    <a:p>
                      <a:pPr algn="ctr"/>
                      <a:r>
                        <a:rPr lang="en-US" sz="2100" dirty="0" smtClean="0">
                          <a:latin typeface="Arial" panose="020B0604020202020204" pitchFamily="34" charset="0"/>
                          <a:cs typeface="Arial" panose="020B0604020202020204" pitchFamily="34" charset="0"/>
                        </a:rPr>
                        <a:t>Data</a:t>
                      </a:r>
                      <a:endParaRPr lang="en-US" sz="2100" dirty="0">
                        <a:latin typeface="Arial" panose="020B0604020202020204" pitchFamily="34" charset="0"/>
                        <a:cs typeface="Arial" panose="020B0604020202020204" pitchFamily="34" charset="0"/>
                      </a:endParaRPr>
                    </a:p>
                  </a:txBody>
                  <a:tcPr marL="68581" marR="68581"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Variance</a:t>
                      </a:r>
                      <a:endParaRPr lang="en-US" sz="2100" dirty="0">
                        <a:latin typeface="Arial" panose="020B0604020202020204" pitchFamily="34" charset="0"/>
                        <a:cs typeface="Arial" panose="020B0604020202020204" pitchFamily="34" charset="0"/>
                      </a:endParaRPr>
                    </a:p>
                  </a:txBody>
                  <a:tcPr marL="68581" marR="68581"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Possible Reasons</a:t>
                      </a:r>
                      <a:endParaRPr lang="en-US" sz="2100" dirty="0">
                        <a:latin typeface="Arial" panose="020B0604020202020204" pitchFamily="34" charset="0"/>
                        <a:cs typeface="Arial" panose="020B0604020202020204" pitchFamily="34" charset="0"/>
                      </a:endParaRPr>
                    </a:p>
                  </a:txBody>
                  <a:tcPr marL="68581" marR="68581"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Possible Actions</a:t>
                      </a:r>
                      <a:endParaRPr lang="en-US" sz="2100" dirty="0">
                        <a:latin typeface="Arial" panose="020B0604020202020204" pitchFamily="34" charset="0"/>
                        <a:cs typeface="Arial" panose="020B0604020202020204" pitchFamily="34" charset="0"/>
                      </a:endParaRPr>
                    </a:p>
                  </a:txBody>
                  <a:tcPr marL="68581" marR="68581"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94928">
                <a:tc>
                  <a:txBody>
                    <a:bodyPr/>
                    <a:lstStyle/>
                    <a:p>
                      <a:pPr algn="l"/>
                      <a:r>
                        <a:rPr lang="en-US" sz="2400" dirty="0" smtClean="0">
                          <a:latin typeface="Arial" panose="020B0604020202020204" pitchFamily="34" charset="0"/>
                          <a:cs typeface="Arial" panose="020B0604020202020204" pitchFamily="34" charset="0"/>
                        </a:rPr>
                        <a:t>Sales</a:t>
                      </a:r>
                      <a:endParaRPr lang="en-US" sz="2400" dirty="0">
                        <a:latin typeface="Arial" panose="020B0604020202020204" pitchFamily="34" charset="0"/>
                        <a:cs typeface="Arial" panose="020B0604020202020204" pitchFamily="34" charset="0"/>
                      </a:endParaRPr>
                    </a:p>
                  </a:txBody>
                  <a:tcPr marL="68581" marR="68581"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smtClean="0">
                          <a:latin typeface="Arial" panose="020B0604020202020204" pitchFamily="34" charset="0"/>
                          <a:cs typeface="Arial" panose="020B0604020202020204" pitchFamily="34" charset="0"/>
                        </a:rPr>
                        <a:t>($1,000)</a:t>
                      </a:r>
                      <a:endParaRPr lang="en-US" sz="2400" dirty="0">
                        <a:latin typeface="Arial" panose="020B0604020202020204" pitchFamily="34" charset="0"/>
                        <a:cs typeface="Arial" panose="020B0604020202020204" pitchFamily="34" charset="0"/>
                      </a:endParaRPr>
                    </a:p>
                  </a:txBody>
                  <a:tcPr marL="68581" marR="68581"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n-US" sz="1800" dirty="0" smtClean="0">
                          <a:latin typeface="Arial" panose="020B0604020202020204" pitchFamily="34" charset="0"/>
                          <a:cs typeface="Arial" panose="020B0604020202020204" pitchFamily="34" charset="0"/>
                        </a:rPr>
                        <a:t>  Largest</a:t>
                      </a:r>
                      <a:r>
                        <a:rPr lang="en-US" sz="1800" baseline="0" dirty="0" smtClean="0">
                          <a:latin typeface="Arial" panose="020B0604020202020204" pitchFamily="34" charset="0"/>
                          <a:cs typeface="Arial" panose="020B0604020202020204" pitchFamily="34" charset="0"/>
                        </a:rPr>
                        <a:t> Unit on Garrison deploys</a:t>
                      </a:r>
                    </a:p>
                    <a:p>
                      <a:pPr>
                        <a:buFont typeface="Arial" pitchFamily="34" charset="0"/>
                        <a:buChar char="•"/>
                      </a:pPr>
                      <a:endParaRPr lang="en-US" sz="1800" baseline="0" dirty="0" smtClean="0">
                        <a:latin typeface="Arial" panose="020B0604020202020204" pitchFamily="34" charset="0"/>
                        <a:cs typeface="Arial" panose="020B0604020202020204" pitchFamily="34" charset="0"/>
                      </a:endParaRPr>
                    </a:p>
                    <a:p>
                      <a:pPr>
                        <a:buFont typeface="Arial" pitchFamily="34" charset="0"/>
                        <a:buChar char="•"/>
                      </a:pPr>
                      <a:r>
                        <a:rPr lang="en-US" sz="1800" baseline="0" dirty="0" smtClean="0">
                          <a:latin typeface="Arial" panose="020B0604020202020204" pitchFamily="34" charset="0"/>
                          <a:cs typeface="Arial" panose="020B0604020202020204" pitchFamily="34" charset="0"/>
                        </a:rPr>
                        <a:t>  Long-time Employee retires</a:t>
                      </a:r>
                      <a:endParaRPr lang="en-US" sz="1800" dirty="0">
                        <a:latin typeface="Arial" panose="020B0604020202020204" pitchFamily="34" charset="0"/>
                        <a:cs typeface="Arial" panose="020B0604020202020204" pitchFamily="34" charset="0"/>
                      </a:endParaRPr>
                    </a:p>
                  </a:txBody>
                  <a:tcPr marL="68581" marR="68581"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n-US" sz="1800" dirty="0" smtClean="0">
                          <a:latin typeface="Arial" panose="020B0604020202020204" pitchFamily="34" charset="0"/>
                          <a:cs typeface="Arial" panose="020B0604020202020204" pitchFamily="34" charset="0"/>
                        </a:rPr>
                        <a:t>  Decrease hours of operation to reflect current population</a:t>
                      </a:r>
                    </a:p>
                    <a:p>
                      <a:pPr>
                        <a:buFont typeface="Arial" pitchFamily="34" charset="0"/>
                        <a:buChar char="•"/>
                      </a:pPr>
                      <a:endParaRPr lang="en-US" sz="1800" dirty="0" smtClean="0">
                        <a:latin typeface="Arial" panose="020B0604020202020204" pitchFamily="34" charset="0"/>
                        <a:cs typeface="Arial" panose="020B0604020202020204" pitchFamily="34" charset="0"/>
                      </a:endParaRPr>
                    </a:p>
                    <a:p>
                      <a:pPr>
                        <a:buFont typeface="Arial" pitchFamily="34" charset="0"/>
                        <a:buChar char="•"/>
                      </a:pPr>
                      <a:r>
                        <a:rPr lang="en-US" sz="1800" baseline="0" dirty="0" smtClean="0">
                          <a:latin typeface="Arial" panose="020B0604020202020204" pitchFamily="34" charset="0"/>
                          <a:cs typeface="Arial" panose="020B0604020202020204" pitchFamily="34" charset="0"/>
                        </a:rPr>
                        <a:t>  Host a “Get to know me” event</a:t>
                      </a:r>
                      <a:endParaRPr lang="en-US" sz="1800" dirty="0">
                        <a:latin typeface="Arial" panose="020B0604020202020204" pitchFamily="34" charset="0"/>
                        <a:cs typeface="Arial" panose="020B0604020202020204" pitchFamily="34" charset="0"/>
                      </a:endParaRPr>
                    </a:p>
                  </a:txBody>
                  <a:tcPr marL="68581" marR="68581"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23838388"/>
      </p:ext>
    </p:extLst>
  </p:cSld>
  <p:clrMapOvr>
    <a:masterClrMapping/>
  </p:clrMapOvr>
  <p:transition spd="med">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2778988873"/>
              </p:ext>
            </p:extLst>
          </p:nvPr>
        </p:nvGraphicFramePr>
        <p:xfrm>
          <a:off x="0" y="0"/>
          <a:ext cx="9144000" cy="6857998"/>
        </p:xfrm>
        <a:graphic>
          <a:graphicData uri="http://schemas.openxmlformats.org/drawingml/2006/table">
            <a:tbl>
              <a:tblPr firstRow="1" bandRow="1">
                <a:tableStyleId>{F5AB1C69-6EDB-4FF4-983F-18BD219EF322}</a:tableStyleId>
              </a:tblPr>
              <a:tblGrid>
                <a:gridCol w="1896177"/>
                <a:gridCol w="1289785"/>
                <a:gridCol w="3089710"/>
                <a:gridCol w="2868328"/>
              </a:tblGrid>
              <a:tr h="579883">
                <a:tc>
                  <a:txBody>
                    <a:bodyPr/>
                    <a:lstStyle/>
                    <a:p>
                      <a:pPr algn="ctr"/>
                      <a:r>
                        <a:rPr lang="en-US" sz="2000" dirty="0" smtClean="0">
                          <a:latin typeface="Arial" panose="020B0604020202020204" pitchFamily="34" charset="0"/>
                          <a:cs typeface="Arial" panose="020B0604020202020204" pitchFamily="34" charset="0"/>
                        </a:rPr>
                        <a:t>Data</a:t>
                      </a:r>
                      <a:endParaRPr lang="en-US" sz="2000" dirty="0">
                        <a:latin typeface="Arial" panose="020B0604020202020204" pitchFamily="34" charset="0"/>
                        <a:cs typeface="Arial" panose="020B0604020202020204" pitchFamily="34" charset="0"/>
                      </a:endParaRPr>
                    </a:p>
                  </a:txBody>
                  <a:tcPr marL="68574" marR="68574"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Variance</a:t>
                      </a:r>
                      <a:endParaRPr lang="en-US" sz="2000" dirty="0">
                        <a:latin typeface="Arial" panose="020B0604020202020204" pitchFamily="34" charset="0"/>
                        <a:cs typeface="Arial" panose="020B0604020202020204" pitchFamily="34" charset="0"/>
                      </a:endParaRPr>
                    </a:p>
                  </a:txBody>
                  <a:tcPr marL="68574" marR="68574"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Possible Reasons</a:t>
                      </a:r>
                      <a:endParaRPr lang="en-US" sz="2000" dirty="0">
                        <a:latin typeface="Arial" panose="020B0604020202020204" pitchFamily="34" charset="0"/>
                        <a:cs typeface="Arial" panose="020B0604020202020204" pitchFamily="34" charset="0"/>
                      </a:endParaRPr>
                    </a:p>
                  </a:txBody>
                  <a:tcPr marL="68574" marR="68574"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Possible Actions</a:t>
                      </a:r>
                      <a:endParaRPr lang="en-US" sz="2000" dirty="0">
                        <a:latin typeface="Arial" panose="020B0604020202020204" pitchFamily="34" charset="0"/>
                        <a:cs typeface="Arial" panose="020B0604020202020204" pitchFamily="34" charset="0"/>
                      </a:endParaRPr>
                    </a:p>
                  </a:txBody>
                  <a:tcPr marL="68574" marR="68574"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55623">
                <a:tc>
                  <a:txBody>
                    <a:bodyPr/>
                    <a:lstStyle/>
                    <a:p>
                      <a:pPr algn="ctr"/>
                      <a:r>
                        <a:rPr lang="en-US" sz="1800" dirty="0" smtClean="0">
                          <a:latin typeface="Arial" panose="020B0604020202020204" pitchFamily="34" charset="0"/>
                          <a:cs typeface="Arial" panose="020B0604020202020204" pitchFamily="34" charset="0"/>
                        </a:rPr>
                        <a:t>Labor</a:t>
                      </a:r>
                      <a:endParaRPr lang="en-US" sz="1800" dirty="0">
                        <a:latin typeface="Arial" panose="020B0604020202020204" pitchFamily="34" charset="0"/>
                        <a:cs typeface="Arial" panose="020B0604020202020204" pitchFamily="34" charset="0"/>
                      </a:endParaRPr>
                    </a:p>
                  </a:txBody>
                  <a:tcPr marL="68574" marR="68574"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2%</a:t>
                      </a:r>
                      <a:endParaRPr lang="en-US" sz="1800" dirty="0">
                        <a:latin typeface="Arial" panose="020B0604020202020204" pitchFamily="34" charset="0"/>
                        <a:cs typeface="Arial" panose="020B0604020202020204" pitchFamily="34" charset="0"/>
                      </a:endParaRPr>
                    </a:p>
                  </a:txBody>
                  <a:tcPr marL="68574" marR="68574"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Arial" panose="020B0604020202020204" pitchFamily="34" charset="0"/>
                        <a:cs typeface="Arial" panose="020B0604020202020204" pitchFamily="34" charset="0"/>
                      </a:endParaRPr>
                    </a:p>
                  </a:txBody>
                  <a:tcPr marL="68574" marR="68574"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Arial" panose="020B0604020202020204" pitchFamily="34" charset="0"/>
                        <a:cs typeface="Arial" panose="020B0604020202020204" pitchFamily="34" charset="0"/>
                      </a:endParaRPr>
                    </a:p>
                  </a:txBody>
                  <a:tcPr marL="68574" marR="68574"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55623">
                <a:tc>
                  <a:txBody>
                    <a:bodyPr/>
                    <a:lstStyle/>
                    <a:p>
                      <a:pPr algn="ctr"/>
                      <a:endParaRPr lang="en-US" sz="1800" dirty="0" smtClean="0">
                        <a:latin typeface="Arial" panose="020B0604020202020204" pitchFamily="34" charset="0"/>
                        <a:cs typeface="Arial" panose="020B0604020202020204" pitchFamily="34" charset="0"/>
                      </a:endParaRPr>
                    </a:p>
                    <a:p>
                      <a:pPr marL="0" indent="0" algn="ctr"/>
                      <a:r>
                        <a:rPr lang="en-US" sz="1800" dirty="0" smtClean="0">
                          <a:latin typeface="Arial" panose="020B0604020202020204" pitchFamily="34" charset="0"/>
                          <a:cs typeface="Arial" panose="020B0604020202020204" pitchFamily="34" charset="0"/>
                        </a:rPr>
                        <a:t>Operating Income</a:t>
                      </a:r>
                      <a:endParaRPr lang="en-US" sz="1800" dirty="0">
                        <a:latin typeface="Arial" panose="020B0604020202020204" pitchFamily="34" charset="0"/>
                        <a:cs typeface="Arial" panose="020B0604020202020204" pitchFamily="34" charset="0"/>
                      </a:endParaRPr>
                    </a:p>
                  </a:txBody>
                  <a:tcPr marL="68574" marR="68574"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$200</a:t>
                      </a:r>
                      <a:endParaRPr lang="en-US" sz="1800" dirty="0">
                        <a:latin typeface="Arial" panose="020B0604020202020204" pitchFamily="34" charset="0"/>
                        <a:cs typeface="Arial" panose="020B0604020202020204" pitchFamily="34" charset="0"/>
                      </a:endParaRPr>
                    </a:p>
                  </a:txBody>
                  <a:tcPr marL="68574" marR="68574"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Arial" panose="020B0604020202020204" pitchFamily="34" charset="0"/>
                        <a:cs typeface="Arial" panose="020B0604020202020204" pitchFamily="34" charset="0"/>
                      </a:endParaRPr>
                    </a:p>
                  </a:txBody>
                  <a:tcPr marL="68574" marR="68574"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Arial" panose="020B0604020202020204" pitchFamily="34" charset="0"/>
                        <a:cs typeface="Arial" panose="020B0604020202020204" pitchFamily="34" charset="0"/>
                      </a:endParaRPr>
                    </a:p>
                  </a:txBody>
                  <a:tcPr marL="68574" marR="68574"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55623">
                <a:tc>
                  <a:txBody>
                    <a:bodyPr/>
                    <a:lstStyle/>
                    <a:p>
                      <a:pPr algn="ctr"/>
                      <a:r>
                        <a:rPr lang="en-US" sz="1800" dirty="0" smtClean="0">
                          <a:latin typeface="Arial" panose="020B0604020202020204" pitchFamily="34" charset="0"/>
                          <a:cs typeface="Arial" panose="020B0604020202020204" pitchFamily="34" charset="0"/>
                        </a:rPr>
                        <a:t>COGS%</a:t>
                      </a:r>
                      <a:endParaRPr lang="en-US" sz="1800" dirty="0">
                        <a:latin typeface="Arial" panose="020B0604020202020204" pitchFamily="34" charset="0"/>
                        <a:cs typeface="Arial" panose="020B0604020202020204" pitchFamily="34" charset="0"/>
                      </a:endParaRPr>
                    </a:p>
                  </a:txBody>
                  <a:tcPr marL="68574" marR="68574"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10% </a:t>
                      </a:r>
                    </a:p>
                    <a:p>
                      <a:pPr algn="ctr"/>
                      <a:endParaRPr lang="en-US" sz="1500" dirty="0">
                        <a:latin typeface="Arial" panose="020B0604020202020204" pitchFamily="34" charset="0"/>
                        <a:cs typeface="Arial" panose="020B0604020202020204" pitchFamily="34" charset="0"/>
                      </a:endParaRPr>
                    </a:p>
                  </a:txBody>
                  <a:tcPr marL="68574" marR="68574"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Arial" panose="020B0604020202020204" pitchFamily="34" charset="0"/>
                        <a:cs typeface="Arial" panose="020B0604020202020204" pitchFamily="34" charset="0"/>
                      </a:endParaRPr>
                    </a:p>
                  </a:txBody>
                  <a:tcPr marL="68574" marR="68574"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Arial" panose="020B0604020202020204" pitchFamily="34" charset="0"/>
                        <a:cs typeface="Arial" panose="020B0604020202020204" pitchFamily="34" charset="0"/>
                      </a:endParaRPr>
                    </a:p>
                  </a:txBody>
                  <a:tcPr marL="68574" marR="68574"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55623">
                <a:tc>
                  <a:txBody>
                    <a:bodyPr/>
                    <a:lstStyle/>
                    <a:p>
                      <a:pPr algn="ctr"/>
                      <a:r>
                        <a:rPr lang="en-US" sz="1800" dirty="0" smtClean="0">
                          <a:latin typeface="Arial" panose="020B0604020202020204" pitchFamily="34" charset="0"/>
                          <a:cs typeface="Arial" panose="020B0604020202020204" pitchFamily="34" charset="0"/>
                        </a:rPr>
                        <a:t>Other Operating Expense</a:t>
                      </a:r>
                      <a:endParaRPr lang="en-US" sz="1800" dirty="0">
                        <a:latin typeface="Arial" panose="020B0604020202020204" pitchFamily="34" charset="0"/>
                        <a:cs typeface="Arial" panose="020B0604020202020204" pitchFamily="34" charset="0"/>
                      </a:endParaRPr>
                    </a:p>
                  </a:txBody>
                  <a:tcPr marL="68574" marR="68574"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$50</a:t>
                      </a:r>
                      <a:endParaRPr lang="en-US" sz="1800" dirty="0">
                        <a:latin typeface="Arial" panose="020B0604020202020204" pitchFamily="34" charset="0"/>
                        <a:cs typeface="Arial" panose="020B0604020202020204" pitchFamily="34" charset="0"/>
                      </a:endParaRPr>
                    </a:p>
                  </a:txBody>
                  <a:tcPr marL="68574" marR="68574"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Arial" panose="020B0604020202020204" pitchFamily="34" charset="0"/>
                        <a:cs typeface="Arial" panose="020B0604020202020204" pitchFamily="34" charset="0"/>
                      </a:endParaRPr>
                    </a:p>
                  </a:txBody>
                  <a:tcPr marL="68574" marR="68574"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Arial" panose="020B0604020202020204" pitchFamily="34" charset="0"/>
                        <a:cs typeface="Arial" panose="020B0604020202020204" pitchFamily="34" charset="0"/>
                      </a:endParaRPr>
                    </a:p>
                  </a:txBody>
                  <a:tcPr marL="68574" marR="68574"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556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smtClean="0">
                          <a:latin typeface="Arial" panose="020B0604020202020204" pitchFamily="34" charset="0"/>
                          <a:cs typeface="Arial" panose="020B0604020202020204" pitchFamily="34" charset="0"/>
                        </a:rPr>
                        <a:t>NIBD</a:t>
                      </a:r>
                      <a:endParaRPr lang="en-US" sz="1800" dirty="0" smtClean="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a:txBody>
                  <a:tcPr marL="68574" marR="68574"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8%</a:t>
                      </a:r>
                    </a:p>
                    <a:p>
                      <a:pPr algn="ctr"/>
                      <a:endParaRPr lang="en-US" sz="1800" dirty="0">
                        <a:latin typeface="Arial" panose="020B0604020202020204" pitchFamily="34" charset="0"/>
                        <a:cs typeface="Arial" panose="020B0604020202020204" pitchFamily="34" charset="0"/>
                      </a:endParaRPr>
                    </a:p>
                  </a:txBody>
                  <a:tcPr marL="68574" marR="68574"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Arial" panose="020B0604020202020204" pitchFamily="34" charset="0"/>
                        <a:cs typeface="Arial" panose="020B0604020202020204" pitchFamily="34" charset="0"/>
                      </a:endParaRPr>
                    </a:p>
                  </a:txBody>
                  <a:tcPr marL="68574" marR="68574"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Arial" panose="020B0604020202020204" pitchFamily="34" charset="0"/>
                        <a:cs typeface="Arial" panose="020B0604020202020204" pitchFamily="34" charset="0"/>
                      </a:endParaRPr>
                    </a:p>
                  </a:txBody>
                  <a:tcPr marL="68574" marR="68574"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87092513"/>
      </p:ext>
    </p:extLst>
  </p:cSld>
  <p:clrMapOvr>
    <a:masterClrMapping/>
  </p:clrMapOvr>
  <p:transition spd="med">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21" descr="Symptom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566" y="1456135"/>
            <a:ext cx="8474869" cy="394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0"/>
          <p:cNvSpPr txBox="1">
            <a:spLocks noChangeArrowheads="1"/>
          </p:cNvSpPr>
          <p:nvPr/>
        </p:nvSpPr>
        <p:spPr bwMode="auto">
          <a:xfrm>
            <a:off x="1721643" y="825478"/>
            <a:ext cx="57007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algn="ctr" eaLnBrk="1" hangingPunct="1"/>
            <a:r>
              <a:rPr lang="en-US" altLang="en-US" sz="2400" dirty="0"/>
              <a:t>Diagnostic </a:t>
            </a:r>
            <a:r>
              <a:rPr lang="en-US" altLang="en-US" sz="2400" dirty="0" smtClean="0"/>
              <a:t>Tools: Root Cause Analysis</a:t>
            </a:r>
            <a:endParaRPr lang="en-US" altLang="en-US" sz="2400" dirty="0"/>
          </a:p>
        </p:txBody>
      </p:sp>
      <p:sp>
        <p:nvSpPr>
          <p:cNvPr id="2" name="TextBox 1"/>
          <p:cNvSpPr txBox="1"/>
          <p:nvPr/>
        </p:nvSpPr>
        <p:spPr>
          <a:xfrm>
            <a:off x="4571999" y="1951348"/>
            <a:ext cx="697627" cy="369332"/>
          </a:xfrm>
          <a:prstGeom prst="rect">
            <a:avLst/>
          </a:prstGeom>
          <a:noFill/>
          <a:ln>
            <a:noFill/>
          </a:ln>
        </p:spPr>
        <p:txBody>
          <a:bodyPr wrap="none" rtlCol="0">
            <a:spAutoFit/>
          </a:bodyPr>
          <a:lstStyle/>
          <a:p>
            <a:r>
              <a:rPr lang="en-US" dirty="0" smtClean="0"/>
              <a:t>Sales</a:t>
            </a:r>
          </a:p>
        </p:txBody>
      </p:sp>
    </p:spTree>
    <p:extLst>
      <p:ext uri="{BB962C8B-B14F-4D97-AF65-F5344CB8AC3E}">
        <p14:creationId xmlns:p14="http://schemas.microsoft.com/office/powerpoint/2010/main" val="19540681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49708201"/>
              </p:ext>
            </p:extLst>
          </p:nvPr>
        </p:nvGraphicFramePr>
        <p:xfrm>
          <a:off x="368601" y="952107"/>
          <a:ext cx="8262889" cy="5712643"/>
        </p:xfrm>
        <a:graphic>
          <a:graphicData uri="http://schemas.openxmlformats.org/drawingml/2006/table">
            <a:tbl>
              <a:tblPr firstRow="1" bandRow="1">
                <a:tableStyleId>{F5AB1C69-6EDB-4FF4-983F-18BD219EF322}</a:tableStyleId>
              </a:tblPr>
              <a:tblGrid>
                <a:gridCol w="2130029"/>
                <a:gridCol w="2130029"/>
                <a:gridCol w="2130029"/>
                <a:gridCol w="1872802"/>
              </a:tblGrid>
              <a:tr h="579118">
                <a:tc gridSpan="4">
                  <a:txBody>
                    <a:bodyPr/>
                    <a:lstStyle/>
                    <a:p>
                      <a:pPr algn="ctr"/>
                      <a:r>
                        <a:rPr lang="en-US" sz="1400" dirty="0" smtClean="0">
                          <a:solidFill>
                            <a:schemeClr val="tx1"/>
                          </a:solidFill>
                          <a:latin typeface="Arial" panose="020B0604020202020204" pitchFamily="34" charset="0"/>
                          <a:cs typeface="Arial" panose="020B0604020202020204" pitchFamily="34" charset="0"/>
                        </a:rPr>
                        <a:t>TRUE PROBLEM – Declining Spin Class Participation</a:t>
                      </a:r>
                      <a:r>
                        <a:rPr lang="en-US" sz="1400" baseline="0" dirty="0" smtClean="0">
                          <a:solidFill>
                            <a:schemeClr val="tx1"/>
                          </a:solidFill>
                          <a:latin typeface="Arial" panose="020B0604020202020204" pitchFamily="34" charset="0"/>
                          <a:cs typeface="Arial" panose="020B0604020202020204" pitchFamily="34" charset="0"/>
                        </a:rPr>
                        <a:t> ($2 per class/max 15 participants)</a:t>
                      </a:r>
                      <a:endParaRPr lang="en-US" sz="1400" dirty="0">
                        <a:solidFill>
                          <a:schemeClr val="tx1"/>
                        </a:solidFill>
                        <a:latin typeface="Arial" panose="020B0604020202020204" pitchFamily="34" charset="0"/>
                        <a:cs typeface="Arial" panose="020B0604020202020204" pitchFamily="34" charset="0"/>
                      </a:endParaRPr>
                    </a:p>
                  </a:txBody>
                  <a:tcPr marL="68588" marR="68588" marT="34295" marB="34295"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dirty="0"/>
                    </a:p>
                  </a:txBody>
                  <a:tcPr/>
                </a:tc>
                <a:tc hMerge="1">
                  <a:txBody>
                    <a:bodyPr/>
                    <a:lstStyle/>
                    <a:p>
                      <a:pPr algn="ctr"/>
                      <a:endParaRPr lang="en-US" sz="1400" dirty="0">
                        <a:solidFill>
                          <a:schemeClr val="tx1"/>
                        </a:solidFill>
                      </a:endParaRPr>
                    </a:p>
                  </a:txBody>
                  <a:tcPr marL="68588" marR="68588" marT="34295" marB="34295"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tcPr>
                </a:tc>
              </a:tr>
              <a:tr h="687606">
                <a:tc>
                  <a:txBody>
                    <a:bodyPr/>
                    <a:lstStyle/>
                    <a:p>
                      <a:pPr algn="ctr"/>
                      <a:r>
                        <a:rPr lang="en-US" sz="1400" dirty="0" smtClean="0">
                          <a:latin typeface="Arial" panose="020B0604020202020204" pitchFamily="34" charset="0"/>
                          <a:cs typeface="Arial" panose="020B0604020202020204" pitchFamily="34" charset="0"/>
                        </a:rPr>
                        <a:t>Operational</a:t>
                      </a:r>
                    </a:p>
                    <a:p>
                      <a:pPr algn="ctr"/>
                      <a:r>
                        <a:rPr lang="en-US" sz="1400" dirty="0" smtClean="0">
                          <a:latin typeface="Arial" panose="020B0604020202020204" pitchFamily="34" charset="0"/>
                          <a:cs typeface="Arial" panose="020B0604020202020204" pitchFamily="34" charset="0"/>
                        </a:rPr>
                        <a:t>Changes</a:t>
                      </a:r>
                      <a:endParaRPr lang="en-US" sz="1400" dirty="0">
                        <a:latin typeface="Arial" panose="020B0604020202020204" pitchFamily="34" charset="0"/>
                        <a:cs typeface="Arial" panose="020B0604020202020204" pitchFamily="34" charset="0"/>
                      </a:endParaRPr>
                    </a:p>
                  </a:txBody>
                  <a:tcPr marL="68588" marR="68588" marT="34295" marB="34295"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Customer</a:t>
                      </a:r>
                    </a:p>
                    <a:p>
                      <a:pPr algn="ctr"/>
                      <a:r>
                        <a:rPr lang="en-US" sz="1400" dirty="0" smtClean="0">
                          <a:latin typeface="Arial" panose="020B0604020202020204" pitchFamily="34" charset="0"/>
                          <a:cs typeface="Arial" panose="020B0604020202020204" pitchFamily="34" charset="0"/>
                        </a:rPr>
                        <a:t>Changes</a:t>
                      </a:r>
                      <a:endParaRPr lang="en-US" sz="1400" dirty="0">
                        <a:latin typeface="Arial" panose="020B0604020202020204" pitchFamily="34" charset="0"/>
                        <a:cs typeface="Arial" panose="020B0604020202020204" pitchFamily="34" charset="0"/>
                      </a:endParaRPr>
                    </a:p>
                  </a:txBody>
                  <a:tcPr marL="68588" marR="68588" marT="34295" marB="34295"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Command</a:t>
                      </a:r>
                    </a:p>
                    <a:p>
                      <a:pPr algn="ctr"/>
                      <a:r>
                        <a:rPr lang="en-US" sz="1400" dirty="0" smtClean="0">
                          <a:latin typeface="Arial" panose="020B0604020202020204" pitchFamily="34" charset="0"/>
                          <a:cs typeface="Arial" panose="020B0604020202020204" pitchFamily="34" charset="0"/>
                        </a:rPr>
                        <a:t>Changes</a:t>
                      </a:r>
                      <a:endParaRPr lang="en-US" sz="1400" dirty="0">
                        <a:latin typeface="Arial" panose="020B0604020202020204" pitchFamily="34" charset="0"/>
                        <a:cs typeface="Arial" panose="020B0604020202020204" pitchFamily="34" charset="0"/>
                      </a:endParaRPr>
                    </a:p>
                  </a:txBody>
                  <a:tcPr marL="68588" marR="68588" marT="34295" marB="34295"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Environmental</a:t>
                      </a:r>
                      <a:r>
                        <a:rPr lang="en-US" sz="1400" baseline="0" dirty="0" smtClean="0">
                          <a:latin typeface="Arial" panose="020B0604020202020204" pitchFamily="34" charset="0"/>
                          <a:cs typeface="Arial" panose="020B0604020202020204" pitchFamily="34" charset="0"/>
                        </a:rPr>
                        <a:t> Changes</a:t>
                      </a:r>
                      <a:endParaRPr lang="en-US" sz="1400" dirty="0">
                        <a:latin typeface="Arial" panose="020B0604020202020204" pitchFamily="34" charset="0"/>
                        <a:cs typeface="Arial" panose="020B0604020202020204" pitchFamily="34" charset="0"/>
                      </a:endParaRPr>
                    </a:p>
                  </a:txBody>
                  <a:tcPr marL="68588" marR="68588" marT="34295" marB="34295"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tcPr>
                </a:tc>
              </a:tr>
              <a:tr h="4445919">
                <a:tc>
                  <a:txBody>
                    <a:bodyPr/>
                    <a:lstStyle/>
                    <a:p>
                      <a:pPr algn="ctr"/>
                      <a:endParaRPr lang="en-US" sz="1400" dirty="0" smtClean="0">
                        <a:latin typeface="Arial" panose="020B0604020202020204" pitchFamily="34" charset="0"/>
                        <a:cs typeface="Arial" panose="020B0604020202020204" pitchFamily="34" charset="0"/>
                      </a:endParaRPr>
                    </a:p>
                    <a:p>
                      <a:pPr algn="ctr"/>
                      <a:endParaRPr lang="en-US" sz="1400" dirty="0" smtClean="0">
                        <a:latin typeface="Arial" panose="020B0604020202020204" pitchFamily="34" charset="0"/>
                        <a:cs typeface="Arial" panose="020B0604020202020204" pitchFamily="34" charset="0"/>
                      </a:endParaRPr>
                    </a:p>
                    <a:p>
                      <a:pPr algn="ctr"/>
                      <a:endParaRPr lang="en-US" sz="1400" dirty="0" smtClean="0">
                        <a:latin typeface="Arial" panose="020B0604020202020204" pitchFamily="34" charset="0"/>
                        <a:cs typeface="Arial" panose="020B0604020202020204" pitchFamily="34" charset="0"/>
                      </a:endParaRPr>
                    </a:p>
                    <a:p>
                      <a:pPr algn="ctr"/>
                      <a:endParaRPr lang="en-US" sz="1400" dirty="0" smtClean="0">
                        <a:latin typeface="Arial" panose="020B0604020202020204" pitchFamily="34" charset="0"/>
                        <a:cs typeface="Arial" panose="020B0604020202020204" pitchFamily="34" charset="0"/>
                      </a:endParaRPr>
                    </a:p>
                    <a:p>
                      <a:pPr algn="ctr"/>
                      <a:endParaRPr lang="en-US" sz="1400" dirty="0" smtClean="0">
                        <a:latin typeface="Arial" panose="020B0604020202020204" pitchFamily="34" charset="0"/>
                        <a:cs typeface="Arial" panose="020B0604020202020204" pitchFamily="34" charset="0"/>
                      </a:endParaRPr>
                    </a:p>
                    <a:p>
                      <a:pPr algn="ctr"/>
                      <a:endParaRPr lang="en-US" sz="1400" dirty="0" smtClean="0">
                        <a:latin typeface="Arial" panose="020B0604020202020204" pitchFamily="34" charset="0"/>
                        <a:cs typeface="Arial" panose="020B0604020202020204" pitchFamily="34" charset="0"/>
                      </a:endParaRPr>
                    </a:p>
                    <a:p>
                      <a:pPr algn="ctr"/>
                      <a:endParaRPr lang="en-US" sz="1400" dirty="0" smtClean="0">
                        <a:latin typeface="Arial" panose="020B0604020202020204" pitchFamily="34" charset="0"/>
                        <a:cs typeface="Arial" panose="020B0604020202020204" pitchFamily="34" charset="0"/>
                      </a:endParaRPr>
                    </a:p>
                    <a:p>
                      <a:pPr algn="ctr"/>
                      <a:endParaRPr lang="en-US" sz="1400" dirty="0" smtClean="0">
                        <a:latin typeface="Arial" panose="020B0604020202020204" pitchFamily="34" charset="0"/>
                        <a:cs typeface="Arial" panose="020B0604020202020204" pitchFamily="34" charset="0"/>
                      </a:endParaRPr>
                    </a:p>
                    <a:p>
                      <a:pPr algn="ctr"/>
                      <a:endParaRPr lang="en-US" sz="1400" dirty="0" smtClean="0">
                        <a:latin typeface="Arial" panose="020B0604020202020204" pitchFamily="34" charset="0"/>
                        <a:cs typeface="Arial" panose="020B0604020202020204" pitchFamily="34" charset="0"/>
                      </a:endParaRPr>
                    </a:p>
                    <a:p>
                      <a:pPr algn="ctr"/>
                      <a:endParaRPr lang="en-US" sz="1400" dirty="0" smtClean="0">
                        <a:latin typeface="Arial" panose="020B0604020202020204" pitchFamily="34" charset="0"/>
                        <a:cs typeface="Arial" panose="020B0604020202020204" pitchFamily="34" charset="0"/>
                      </a:endParaRPr>
                    </a:p>
                    <a:p>
                      <a:pPr algn="ctr"/>
                      <a:endParaRPr lang="en-US" sz="1400" dirty="0" smtClean="0">
                        <a:latin typeface="Arial" panose="020B0604020202020204" pitchFamily="34" charset="0"/>
                        <a:cs typeface="Arial" panose="020B0604020202020204" pitchFamily="34" charset="0"/>
                      </a:endParaRPr>
                    </a:p>
                    <a:p>
                      <a:pPr algn="ctr"/>
                      <a:endParaRPr lang="en-US" sz="1400" dirty="0" smtClean="0">
                        <a:latin typeface="Arial" panose="020B0604020202020204" pitchFamily="34" charset="0"/>
                        <a:cs typeface="Arial" panose="020B0604020202020204" pitchFamily="34" charset="0"/>
                      </a:endParaRPr>
                    </a:p>
                    <a:p>
                      <a:pPr algn="ctr"/>
                      <a:endParaRPr lang="en-US" sz="1400" dirty="0" smtClean="0">
                        <a:latin typeface="Arial" panose="020B0604020202020204" pitchFamily="34" charset="0"/>
                        <a:cs typeface="Arial" panose="020B0604020202020204" pitchFamily="34" charset="0"/>
                      </a:endParaRPr>
                    </a:p>
                    <a:p>
                      <a:pPr algn="ctr"/>
                      <a:endParaRPr lang="en-US" sz="1400" dirty="0" smtClean="0">
                        <a:latin typeface="Arial" panose="020B0604020202020204" pitchFamily="34" charset="0"/>
                        <a:cs typeface="Arial" panose="020B0604020202020204" pitchFamily="34" charset="0"/>
                      </a:endParaRPr>
                    </a:p>
                    <a:p>
                      <a:pPr algn="ctr"/>
                      <a:endParaRPr lang="en-US" sz="1400" dirty="0" smtClean="0">
                        <a:latin typeface="Arial" panose="020B0604020202020204" pitchFamily="34" charset="0"/>
                        <a:cs typeface="Arial" panose="020B0604020202020204" pitchFamily="34" charset="0"/>
                      </a:endParaRPr>
                    </a:p>
                    <a:p>
                      <a:pPr algn="ctr"/>
                      <a:endParaRPr lang="en-US" sz="1400" dirty="0">
                        <a:latin typeface="Arial" panose="020B0604020202020204" pitchFamily="34" charset="0"/>
                        <a:cs typeface="Arial" panose="020B0604020202020204" pitchFamily="34" charset="0"/>
                      </a:endParaRPr>
                    </a:p>
                  </a:txBody>
                  <a:tcPr marL="68588" marR="68588" marT="34295" marB="34295">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tcPr>
                </a:tc>
                <a:tc>
                  <a:txBody>
                    <a:bodyPr/>
                    <a:lstStyle/>
                    <a:p>
                      <a:pPr algn="ctr"/>
                      <a:endParaRPr lang="en-US" sz="1400" dirty="0">
                        <a:latin typeface="Arial" panose="020B0604020202020204" pitchFamily="34" charset="0"/>
                        <a:cs typeface="Arial" panose="020B0604020202020204" pitchFamily="34" charset="0"/>
                      </a:endParaRPr>
                    </a:p>
                  </a:txBody>
                  <a:tcPr marL="68588" marR="68588" marT="34295" marB="34295">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tcPr>
                </a:tc>
                <a:tc>
                  <a:txBody>
                    <a:bodyPr/>
                    <a:lstStyle/>
                    <a:p>
                      <a:pPr algn="ctr"/>
                      <a:endParaRPr lang="en-US" sz="1400" dirty="0">
                        <a:latin typeface="Arial" panose="020B0604020202020204" pitchFamily="34" charset="0"/>
                        <a:cs typeface="Arial" panose="020B0604020202020204" pitchFamily="34" charset="0"/>
                      </a:endParaRPr>
                    </a:p>
                  </a:txBody>
                  <a:tcPr marL="68588" marR="68588" marT="34295" marB="34295">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tcPr>
                </a:tc>
                <a:tc>
                  <a:txBody>
                    <a:bodyPr/>
                    <a:lstStyle/>
                    <a:p>
                      <a:pPr algn="ctr"/>
                      <a:endParaRPr lang="en-US" sz="1400" dirty="0">
                        <a:latin typeface="Arial" panose="020B0604020202020204" pitchFamily="34" charset="0"/>
                        <a:cs typeface="Arial" panose="020B0604020202020204" pitchFamily="34" charset="0"/>
                      </a:endParaRPr>
                    </a:p>
                  </a:txBody>
                  <a:tcPr marL="68588" marR="68588" marT="34295" marB="34295">
                    <a:lnL w="38100" cap="flat" cmpd="sng" algn="ctr">
                      <a:solidFill>
                        <a:schemeClr val="accent3">
                          <a:lumMod val="50000"/>
                        </a:schemeClr>
                      </a:solidFill>
                      <a:prstDash val="solid"/>
                      <a:round/>
                      <a:headEnd type="none" w="med" len="med"/>
                      <a:tailEnd type="none" w="med" len="med"/>
                    </a:lnL>
                    <a:lnT w="38100" cap="flat" cmpd="sng" algn="ctr">
                      <a:solidFill>
                        <a:schemeClr val="accent3">
                          <a:lumMod val="50000"/>
                        </a:schemeClr>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4023545479"/>
      </p:ext>
    </p:extLst>
  </p:cSld>
  <p:clrMapOvr>
    <a:masterClrMapping/>
  </p:clrMapOvr>
  <p:transition spd="med">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Content Placeholder 3"/>
          <p:cNvSpPr>
            <a:spLocks noGrp="1"/>
          </p:cNvSpPr>
          <p:nvPr>
            <p:ph sz="half" idx="1"/>
          </p:nvPr>
        </p:nvSpPr>
        <p:spPr>
          <a:xfrm>
            <a:off x="457200" y="2297906"/>
            <a:ext cx="4038600" cy="3325416"/>
          </a:xfrm>
        </p:spPr>
        <p:txBody>
          <a:bodyPr/>
          <a:lstStyle/>
          <a:p>
            <a:pPr eaLnBrk="1" hangingPunct="1">
              <a:spcAft>
                <a:spcPts val="450"/>
              </a:spcAft>
              <a:buFont typeface="Wingdings 2" panose="05020102010507070707" pitchFamily="18" charset="2"/>
              <a:buChar char=""/>
            </a:pPr>
            <a:endParaRPr lang="en-US" altLang="en-US" sz="2000" dirty="0">
              <a:latin typeface="Arial" panose="020B0604020202020204" pitchFamily="34" charset="0"/>
              <a:cs typeface="Arial" panose="020B0604020202020204" pitchFamily="34" charset="0"/>
            </a:endParaRPr>
          </a:p>
          <a:p>
            <a:pPr eaLnBrk="1" hangingPunct="1">
              <a:spcAft>
                <a:spcPts val="450"/>
              </a:spcAft>
            </a:pPr>
            <a:r>
              <a:rPr lang="en-US" altLang="en-US" sz="2000" dirty="0" smtClean="0">
                <a:latin typeface="Arial" panose="020B0604020202020204" pitchFamily="34" charset="0"/>
                <a:cs typeface="Arial" panose="020B0604020202020204" pitchFamily="34" charset="0"/>
              </a:rPr>
              <a:t>Identify problems</a:t>
            </a:r>
          </a:p>
          <a:p>
            <a:pPr eaLnBrk="1" hangingPunct="1">
              <a:spcAft>
                <a:spcPts val="450"/>
              </a:spcAft>
            </a:pPr>
            <a:r>
              <a:rPr lang="en-US" altLang="en-US" sz="2000" dirty="0" smtClean="0">
                <a:latin typeface="Arial" panose="020B0604020202020204" pitchFamily="34" charset="0"/>
                <a:cs typeface="Arial" panose="020B0604020202020204" pitchFamily="34" charset="0"/>
              </a:rPr>
              <a:t>Dig deeper (investigate) to identify causes</a:t>
            </a:r>
          </a:p>
          <a:p>
            <a:pPr eaLnBrk="1" hangingPunct="1">
              <a:spcAft>
                <a:spcPts val="450"/>
              </a:spcAft>
            </a:pPr>
            <a:r>
              <a:rPr lang="en-US" altLang="en-US" sz="2000" dirty="0" smtClean="0">
                <a:latin typeface="Arial" panose="020B0604020202020204" pitchFamily="34" charset="0"/>
                <a:cs typeface="Arial" panose="020B0604020202020204" pitchFamily="34" charset="0"/>
              </a:rPr>
              <a:t>Formulate plan</a:t>
            </a:r>
          </a:p>
          <a:p>
            <a:pPr lvl="1" eaLnBrk="1" hangingPunct="1">
              <a:spcAft>
                <a:spcPts val="450"/>
              </a:spcAft>
            </a:pPr>
            <a:r>
              <a:rPr lang="en-US" altLang="en-US" sz="2000" dirty="0" smtClean="0">
                <a:latin typeface="Arial" panose="020B0604020202020204" pitchFamily="34" charset="0"/>
                <a:cs typeface="Arial" panose="020B0604020202020204" pitchFamily="34" charset="0"/>
              </a:rPr>
              <a:t>Corrective action</a:t>
            </a:r>
          </a:p>
          <a:p>
            <a:pPr lvl="1" eaLnBrk="1" hangingPunct="1">
              <a:spcAft>
                <a:spcPts val="450"/>
              </a:spcAft>
            </a:pPr>
            <a:r>
              <a:rPr lang="en-US" altLang="en-US" sz="2000" dirty="0" smtClean="0">
                <a:latin typeface="Arial" panose="020B0604020202020204" pitchFamily="34" charset="0"/>
                <a:cs typeface="Arial" panose="020B0604020202020204" pitchFamily="34" charset="0"/>
              </a:rPr>
              <a:t>Budget decision</a:t>
            </a:r>
          </a:p>
          <a:p>
            <a:pPr eaLnBrk="1" hangingPunct="1">
              <a:spcAft>
                <a:spcPts val="450"/>
              </a:spcAft>
            </a:pPr>
            <a:r>
              <a:rPr lang="en-US" altLang="en-US" sz="2000" dirty="0" smtClean="0">
                <a:latin typeface="Arial" panose="020B0604020202020204" pitchFamily="34" charset="0"/>
                <a:cs typeface="Arial" panose="020B0604020202020204" pitchFamily="34" charset="0"/>
              </a:rPr>
              <a:t>Awareness and Documentation</a:t>
            </a:r>
          </a:p>
        </p:txBody>
      </p:sp>
      <p:sp>
        <p:nvSpPr>
          <p:cNvPr id="62468" name="Title 4"/>
          <p:cNvSpPr>
            <a:spLocks noGrp="1"/>
          </p:cNvSpPr>
          <p:nvPr>
            <p:ph type="title"/>
          </p:nvPr>
        </p:nvSpPr>
        <p:spPr>
          <a:xfrm>
            <a:off x="457200" y="1385888"/>
            <a:ext cx="8229600" cy="857250"/>
          </a:xfrm>
        </p:spPr>
        <p:txBody>
          <a:bodyPr/>
          <a:lstStyle/>
          <a:p>
            <a:pPr eaLnBrk="1" hangingPunct="1"/>
            <a:r>
              <a:rPr lang="en-US" altLang="en-US" smtClean="0"/>
              <a:t>Wrapping it up</a:t>
            </a:r>
          </a:p>
        </p:txBody>
      </p:sp>
      <p:graphicFrame>
        <p:nvGraphicFramePr>
          <p:cNvPr id="2" name="Diagram 1"/>
          <p:cNvGraphicFramePr/>
          <p:nvPr>
            <p:extLst>
              <p:ext uri="{D42A27DB-BD31-4B8C-83A1-F6EECF244321}">
                <p14:modId xmlns:p14="http://schemas.microsoft.com/office/powerpoint/2010/main" val="2738197949"/>
              </p:ext>
            </p:extLst>
          </p:nvPr>
        </p:nvGraphicFramePr>
        <p:xfrm>
          <a:off x="4229100" y="1642111"/>
          <a:ext cx="4914900" cy="3894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5152786"/>
      </p:ext>
    </p:extLst>
  </p:cSld>
  <p:clrMapOvr>
    <a:masterClrMapping/>
  </p:clrMapOvr>
  <p:transition spd="med">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42900" indent="-342900" eaLnBrk="1" fontAlgn="auto" hangingPunct="1">
              <a:spcAft>
                <a:spcPts val="900"/>
              </a:spcAft>
              <a:buClr>
                <a:srgbClr val="0070C0"/>
              </a:buClr>
              <a:buSzPct val="100000"/>
              <a:buFont typeface="Wingdings 2"/>
              <a:buChar char=""/>
              <a:defRPr/>
            </a:pPr>
            <a:r>
              <a:rPr lang="en-US" sz="2000" b="1" i="1" dirty="0" smtClean="0"/>
              <a:t>Analyze a variance </a:t>
            </a:r>
            <a:r>
              <a:rPr lang="en-US" sz="2000" dirty="0" smtClean="0"/>
              <a:t>report to identify actual financial operations performing outside of established standards</a:t>
            </a:r>
          </a:p>
          <a:p>
            <a:pPr marL="342900" indent="-342900" eaLnBrk="1" fontAlgn="auto" hangingPunct="1">
              <a:spcAft>
                <a:spcPts val="900"/>
              </a:spcAft>
              <a:buClr>
                <a:srgbClr val="0070C0"/>
              </a:buClr>
              <a:buSzPct val="100000"/>
              <a:buFont typeface="Wingdings 2"/>
              <a:buChar char=""/>
              <a:defRPr/>
            </a:pPr>
            <a:r>
              <a:rPr lang="en-US" sz="2000" dirty="0" smtClean="0"/>
              <a:t>Establish best uses of the </a:t>
            </a:r>
            <a:r>
              <a:rPr lang="en-US" sz="2000" b="1" i="1" dirty="0" smtClean="0"/>
              <a:t>five (5) key financial reports </a:t>
            </a:r>
            <a:r>
              <a:rPr lang="en-US" sz="2000" dirty="0" smtClean="0"/>
              <a:t>in FMWR</a:t>
            </a:r>
          </a:p>
          <a:p>
            <a:pPr marL="342900" indent="-342900" eaLnBrk="1" fontAlgn="auto" hangingPunct="1">
              <a:spcAft>
                <a:spcPts val="900"/>
              </a:spcAft>
              <a:buClr>
                <a:srgbClr val="0070C0"/>
              </a:buClr>
              <a:buSzPct val="100000"/>
              <a:buFont typeface="Wingdings 2"/>
              <a:buChar char=""/>
              <a:defRPr/>
            </a:pPr>
            <a:r>
              <a:rPr lang="en-US" sz="2000" dirty="0" smtClean="0"/>
              <a:t>Perform an analysis of the </a:t>
            </a:r>
            <a:r>
              <a:rPr lang="en-US" sz="2000" b="1" i="1" dirty="0" smtClean="0"/>
              <a:t>Actual vs. Budgeted </a:t>
            </a:r>
            <a:r>
              <a:rPr lang="en-US" sz="2000" dirty="0" smtClean="0"/>
              <a:t>for a given financial trend</a:t>
            </a:r>
          </a:p>
          <a:p>
            <a:pPr marL="342900" indent="-342900" eaLnBrk="1" fontAlgn="auto" hangingPunct="1">
              <a:spcAft>
                <a:spcPts val="900"/>
              </a:spcAft>
              <a:buClr>
                <a:srgbClr val="0070C0"/>
              </a:buClr>
              <a:buSzPct val="100000"/>
              <a:buFont typeface="Wingdings 2"/>
              <a:buChar char=""/>
              <a:defRPr/>
            </a:pPr>
            <a:r>
              <a:rPr lang="en-US" sz="2000" dirty="0" smtClean="0"/>
              <a:t>Conduct an analysis to determine </a:t>
            </a:r>
            <a:r>
              <a:rPr lang="en-US" sz="2000" b="1" i="1" dirty="0" smtClean="0"/>
              <a:t>financial trends</a:t>
            </a:r>
          </a:p>
          <a:p>
            <a:pPr marL="342900" indent="-342900" eaLnBrk="1" fontAlgn="auto" hangingPunct="1">
              <a:spcAft>
                <a:spcPts val="900"/>
              </a:spcAft>
              <a:buClr>
                <a:srgbClr val="0070C0"/>
              </a:buClr>
              <a:buSzPct val="100000"/>
              <a:buFont typeface="Wingdings 2"/>
              <a:buChar char=""/>
              <a:defRPr/>
            </a:pPr>
            <a:r>
              <a:rPr lang="en-US" sz="2000" dirty="0" smtClean="0"/>
              <a:t>Distinguish </a:t>
            </a:r>
            <a:r>
              <a:rPr lang="en-US" sz="2000" b="1" i="1" dirty="0" smtClean="0"/>
              <a:t>cause and effect </a:t>
            </a:r>
          </a:p>
          <a:p>
            <a:pPr marL="342900" indent="-342900" eaLnBrk="1" fontAlgn="auto" hangingPunct="1">
              <a:spcAft>
                <a:spcPts val="900"/>
              </a:spcAft>
              <a:buClr>
                <a:srgbClr val="0070C0"/>
              </a:buClr>
              <a:buSzPct val="100000"/>
              <a:buFont typeface="Wingdings 2"/>
              <a:buChar char=""/>
              <a:defRPr/>
            </a:pPr>
            <a:r>
              <a:rPr lang="en-US" sz="2000" dirty="0" smtClean="0"/>
              <a:t>Formulate possible </a:t>
            </a:r>
            <a:r>
              <a:rPr lang="en-US" sz="2000" b="1" i="1" dirty="0" smtClean="0"/>
              <a:t>causes</a:t>
            </a:r>
            <a:r>
              <a:rPr lang="en-US" sz="2000" dirty="0" smtClean="0"/>
              <a:t> for identified trends and recommend resulting/</a:t>
            </a:r>
            <a:r>
              <a:rPr lang="en-US" sz="2000" b="1" i="1" dirty="0" smtClean="0"/>
              <a:t>corrective action(s</a:t>
            </a:r>
            <a:r>
              <a:rPr lang="en-US" sz="2000" dirty="0" smtClean="0"/>
              <a:t>)</a:t>
            </a:r>
            <a:endParaRPr lang="en-US" sz="2000" dirty="0"/>
          </a:p>
        </p:txBody>
      </p:sp>
      <p:sp>
        <p:nvSpPr>
          <p:cNvPr id="64515" name="Title 2"/>
          <p:cNvSpPr>
            <a:spLocks noGrp="1"/>
          </p:cNvSpPr>
          <p:nvPr>
            <p:ph type="title"/>
          </p:nvPr>
        </p:nvSpPr>
        <p:spPr/>
        <p:txBody>
          <a:bodyPr/>
          <a:lstStyle/>
          <a:p>
            <a:pPr eaLnBrk="1" hangingPunct="1"/>
            <a:r>
              <a:rPr lang="en-US" altLang="en-US" dirty="0" smtClean="0"/>
              <a:t>Objectives</a:t>
            </a:r>
          </a:p>
        </p:txBody>
      </p:sp>
    </p:spTree>
    <p:extLst>
      <p:ext uri="{BB962C8B-B14F-4D97-AF65-F5344CB8AC3E}">
        <p14:creationId xmlns:p14="http://schemas.microsoft.com/office/powerpoint/2010/main" val="1155383681"/>
      </p:ext>
    </p:extLst>
  </p:cSld>
  <p:clrMapOvr>
    <a:masterClrMapping/>
  </p:clrMapOvr>
  <p:transition spd="med">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85291"/>
            <a:ext cx="8229600" cy="4389437"/>
          </a:xfrm>
        </p:spPr>
        <p:txBody>
          <a:bodyPr/>
          <a:lstStyle/>
          <a:p>
            <a:r>
              <a:rPr lang="en-US" sz="2400" dirty="0" smtClean="0"/>
              <a:t>Review your Budget vs Actual (</a:t>
            </a:r>
            <a:r>
              <a:rPr lang="en-US" sz="2400" dirty="0" err="1" smtClean="0"/>
              <a:t>BvA</a:t>
            </a:r>
            <a:r>
              <a:rPr lang="en-US" sz="2400" dirty="0" smtClean="0"/>
              <a:t>) report</a:t>
            </a:r>
          </a:p>
          <a:p>
            <a:pPr lvl="1"/>
            <a:r>
              <a:rPr lang="en-US" sz="2000" dirty="0" smtClean="0"/>
              <a:t>Complete the analysis section as an individual</a:t>
            </a:r>
          </a:p>
          <a:p>
            <a:pPr lvl="1"/>
            <a:r>
              <a:rPr lang="en-US" sz="2000" dirty="0" smtClean="0"/>
              <a:t>Tell us what the variance is saying </a:t>
            </a:r>
          </a:p>
          <a:p>
            <a:pPr lvl="2"/>
            <a:r>
              <a:rPr lang="en-US" sz="1800" u="sng" dirty="0"/>
              <a:t>Why</a:t>
            </a:r>
            <a:r>
              <a:rPr lang="en-US" sz="1800" dirty="0"/>
              <a:t> the variance occurred </a:t>
            </a:r>
          </a:p>
          <a:p>
            <a:pPr lvl="2"/>
            <a:r>
              <a:rPr lang="en-US" sz="1800" u="sng" dirty="0"/>
              <a:t>How</a:t>
            </a:r>
            <a:r>
              <a:rPr lang="en-US" sz="1800" dirty="0"/>
              <a:t> you are going to FIX unfavorable variances or DUPLICATE or CONTINUE favorable </a:t>
            </a:r>
            <a:r>
              <a:rPr lang="en-US" sz="1800" dirty="0" smtClean="0"/>
              <a:t>variances</a:t>
            </a:r>
            <a:endParaRPr lang="en-US" sz="1800" dirty="0"/>
          </a:p>
          <a:p>
            <a:endParaRPr lang="en-US" sz="2400" dirty="0" smtClean="0"/>
          </a:p>
          <a:p>
            <a:r>
              <a:rPr lang="en-US" sz="2400" dirty="0" smtClean="0"/>
              <a:t>Brief your variance analysis to your group</a:t>
            </a:r>
          </a:p>
          <a:p>
            <a:pPr lvl="1"/>
            <a:r>
              <a:rPr lang="en-US" sz="2000" dirty="0" smtClean="0"/>
              <a:t>Provide feedback to each individual</a:t>
            </a:r>
          </a:p>
          <a:p>
            <a:pPr lvl="1"/>
            <a:r>
              <a:rPr lang="en-US" sz="2000" dirty="0" smtClean="0"/>
              <a:t>Update analysis accordingly</a:t>
            </a:r>
          </a:p>
          <a:p>
            <a:pPr lvl="1"/>
            <a:endParaRPr lang="en-US" sz="2400" dirty="0"/>
          </a:p>
          <a:p>
            <a:r>
              <a:rPr lang="en-US" sz="2400" dirty="0" smtClean="0"/>
              <a:t>Turn in your completed/updated report to the instructors</a:t>
            </a:r>
            <a:endParaRPr lang="en-US" sz="2400" dirty="0"/>
          </a:p>
        </p:txBody>
      </p:sp>
      <p:sp>
        <p:nvSpPr>
          <p:cNvPr id="3" name="Title 2"/>
          <p:cNvSpPr>
            <a:spLocks noGrp="1"/>
          </p:cNvSpPr>
          <p:nvPr>
            <p:ph type="title"/>
          </p:nvPr>
        </p:nvSpPr>
        <p:spPr/>
        <p:txBody>
          <a:bodyPr/>
          <a:lstStyle/>
          <a:p>
            <a:r>
              <a:rPr lang="en-US" dirty="0" smtClean="0"/>
              <a:t>Assignment: </a:t>
            </a:r>
            <a:br>
              <a:rPr lang="en-US" dirty="0" smtClean="0"/>
            </a:br>
            <a:r>
              <a:rPr lang="en-US" sz="3200" dirty="0" smtClean="0"/>
              <a:t>Monthly Variance Report Exercise</a:t>
            </a:r>
            <a:endParaRPr lang="en-US" sz="3200" dirty="0"/>
          </a:p>
        </p:txBody>
      </p:sp>
    </p:spTree>
    <p:extLst>
      <p:ext uri="{BB962C8B-B14F-4D97-AF65-F5344CB8AC3E}">
        <p14:creationId xmlns:p14="http://schemas.microsoft.com/office/powerpoint/2010/main" val="196413851"/>
      </p:ext>
    </p:extLst>
  </p:cSld>
  <p:clrMapOvr>
    <a:masterClrMapping/>
  </p:clrMapOvr>
  <p:transition spd="med">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63724" y="2486452"/>
            <a:ext cx="7275915" cy="1371600"/>
          </a:xfrm>
          <a:extLst/>
        </p:spPr>
        <p:txBody>
          <a:bodyPr/>
          <a:lstStyle/>
          <a:p>
            <a:pPr eaLnBrk="1" fontAlgn="auto" hangingPunct="1">
              <a:spcAft>
                <a:spcPts val="0"/>
              </a:spcAft>
              <a:defRPr/>
            </a:pPr>
            <a:r>
              <a:rPr lang="en-US" dirty="0" smtClean="0"/>
              <a:t>Module 4</a:t>
            </a:r>
            <a:br>
              <a:rPr lang="en-US" dirty="0" smtClean="0"/>
            </a:br>
            <a:r>
              <a:rPr lang="en-US" sz="3200" dirty="0" smtClean="0"/>
              <a:t>Program Requirements</a:t>
            </a:r>
            <a:endParaRPr lang="en-US" dirty="0"/>
          </a:p>
        </p:txBody>
      </p:sp>
    </p:spTree>
    <p:extLst>
      <p:ext uri="{BB962C8B-B14F-4D97-AF65-F5344CB8AC3E}">
        <p14:creationId xmlns:p14="http://schemas.microsoft.com/office/powerpoint/2010/main" val="1084220968"/>
      </p:ext>
    </p:extLst>
  </p:cSld>
  <p:clrMapOvr>
    <a:masterClrMapping/>
  </p:clrMapOvr>
  <p:transition spd="med">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81100"/>
            <a:ext cx="8229600" cy="857250"/>
          </a:xfrm>
        </p:spPr>
        <p:txBody>
          <a:bodyPr>
            <a:normAutofit/>
          </a:bodyPr>
          <a:lstStyle/>
          <a:p>
            <a:pPr eaLnBrk="1" fontAlgn="auto" hangingPunct="1">
              <a:spcAft>
                <a:spcPts val="0"/>
              </a:spcAft>
              <a:defRPr/>
            </a:pPr>
            <a:r>
              <a:rPr lang="en-US" sz="3750" dirty="0" smtClean="0"/>
              <a:t>Manager’s Role</a:t>
            </a:r>
            <a:endParaRPr lang="en-US" sz="3750" dirty="0"/>
          </a:p>
        </p:txBody>
      </p:sp>
      <p:pic>
        <p:nvPicPr>
          <p:cNvPr id="922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30200" y="2351088"/>
            <a:ext cx="3689350" cy="3097212"/>
          </a:xfrm>
        </p:spPr>
      </p:pic>
      <p:sp>
        <p:nvSpPr>
          <p:cNvPr id="7" name="Donut 6"/>
          <p:cNvSpPr/>
          <p:nvPr/>
        </p:nvSpPr>
        <p:spPr>
          <a:xfrm>
            <a:off x="1504950" y="4194175"/>
            <a:ext cx="1247775" cy="1228725"/>
          </a:xfrm>
          <a:prstGeom prst="donut">
            <a:avLst>
              <a:gd name="adj" fmla="val 6357"/>
            </a:avLst>
          </a:prstGeom>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endParaRPr lang="en-US" sz="1350">
              <a:solidFill>
                <a:schemeClr val="tx1"/>
              </a:solidFill>
            </a:endParaRPr>
          </a:p>
        </p:txBody>
      </p:sp>
      <p:sp>
        <p:nvSpPr>
          <p:cNvPr id="9" name="Rectangle 8"/>
          <p:cNvSpPr/>
          <p:nvPr/>
        </p:nvSpPr>
        <p:spPr>
          <a:xfrm>
            <a:off x="4698685" y="2755204"/>
            <a:ext cx="3615798" cy="1315745"/>
          </a:xfrm>
          <a:prstGeom prst="rect">
            <a:avLst/>
          </a:prstGeom>
          <a:noFill/>
        </p:spPr>
        <p:txBody>
          <a:bodyPr wrap="none" lIns="68580" tIns="34290" rIns="68580" bIns="34290">
            <a:spAutoFit/>
          </a:bodyPr>
          <a:lstStyle/>
          <a:p>
            <a:pPr algn="ctr" eaLnBrk="1" fontAlgn="auto" hangingPunct="1">
              <a:spcBef>
                <a:spcPts val="0"/>
              </a:spcBef>
              <a:spcAft>
                <a:spcPts val="0"/>
              </a:spcAft>
              <a:defRPr/>
            </a:pPr>
            <a:r>
              <a:rPr lang="en-US" sz="405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mn-lt"/>
              </a:rPr>
              <a:t>Formulate </a:t>
            </a:r>
          </a:p>
          <a:p>
            <a:pPr algn="ctr" eaLnBrk="1" fontAlgn="auto" hangingPunct="1">
              <a:spcBef>
                <a:spcPts val="0"/>
              </a:spcBef>
              <a:spcAft>
                <a:spcPts val="0"/>
              </a:spcAft>
              <a:defRPr/>
            </a:pPr>
            <a:r>
              <a:rPr lang="en-US" sz="405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mn-lt"/>
              </a:rPr>
              <a:t>Plan</a:t>
            </a:r>
          </a:p>
        </p:txBody>
      </p:sp>
      <p:cxnSp>
        <p:nvCxnSpPr>
          <p:cNvPr id="14" name="Straight Arrow Connector 13"/>
          <p:cNvCxnSpPr>
            <a:stCxn id="7" idx="6"/>
          </p:cNvCxnSpPr>
          <p:nvPr/>
        </p:nvCxnSpPr>
        <p:spPr>
          <a:xfrm flipV="1">
            <a:off x="2752725" y="3648173"/>
            <a:ext cx="2441444" cy="1160365"/>
          </a:xfrm>
          <a:prstGeom prst="straightConnector1">
            <a:avLst/>
          </a:prstGeom>
          <a:ln w="57150">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549297548"/>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0040" y="949294"/>
            <a:ext cx="8229600" cy="1143000"/>
          </a:xfrm>
        </p:spPr>
        <p:txBody>
          <a:bodyPr/>
          <a:lstStyle/>
          <a:p>
            <a:r>
              <a:rPr lang="en-US" dirty="0" smtClean="0"/>
              <a:t>Why Make Money?</a:t>
            </a:r>
            <a:br>
              <a:rPr lang="en-US" dirty="0" smtClean="0"/>
            </a:br>
            <a:r>
              <a:rPr lang="en-US" sz="2800" dirty="0" smtClean="0"/>
              <a:t>Group Exercise</a:t>
            </a:r>
            <a:endParaRPr lang="en-US" sz="2800" dirty="0"/>
          </a:p>
        </p:txBody>
      </p:sp>
      <p:sp>
        <p:nvSpPr>
          <p:cNvPr id="4" name="Content Placeholder 1"/>
          <p:cNvSpPr txBox="1">
            <a:spLocks/>
          </p:cNvSpPr>
          <p:nvPr/>
        </p:nvSpPr>
        <p:spPr bwMode="auto">
          <a:xfrm>
            <a:off x="678036" y="2308225"/>
            <a:ext cx="71501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04788" indent="-204788" algn="l" rtl="0" eaLnBrk="0" fontAlgn="base" hangingPunct="0">
              <a:spcBef>
                <a:spcPct val="20000"/>
              </a:spcBef>
              <a:spcAft>
                <a:spcPct val="0"/>
              </a:spcAft>
              <a:buClr>
                <a:srgbClr val="C0CF3A"/>
              </a:buClr>
              <a:buSzPct val="95000"/>
              <a:buFont typeface="Wingdings 2" panose="05020102010507070707" pitchFamily="18" charset="2"/>
              <a:buChar char=""/>
              <a:defRPr sz="1900" kern="1200">
                <a:solidFill>
                  <a:schemeClr val="tx1"/>
                </a:solidFill>
                <a:latin typeface="+mn-lt"/>
                <a:ea typeface="+mn-ea"/>
                <a:cs typeface="+mn-cs"/>
              </a:defRPr>
            </a:lvl1pPr>
            <a:lvl2pPr marL="479425" indent="-184150" algn="l" rtl="0" eaLnBrk="0" fontAlgn="base" hangingPunct="0">
              <a:spcBef>
                <a:spcPct val="20000"/>
              </a:spcBef>
              <a:spcAft>
                <a:spcPct val="0"/>
              </a:spcAft>
              <a:buClr>
                <a:schemeClr val="accent1"/>
              </a:buClr>
              <a:buSzPct val="85000"/>
              <a:buFont typeface="Wingdings 2" panose="05020102010507070707" pitchFamily="18" charset="2"/>
              <a:buChar char=""/>
              <a:defRPr kern="1200">
                <a:solidFill>
                  <a:schemeClr val="tx1"/>
                </a:solidFill>
                <a:latin typeface="+mn-lt"/>
                <a:ea typeface="+mn-ea"/>
                <a:cs typeface="+mn-cs"/>
              </a:defRPr>
            </a:lvl2pPr>
            <a:lvl3pPr marL="685800" indent="-184150" algn="l" rtl="0" eaLnBrk="0" fontAlgn="base" hangingPunct="0">
              <a:spcBef>
                <a:spcPct val="20000"/>
              </a:spcBef>
              <a:spcAft>
                <a:spcPct val="0"/>
              </a:spcAft>
              <a:buClr>
                <a:schemeClr val="accent2"/>
              </a:buClr>
              <a:buSzPct val="70000"/>
              <a:buFont typeface="Wingdings 2" panose="05020102010507070707" pitchFamily="18" charset="2"/>
              <a:buChar char=""/>
              <a:defRPr sz="1500" kern="1200">
                <a:solidFill>
                  <a:schemeClr val="tx1"/>
                </a:solidFill>
                <a:latin typeface="+mn-lt"/>
                <a:ea typeface="+mn-ea"/>
                <a:cs typeface="+mn-cs"/>
              </a:defRPr>
            </a:lvl3pPr>
            <a:lvl4pPr marL="890588" indent="-157163" algn="l" rtl="0" eaLnBrk="0" fontAlgn="base" hangingPunct="0">
              <a:spcBef>
                <a:spcPct val="20000"/>
              </a:spcBef>
              <a:spcAft>
                <a:spcPct val="0"/>
              </a:spcAft>
              <a:buClr>
                <a:srgbClr val="C0CF3A"/>
              </a:buClr>
              <a:buSzPct val="65000"/>
              <a:buFont typeface="Wingdings 2" panose="05020102010507070707" pitchFamily="18" charset="2"/>
              <a:buChar char=""/>
              <a:defRPr sz="1500" kern="1200">
                <a:solidFill>
                  <a:schemeClr val="tx1"/>
                </a:solidFill>
                <a:latin typeface="+mn-lt"/>
                <a:ea typeface="+mn-ea"/>
                <a:cs typeface="+mn-cs"/>
              </a:defRPr>
            </a:lvl4pPr>
            <a:lvl5pPr marL="1096963" indent="-157163" algn="l" rtl="0" eaLnBrk="0" fontAlgn="base" hangingPunct="0">
              <a:spcBef>
                <a:spcPct val="20000"/>
              </a:spcBef>
              <a:spcAft>
                <a:spcPct val="0"/>
              </a:spcAft>
              <a:buClr>
                <a:srgbClr val="029676"/>
              </a:buClr>
              <a:buSzPct val="65000"/>
              <a:buFont typeface="Wingdings 2" panose="05020102010507070707" pitchFamily="18" charset="2"/>
              <a:buChar char=""/>
              <a:defRPr sz="1500" kern="1200">
                <a:solidFill>
                  <a:schemeClr val="tx1"/>
                </a:solidFill>
                <a:latin typeface="+mn-lt"/>
                <a:ea typeface="+mn-ea"/>
                <a:cs typeface="+mn-cs"/>
              </a:defRPr>
            </a:lvl5pPr>
            <a:lvl6pPr marL="1303020" indent="-157734"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660" indent="-137160"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205740" indent="-205740" eaLnBrk="1" fontAlgn="auto" hangingPunct="1">
              <a:spcAft>
                <a:spcPts val="0"/>
              </a:spcAft>
              <a:buClr>
                <a:schemeClr val="accent3"/>
              </a:buClr>
              <a:buFont typeface="Wingdings 2"/>
              <a:buChar char=""/>
              <a:defRPr/>
            </a:pPr>
            <a:r>
              <a:rPr lang="en-US" sz="2100" dirty="0" smtClean="0">
                <a:latin typeface="Arial" panose="020B0604020202020204" pitchFamily="34" charset="0"/>
                <a:cs typeface="Arial" panose="020B0604020202020204" pitchFamily="34" charset="0"/>
              </a:rPr>
              <a:t>Why is it important for your program to breakeven or make a profit?  </a:t>
            </a:r>
          </a:p>
          <a:p>
            <a:pPr marL="480060" lvl="1" indent="-185166" eaLnBrk="1" fontAlgn="auto" hangingPunct="1">
              <a:spcAft>
                <a:spcPts val="0"/>
              </a:spcAft>
              <a:buFont typeface="Wingdings 2"/>
              <a:buNone/>
              <a:defRPr/>
            </a:pPr>
            <a:endParaRPr lang="en-US" sz="975" dirty="0" smtClean="0">
              <a:latin typeface="Arial" panose="020B0604020202020204" pitchFamily="34" charset="0"/>
              <a:cs typeface="Arial" panose="020B0604020202020204" pitchFamily="34" charset="0"/>
            </a:endParaRPr>
          </a:p>
          <a:p>
            <a:pPr marL="205740" indent="-205740" eaLnBrk="1" fontAlgn="auto" hangingPunct="1">
              <a:spcAft>
                <a:spcPts val="0"/>
              </a:spcAft>
              <a:buClr>
                <a:schemeClr val="accent3"/>
              </a:buClr>
              <a:buFont typeface="Wingdings 2"/>
              <a:buChar char=""/>
              <a:defRPr/>
            </a:pPr>
            <a:r>
              <a:rPr lang="en-US" sz="2100" dirty="0" smtClean="0">
                <a:latin typeface="Arial" panose="020B0604020202020204" pitchFamily="34" charset="0"/>
                <a:cs typeface="Arial" panose="020B0604020202020204" pitchFamily="34" charset="0"/>
              </a:rPr>
              <a:t>You will work as a group</a:t>
            </a:r>
          </a:p>
          <a:p>
            <a:pPr marL="205740" indent="-205740" eaLnBrk="1" fontAlgn="auto" hangingPunct="1">
              <a:spcAft>
                <a:spcPts val="0"/>
              </a:spcAft>
              <a:buClr>
                <a:schemeClr val="accent3"/>
              </a:buClr>
              <a:buFont typeface="Wingdings 2"/>
              <a:buChar char=""/>
              <a:defRPr/>
            </a:pPr>
            <a:endParaRPr lang="en-US" sz="1200" dirty="0" smtClean="0">
              <a:latin typeface="Arial" panose="020B0604020202020204" pitchFamily="34" charset="0"/>
              <a:cs typeface="Arial" panose="020B0604020202020204" pitchFamily="34" charset="0"/>
            </a:endParaRPr>
          </a:p>
          <a:p>
            <a:pPr marL="205740" indent="-205740" eaLnBrk="1" fontAlgn="auto" hangingPunct="1">
              <a:spcAft>
                <a:spcPts val="0"/>
              </a:spcAft>
              <a:buClr>
                <a:schemeClr val="accent3"/>
              </a:buClr>
              <a:buFont typeface="Wingdings 2"/>
              <a:buChar char=""/>
              <a:defRPr/>
            </a:pPr>
            <a:r>
              <a:rPr lang="en-US" sz="2100" dirty="0" smtClean="0">
                <a:latin typeface="Arial" panose="020B0604020202020204" pitchFamily="34" charset="0"/>
                <a:cs typeface="Arial" panose="020B0604020202020204" pitchFamily="34" charset="0"/>
              </a:rPr>
              <a:t>Chart your answers</a:t>
            </a:r>
          </a:p>
          <a:p>
            <a:pPr marL="205740" indent="-205740" eaLnBrk="1" fontAlgn="auto" hangingPunct="1">
              <a:spcAft>
                <a:spcPts val="0"/>
              </a:spcAft>
              <a:buClr>
                <a:schemeClr val="accent3"/>
              </a:buClr>
              <a:buFont typeface="Wingdings 2"/>
              <a:buChar char=""/>
              <a:defRPr/>
            </a:pPr>
            <a:endParaRPr lang="en-US" sz="975" dirty="0" smtClean="0">
              <a:latin typeface="Arial" panose="020B0604020202020204" pitchFamily="34" charset="0"/>
              <a:cs typeface="Arial" panose="020B0604020202020204" pitchFamily="34" charset="0"/>
            </a:endParaRPr>
          </a:p>
          <a:p>
            <a:pPr marL="205740" indent="-205740" eaLnBrk="1" fontAlgn="auto" hangingPunct="1">
              <a:spcAft>
                <a:spcPts val="0"/>
              </a:spcAft>
              <a:buClr>
                <a:schemeClr val="accent3"/>
              </a:buClr>
              <a:buFont typeface="Wingdings 2"/>
              <a:buChar char=""/>
              <a:defRPr/>
            </a:pPr>
            <a:r>
              <a:rPr lang="en-US" sz="2100" dirty="0" smtClean="0">
                <a:latin typeface="Arial" panose="020B0604020202020204" pitchFamily="34" charset="0"/>
                <a:cs typeface="Arial" panose="020B0604020202020204" pitchFamily="34" charset="0"/>
              </a:rPr>
              <a:t>Choose a scribe and spokesperson to brief your results</a:t>
            </a: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853556"/>
      </p:ext>
    </p:extLst>
  </p:cSld>
  <p:clrMapOvr>
    <a:masterClrMapping/>
  </p:clrMapOvr>
  <p:transition spd="med">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443164"/>
            <a:ext cx="8229600" cy="2775382"/>
          </a:xfrm>
        </p:spPr>
        <p:txBody>
          <a:bodyPr>
            <a:normAutofit/>
          </a:bodyPr>
          <a:lstStyle/>
          <a:p>
            <a:pPr marL="342900" indent="-342900" eaLnBrk="1" fontAlgn="auto" hangingPunct="1">
              <a:lnSpc>
                <a:spcPts val="2850"/>
              </a:lnSpc>
              <a:spcAft>
                <a:spcPts val="900"/>
              </a:spcAft>
              <a:buClr>
                <a:srgbClr val="853B5B"/>
              </a:buClr>
              <a:buSzPct val="100000"/>
              <a:buFont typeface="Wingdings" pitchFamily="2" charset="2"/>
              <a:buChar char="q"/>
              <a:defRPr/>
            </a:pPr>
            <a:r>
              <a:rPr lang="en-US" sz="2000" dirty="0" smtClean="0"/>
              <a:t>Identify and apply the </a:t>
            </a:r>
            <a:r>
              <a:rPr lang="en-US" sz="2000" b="1" dirty="0" smtClean="0"/>
              <a:t>NAF Annual Operating Budget (AOB) Process</a:t>
            </a:r>
          </a:p>
          <a:p>
            <a:pPr marL="342900" indent="-342900" eaLnBrk="1" fontAlgn="auto" hangingPunct="1">
              <a:lnSpc>
                <a:spcPts val="2850"/>
              </a:lnSpc>
              <a:spcAft>
                <a:spcPts val="900"/>
              </a:spcAft>
              <a:buClr>
                <a:srgbClr val="853B5B"/>
              </a:buClr>
              <a:buSzPct val="100000"/>
              <a:buFont typeface="Wingdings" pitchFamily="2" charset="2"/>
              <a:buChar char="q"/>
              <a:defRPr/>
            </a:pPr>
            <a:r>
              <a:rPr lang="en-US" sz="2000" dirty="0" smtClean="0"/>
              <a:t>Identify and discuss </a:t>
            </a:r>
            <a:r>
              <a:rPr lang="en-US" sz="2000" b="1" dirty="0" smtClean="0"/>
              <a:t>strategic guidance</a:t>
            </a:r>
            <a:r>
              <a:rPr lang="en-US" sz="2000" dirty="0" smtClean="0"/>
              <a:t>; synthesize with NAF AOB Process</a:t>
            </a:r>
          </a:p>
          <a:p>
            <a:pPr marL="342900" indent="-342900" eaLnBrk="1" fontAlgn="auto" hangingPunct="1">
              <a:lnSpc>
                <a:spcPts val="2850"/>
              </a:lnSpc>
              <a:spcAft>
                <a:spcPts val="900"/>
              </a:spcAft>
              <a:buClr>
                <a:srgbClr val="853B5B"/>
              </a:buClr>
              <a:buSzPct val="100000"/>
              <a:buFont typeface="Wingdings" pitchFamily="2" charset="2"/>
              <a:buChar char="q"/>
              <a:defRPr/>
            </a:pPr>
            <a:r>
              <a:rPr lang="en-US" sz="2000" dirty="0" smtClean="0"/>
              <a:t>Describe </a:t>
            </a:r>
            <a:r>
              <a:rPr lang="en-US" sz="2000" b="1" dirty="0" smtClean="0"/>
              <a:t>NAF 5yr Plan Program Requirements </a:t>
            </a:r>
            <a:r>
              <a:rPr lang="en-US" sz="2000" dirty="0" smtClean="0"/>
              <a:t>and apply to inclusion in the AOB</a:t>
            </a:r>
          </a:p>
        </p:txBody>
      </p:sp>
      <p:sp>
        <p:nvSpPr>
          <p:cNvPr id="3" name="Title 2"/>
          <p:cNvSpPr>
            <a:spLocks noGrp="1"/>
          </p:cNvSpPr>
          <p:nvPr>
            <p:ph type="title"/>
          </p:nvPr>
        </p:nvSpPr>
        <p:spPr/>
        <p:txBody>
          <a:bodyPr>
            <a:normAutofit/>
          </a:bodyPr>
          <a:lstStyle/>
          <a:p>
            <a:pPr eaLnBrk="1" fontAlgn="auto" hangingPunct="1">
              <a:spcAft>
                <a:spcPts val="0"/>
              </a:spcAft>
              <a:defRPr/>
            </a:pPr>
            <a:r>
              <a:rPr lang="en-US" sz="3750" dirty="0" smtClean="0"/>
              <a:t>Objectives</a:t>
            </a:r>
            <a:endParaRPr lang="en-US" sz="3750" dirty="0"/>
          </a:p>
        </p:txBody>
      </p:sp>
    </p:spTree>
    <p:extLst>
      <p:ext uri="{BB962C8B-B14F-4D97-AF65-F5344CB8AC3E}">
        <p14:creationId xmlns:p14="http://schemas.microsoft.com/office/powerpoint/2010/main" val="355091643"/>
      </p:ext>
    </p:extLst>
  </p:cSld>
  <p:clrMapOvr>
    <a:masterClrMapping/>
  </p:clrMapOvr>
  <p:transition spd="med">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Placeholder 5"/>
          <p:cNvSpPr>
            <a:spLocks noGrp="1"/>
          </p:cNvSpPr>
          <p:nvPr>
            <p:ph sz="half" idx="2"/>
          </p:nvPr>
        </p:nvSpPr>
        <p:spPr>
          <a:xfrm>
            <a:off x="5060087" y="2410762"/>
            <a:ext cx="4038600" cy="3246149"/>
          </a:xfrm>
        </p:spPr>
        <p:txBody>
          <a:bodyPr/>
          <a:lstStyle/>
          <a:p>
            <a:pPr eaLnBrk="1" hangingPunct="1"/>
            <a:r>
              <a:rPr lang="en-US" altLang="en-US" sz="2000" dirty="0" smtClean="0">
                <a:latin typeface="Arial" panose="020B0604020202020204" pitchFamily="34" charset="0"/>
                <a:cs typeface="Arial" panose="020B0604020202020204" pitchFamily="34" charset="0"/>
              </a:rPr>
              <a:t>Centralized Process</a:t>
            </a:r>
          </a:p>
          <a:p>
            <a:pPr eaLnBrk="1" hangingPunct="1"/>
            <a:r>
              <a:rPr lang="en-US" altLang="en-US" sz="2000" dirty="0" smtClean="0">
                <a:latin typeface="Arial" panose="020B0604020202020204" pitchFamily="34" charset="0"/>
                <a:cs typeface="Arial" panose="020B0604020202020204" pitchFamily="34" charset="0"/>
              </a:rPr>
              <a:t>Six-year plan</a:t>
            </a:r>
          </a:p>
          <a:p>
            <a:pPr lvl="1" eaLnBrk="1" hangingPunct="1"/>
            <a:r>
              <a:rPr lang="en-US" altLang="en-US" sz="2000" dirty="0" smtClean="0">
                <a:latin typeface="Arial" panose="020B0604020202020204" pitchFamily="34" charset="0"/>
                <a:cs typeface="Arial" panose="020B0604020202020204" pitchFamily="34" charset="0"/>
              </a:rPr>
              <a:t>Next fiscal year = budget year</a:t>
            </a:r>
          </a:p>
          <a:p>
            <a:pPr lvl="1" eaLnBrk="1" hangingPunct="1"/>
            <a:r>
              <a:rPr lang="en-US" altLang="en-US" sz="2000" dirty="0" smtClean="0">
                <a:latin typeface="Arial" panose="020B0604020202020204" pitchFamily="34" charset="0"/>
                <a:cs typeface="Arial" panose="020B0604020202020204" pitchFamily="34" charset="0"/>
              </a:rPr>
              <a:t>Five following years = out years</a:t>
            </a:r>
          </a:p>
          <a:p>
            <a:pPr eaLnBrk="1" hangingPunct="1"/>
            <a:r>
              <a:rPr lang="en-US" altLang="en-US" sz="2000" dirty="0" smtClean="0">
                <a:latin typeface="Arial" panose="020B0604020202020204" pitchFamily="34" charset="0"/>
                <a:cs typeface="Arial" panose="020B0604020202020204" pitchFamily="34" charset="0"/>
              </a:rPr>
              <a:t>Leads to the President’s annual budget</a:t>
            </a:r>
          </a:p>
          <a:p>
            <a:pPr lvl="1" eaLnBrk="1" hangingPunct="1"/>
            <a:r>
              <a:rPr lang="en-US" altLang="en-US" sz="2000" dirty="0" smtClean="0">
                <a:latin typeface="Arial" panose="020B0604020202020204" pitchFamily="34" charset="0"/>
                <a:cs typeface="Arial" panose="020B0604020202020204" pitchFamily="34" charset="0"/>
              </a:rPr>
              <a:t>Passed by Congress</a:t>
            </a:r>
          </a:p>
          <a:p>
            <a:pPr lvl="1" eaLnBrk="1" hangingPunct="1"/>
            <a:r>
              <a:rPr lang="en-US" altLang="en-US" sz="2000" dirty="0" smtClean="0">
                <a:latin typeface="Arial" panose="020B0604020202020204" pitchFamily="34" charset="0"/>
                <a:cs typeface="Arial" panose="020B0604020202020204" pitchFamily="34" charset="0"/>
              </a:rPr>
              <a:t>Signed by the President</a:t>
            </a:r>
          </a:p>
        </p:txBody>
      </p:sp>
      <p:pic>
        <p:nvPicPr>
          <p:cNvPr id="13316"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0" y="2028825"/>
            <a:ext cx="5133975" cy="4010025"/>
          </a:xfrm>
        </p:spPr>
      </p:pic>
      <p:sp>
        <p:nvSpPr>
          <p:cNvPr id="5" name="Title 1"/>
          <p:cNvSpPr txBox="1">
            <a:spLocks noGrp="1"/>
          </p:cNvSpPr>
          <p:nvPr>
            <p:ph type="title"/>
          </p:nvPr>
        </p:nvSpPr>
        <p:spPr>
          <a:xfrm>
            <a:off x="993775" y="720725"/>
            <a:ext cx="6172200" cy="62230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162000" indent="-270000" eaLnBrk="1" fontAlgn="auto" hangingPunct="1">
              <a:spcAft>
                <a:spcPts val="0"/>
              </a:spcAft>
              <a:buFont typeface="StarSymbol"/>
              <a:buNone/>
              <a:defRPr/>
            </a:pPr>
            <a:r>
              <a:rPr lang="en-US" sz="3750" dirty="0"/>
              <a:t>Annual Operating Budgets</a:t>
            </a:r>
          </a:p>
        </p:txBody>
      </p:sp>
      <p:sp>
        <p:nvSpPr>
          <p:cNvPr id="12" name="Rectangle 11"/>
          <p:cNvSpPr/>
          <p:nvPr/>
        </p:nvSpPr>
        <p:spPr>
          <a:xfrm>
            <a:off x="879475" y="1435100"/>
            <a:ext cx="8143875" cy="415925"/>
          </a:xfrm>
          <a:prstGeom prst="rect">
            <a:avLst/>
          </a:prstGeom>
        </p:spPr>
        <p:txBody>
          <a:bodyPr>
            <a:spAutoFit/>
          </a:bodyPr>
          <a:lstStyle/>
          <a:p>
            <a:pPr eaLnBrk="1" fontAlgn="auto" hangingPunct="1">
              <a:spcBef>
                <a:spcPts val="0"/>
              </a:spcBef>
              <a:spcAft>
                <a:spcPts val="0"/>
              </a:spcAft>
              <a:defRPr/>
            </a:pPr>
            <a:r>
              <a:rPr lang="en-US" sz="2100" dirty="0">
                <a:latin typeface="Arial" panose="020B0604020202020204" pitchFamily="34" charset="0"/>
                <a:cs typeface="Arial" panose="020B0604020202020204" pitchFamily="34" charset="0"/>
              </a:rPr>
              <a:t>Appropriated </a:t>
            </a:r>
            <a:r>
              <a:rPr lang="en-US" sz="2100" dirty="0" smtClean="0">
                <a:latin typeface="Arial" panose="020B0604020202020204" pitchFamily="34" charset="0"/>
                <a:cs typeface="Arial" panose="020B0604020202020204" pitchFamily="34" charset="0"/>
              </a:rPr>
              <a:t>Fund (APF)</a:t>
            </a:r>
            <a:endParaRPr lang="en-US" sz="2100" dirty="0">
              <a:latin typeface="Arial" panose="020B0604020202020204" pitchFamily="34" charset="0"/>
              <a:cs typeface="Arial" panose="020B0604020202020204" pitchFamily="34" charset="0"/>
            </a:endParaRPr>
          </a:p>
        </p:txBody>
      </p:sp>
      <p:sp>
        <p:nvSpPr>
          <p:cNvPr id="3" name="Rectangle 2"/>
          <p:cNvSpPr/>
          <p:nvPr/>
        </p:nvSpPr>
        <p:spPr>
          <a:xfrm>
            <a:off x="696913" y="5176838"/>
            <a:ext cx="296862" cy="671512"/>
          </a:xfrm>
          <a:prstGeom prst="rect">
            <a:avLst/>
          </a:prstGeom>
          <a:solidFill>
            <a:srgbClr val="006E77"/>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1002390311"/>
      </p:ext>
    </p:extLst>
  </p:cSld>
  <p:clrMapOvr>
    <a:masterClrMapping/>
  </p:clrMapOvr>
  <p:transition spd="med">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12788" y="874713"/>
            <a:ext cx="7837487" cy="62230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162000" indent="-270000" eaLnBrk="1" fontAlgn="auto" hangingPunct="1">
              <a:spcAft>
                <a:spcPts val="0"/>
              </a:spcAft>
              <a:buFont typeface="StarSymbol"/>
              <a:buNone/>
              <a:defRPr/>
            </a:pPr>
            <a:r>
              <a:rPr lang="en-US" sz="3750" dirty="0" smtClean="0"/>
              <a:t>Annual Operating Budgets</a:t>
            </a:r>
            <a:endParaRPr lang="en-US" sz="3750" dirty="0"/>
          </a:p>
        </p:txBody>
      </p:sp>
      <p:sp>
        <p:nvSpPr>
          <p:cNvPr id="25" name="Rectangle 24"/>
          <p:cNvSpPr/>
          <p:nvPr/>
        </p:nvSpPr>
        <p:spPr>
          <a:xfrm>
            <a:off x="712788" y="1466850"/>
            <a:ext cx="8143875" cy="415925"/>
          </a:xfrm>
          <a:prstGeom prst="rect">
            <a:avLst/>
          </a:prstGeom>
        </p:spPr>
        <p:txBody>
          <a:bodyPr>
            <a:spAutoFit/>
          </a:bodyPr>
          <a:lstStyle/>
          <a:p>
            <a:pPr eaLnBrk="1" fontAlgn="auto" hangingPunct="1">
              <a:spcBef>
                <a:spcPts val="0"/>
              </a:spcBef>
              <a:spcAft>
                <a:spcPts val="0"/>
              </a:spcAft>
              <a:defRPr/>
            </a:pPr>
            <a:r>
              <a:rPr lang="en-US" sz="2100" dirty="0">
                <a:latin typeface="+mj-lt"/>
                <a:cs typeface="Arial" pitchFamily="34" charset="0"/>
              </a:rPr>
              <a:t>Non-Appropriated Funds</a:t>
            </a:r>
          </a:p>
        </p:txBody>
      </p:sp>
      <p:sp>
        <p:nvSpPr>
          <p:cNvPr id="19" name="Rectangle 18"/>
          <p:cNvSpPr/>
          <p:nvPr/>
        </p:nvSpPr>
        <p:spPr>
          <a:xfrm>
            <a:off x="559593" y="6140117"/>
            <a:ext cx="8143875" cy="414337"/>
          </a:xfrm>
          <a:prstGeom prst="rect">
            <a:avLst/>
          </a:prstGeom>
        </p:spPr>
        <p:txBody>
          <a:bodyPr>
            <a:spAutoFit/>
          </a:bodyPr>
          <a:lstStyle/>
          <a:p>
            <a:pPr algn="r" eaLnBrk="1" fontAlgn="auto" hangingPunct="1">
              <a:spcBef>
                <a:spcPts val="0"/>
              </a:spcBef>
              <a:spcAft>
                <a:spcPts val="0"/>
              </a:spcAft>
              <a:defRPr/>
            </a:pPr>
            <a:r>
              <a:rPr lang="en-US" sz="2100" dirty="0">
                <a:latin typeface="Arial" panose="020B0604020202020204" pitchFamily="34" charset="0"/>
                <a:cs typeface="Arial" panose="020B0604020202020204" pitchFamily="34" charset="0"/>
              </a:rPr>
              <a:t>Budget Process</a:t>
            </a:r>
          </a:p>
        </p:txBody>
      </p:sp>
      <p:graphicFrame>
        <p:nvGraphicFramePr>
          <p:cNvPr id="4" name="Diagram 3"/>
          <p:cNvGraphicFramePr/>
          <p:nvPr>
            <p:extLst>
              <p:ext uri="{D42A27DB-BD31-4B8C-83A1-F6EECF244321}">
                <p14:modId xmlns:p14="http://schemas.microsoft.com/office/powerpoint/2010/main" val="3090464647"/>
              </p:ext>
            </p:extLst>
          </p:nvPr>
        </p:nvGraphicFramePr>
        <p:xfrm>
          <a:off x="1096297" y="201750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5633884" y="5149977"/>
            <a:ext cx="1401097" cy="85540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Start Here</a:t>
            </a:r>
            <a:endParaRPr lang="en-US" dirty="0"/>
          </a:p>
        </p:txBody>
      </p:sp>
      <p:sp>
        <p:nvSpPr>
          <p:cNvPr id="6" name="Up Arrow 5"/>
          <p:cNvSpPr/>
          <p:nvPr/>
        </p:nvSpPr>
        <p:spPr>
          <a:xfrm>
            <a:off x="7418439" y="1941384"/>
            <a:ext cx="1242961" cy="4064000"/>
          </a:xfrm>
          <a:prstGeom prst="up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smtClean="0">
                <a:latin typeface="Arial" panose="020B0604020202020204" pitchFamily="34" charset="0"/>
                <a:cs typeface="Arial" panose="020B0604020202020204" pitchFamily="34" charset="0"/>
              </a:rPr>
              <a:t>B</a:t>
            </a:r>
          </a:p>
          <a:p>
            <a:pPr algn="ctr"/>
            <a:r>
              <a:rPr lang="en-US" sz="2000" b="1" dirty="0" smtClean="0">
                <a:latin typeface="Arial" panose="020B0604020202020204" pitchFamily="34" charset="0"/>
                <a:cs typeface="Arial" panose="020B0604020202020204" pitchFamily="34" charset="0"/>
              </a:rPr>
              <a:t>O</a:t>
            </a:r>
          </a:p>
          <a:p>
            <a:pPr algn="ctr"/>
            <a:r>
              <a:rPr lang="en-US" sz="2000" b="1" dirty="0" smtClean="0">
                <a:latin typeface="Arial" panose="020B0604020202020204" pitchFamily="34" charset="0"/>
                <a:cs typeface="Arial" panose="020B0604020202020204" pitchFamily="34" charset="0"/>
              </a:rPr>
              <a:t>T</a:t>
            </a:r>
          </a:p>
          <a:p>
            <a:pPr algn="ctr"/>
            <a:r>
              <a:rPr lang="en-US" sz="2000" b="1" dirty="0" smtClean="0">
                <a:latin typeface="Arial" panose="020B0604020202020204" pitchFamily="34" charset="0"/>
                <a:cs typeface="Arial" panose="020B0604020202020204" pitchFamily="34" charset="0"/>
              </a:rPr>
              <a:t>T</a:t>
            </a:r>
          </a:p>
          <a:p>
            <a:pPr algn="ctr"/>
            <a:r>
              <a:rPr lang="en-US" sz="2000" b="1" dirty="0" smtClean="0">
                <a:latin typeface="Arial" panose="020B0604020202020204" pitchFamily="34" charset="0"/>
                <a:cs typeface="Arial" panose="020B0604020202020204" pitchFamily="34" charset="0"/>
              </a:rPr>
              <a:t>O</a:t>
            </a:r>
          </a:p>
          <a:p>
            <a:pPr algn="ctr"/>
            <a:r>
              <a:rPr lang="en-US" sz="2000" b="1" dirty="0" smtClean="0">
                <a:latin typeface="Arial" panose="020B0604020202020204" pitchFamily="34" charset="0"/>
                <a:cs typeface="Arial" panose="020B0604020202020204" pitchFamily="34" charset="0"/>
              </a:rPr>
              <a:t>M</a:t>
            </a:r>
          </a:p>
          <a:p>
            <a:pPr algn="ctr"/>
            <a:endParaRPr lang="en-US" sz="2000" b="1" dirty="0" smtClean="0">
              <a:latin typeface="Arial" panose="020B0604020202020204" pitchFamily="34" charset="0"/>
              <a:cs typeface="Arial" panose="020B0604020202020204" pitchFamily="34" charset="0"/>
            </a:endParaRPr>
          </a:p>
          <a:p>
            <a:pPr algn="ctr"/>
            <a:r>
              <a:rPr lang="en-US" sz="2000" b="1" dirty="0" smtClean="0">
                <a:latin typeface="Arial" panose="020B0604020202020204" pitchFamily="34" charset="0"/>
                <a:cs typeface="Arial" panose="020B0604020202020204" pitchFamily="34" charset="0"/>
              </a:rPr>
              <a:t>U</a:t>
            </a:r>
          </a:p>
          <a:p>
            <a:pPr algn="ctr"/>
            <a:r>
              <a:rPr lang="en-US" sz="2000" b="1" dirty="0" smtClean="0">
                <a:latin typeface="Arial" panose="020B0604020202020204" pitchFamily="34" charset="0"/>
                <a:cs typeface="Arial" panose="020B0604020202020204" pitchFamily="34" charset="0"/>
              </a:rPr>
              <a:t>P</a:t>
            </a:r>
            <a:endParaRPr lang="en-US" sz="2000" b="1" dirty="0">
              <a:latin typeface="Arial" panose="020B0604020202020204" pitchFamily="34" charset="0"/>
              <a:cs typeface="Arial" panose="020B0604020202020204" pitchFamily="34" charset="0"/>
            </a:endParaRPr>
          </a:p>
        </p:txBody>
      </p:sp>
      <p:cxnSp>
        <p:nvCxnSpPr>
          <p:cNvPr id="8" name="Straight Arrow Connector 7"/>
          <p:cNvCxnSpPr/>
          <p:nvPr/>
        </p:nvCxnSpPr>
        <p:spPr>
          <a:xfrm flipH="1">
            <a:off x="4999702" y="5589639"/>
            <a:ext cx="54864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4999702" y="2964426"/>
            <a:ext cx="548641" cy="58993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920181" y="2669458"/>
            <a:ext cx="274320"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116706" y="2674374"/>
            <a:ext cx="274320"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920181" y="4237703"/>
            <a:ext cx="274320"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116706" y="4237703"/>
            <a:ext cx="274320"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920181" y="5815781"/>
            <a:ext cx="274320"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6405716" y="3259394"/>
            <a:ext cx="274320"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a:off x="2030361" y="4812891"/>
            <a:ext cx="274320"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2679148"/>
      </p:ext>
    </p:extLst>
  </p:cSld>
  <p:clrMapOvr>
    <a:masterClrMapping/>
  </p:clrMapOvr>
  <p:transition spd="med">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xfrm>
            <a:off x="685800" y="1214438"/>
            <a:ext cx="8015288" cy="623887"/>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162000" indent="-270000" eaLnBrk="1" fontAlgn="auto" hangingPunct="1">
              <a:spcAft>
                <a:spcPts val="0"/>
              </a:spcAft>
              <a:buFont typeface="StarSymbol"/>
              <a:buNone/>
              <a:defRPr/>
            </a:pPr>
            <a:r>
              <a:rPr lang="en-US" sz="3750" dirty="0"/>
              <a:t>Manager’s Role</a:t>
            </a:r>
          </a:p>
        </p:txBody>
      </p:sp>
      <p:sp>
        <p:nvSpPr>
          <p:cNvPr id="8" name="Content Placeholder 7"/>
          <p:cNvSpPr txBox="1">
            <a:spLocks noGrp="1"/>
          </p:cNvSpPr>
          <p:nvPr>
            <p:ph sz="half" idx="1"/>
          </p:nvPr>
        </p:nvSpPr>
        <p:spPr>
          <a:xfrm>
            <a:off x="596900" y="2501900"/>
            <a:ext cx="8104188" cy="3854450"/>
          </a:xfrm>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6"/>
          </a:lnRef>
          <a:fillRef idx="1">
            <a:schemeClr val="lt1"/>
          </a:fillRef>
          <a:effectRef idx="0">
            <a:schemeClr val="accent6"/>
          </a:effectRef>
          <a:fontRef idx="minor">
            <a:schemeClr val="dk1"/>
          </a:fontRef>
        </p:style>
        <p:txBody>
          <a:bodyPr lIns="34290" rIns="34290" rtlCol="0" anchor="ctr" anchorCtr="1">
            <a:noAutofit/>
          </a:bodyPr>
          <a:lstStyle/>
          <a:p>
            <a:pPr marL="257175" indent="-257175" eaLnBrk="1" fontAlgn="auto" hangingPunct="1">
              <a:spcAft>
                <a:spcPts val="0"/>
              </a:spcAft>
              <a:buClr>
                <a:schemeClr val="accent3"/>
              </a:buClr>
              <a:buFont typeface="+mj-lt"/>
              <a:buAutoNum type="arabicPeriod"/>
              <a:defRPr/>
            </a:pPr>
            <a:r>
              <a:rPr lang="en-US" sz="2000" dirty="0">
                <a:latin typeface="Arial" panose="020B0604020202020204" pitchFamily="34" charset="0"/>
                <a:cs typeface="Arial" panose="020B0604020202020204" pitchFamily="34" charset="0"/>
              </a:rPr>
              <a:t>Formulating the </a:t>
            </a:r>
            <a:r>
              <a:rPr lang="en-US" sz="2000" b="1" u="sng" dirty="0" smtClean="0">
                <a:latin typeface="Arial" panose="020B0604020202020204" pitchFamily="34" charset="0"/>
                <a:cs typeface="Arial" panose="020B0604020202020204" pitchFamily="34" charset="0"/>
              </a:rPr>
              <a:t>Annual Budget</a:t>
            </a:r>
            <a:r>
              <a:rPr lang="en-US" sz="2000" dirty="0">
                <a:latin typeface="Arial" panose="020B0604020202020204" pitchFamily="34" charset="0"/>
                <a:cs typeface="Arial" panose="020B0604020202020204" pitchFamily="34" charset="0"/>
              </a:rPr>
              <a:t>.</a:t>
            </a:r>
          </a:p>
          <a:p>
            <a:pPr marL="257175" indent="-257175" eaLnBrk="1" fontAlgn="auto" hangingPunct="1">
              <a:spcAft>
                <a:spcPts val="0"/>
              </a:spcAft>
              <a:buClr>
                <a:schemeClr val="accent3"/>
              </a:buClr>
              <a:buFont typeface="+mj-lt"/>
              <a:buAutoNum type="arabicPeriod"/>
              <a:defRPr/>
            </a:pPr>
            <a:endParaRPr lang="en-US" sz="2000" dirty="0">
              <a:latin typeface="Arial" panose="020B0604020202020204" pitchFamily="34" charset="0"/>
              <a:cs typeface="Arial" panose="020B0604020202020204" pitchFamily="34" charset="0"/>
            </a:endParaRPr>
          </a:p>
          <a:p>
            <a:pPr marL="257175" indent="-257175" eaLnBrk="1" fontAlgn="auto" hangingPunct="1">
              <a:spcAft>
                <a:spcPts val="0"/>
              </a:spcAft>
              <a:buClr>
                <a:schemeClr val="accent3"/>
              </a:buClr>
              <a:buFont typeface="+mj-lt"/>
              <a:buAutoNum type="arabicPeriod"/>
              <a:defRPr/>
            </a:pPr>
            <a:r>
              <a:rPr lang="en-US" sz="2000" dirty="0">
                <a:latin typeface="Arial" panose="020B0604020202020204" pitchFamily="34" charset="0"/>
                <a:cs typeface="Arial" panose="020B0604020202020204" pitchFamily="34" charset="0"/>
              </a:rPr>
              <a:t>Tracking and monitoring </a:t>
            </a:r>
            <a:r>
              <a:rPr lang="en-US" sz="2000" b="1" u="sng" dirty="0" smtClean="0">
                <a:latin typeface="Arial" panose="020B0604020202020204" pitchFamily="34" charset="0"/>
                <a:cs typeface="Arial" panose="020B0604020202020204" pitchFamily="34" charset="0"/>
              </a:rPr>
              <a:t>budget execution</a:t>
            </a:r>
            <a:r>
              <a:rPr lang="en-US" sz="2000" dirty="0" smtClean="0">
                <a:latin typeface="Arial" panose="020B0604020202020204" pitchFamily="34" charset="0"/>
                <a:cs typeface="Arial" panose="020B0604020202020204" pitchFamily="34" charset="0"/>
              </a:rPr>
              <a:t> throughout </a:t>
            </a:r>
            <a:r>
              <a:rPr lang="en-US" sz="2000" dirty="0">
                <a:latin typeface="Arial" panose="020B0604020202020204" pitchFamily="34" charset="0"/>
                <a:cs typeface="Arial" panose="020B0604020202020204" pitchFamily="34" charset="0"/>
              </a:rPr>
              <a:t>the year.</a:t>
            </a:r>
          </a:p>
          <a:p>
            <a:pPr marL="257175" indent="-257175" eaLnBrk="1" fontAlgn="auto" hangingPunct="1">
              <a:spcAft>
                <a:spcPts val="0"/>
              </a:spcAft>
              <a:buClr>
                <a:schemeClr val="accent3"/>
              </a:buClr>
              <a:buFont typeface="+mj-lt"/>
              <a:buAutoNum type="arabicPeriod"/>
              <a:defRPr/>
            </a:pPr>
            <a:endParaRPr lang="en-US" sz="2000" dirty="0">
              <a:latin typeface="Arial" panose="020B0604020202020204" pitchFamily="34" charset="0"/>
              <a:cs typeface="Arial" panose="020B0604020202020204" pitchFamily="34" charset="0"/>
            </a:endParaRPr>
          </a:p>
          <a:p>
            <a:pPr marL="257175" indent="-257175" eaLnBrk="1" fontAlgn="auto" hangingPunct="1">
              <a:spcAft>
                <a:spcPts val="0"/>
              </a:spcAft>
              <a:buClr>
                <a:schemeClr val="accent3"/>
              </a:buClr>
              <a:buFont typeface="+mj-lt"/>
              <a:buAutoNum type="arabicPeriod"/>
              <a:defRPr/>
            </a:pPr>
            <a:r>
              <a:rPr lang="en-US" sz="2000" dirty="0">
                <a:latin typeface="Arial" panose="020B0604020202020204" pitchFamily="34" charset="0"/>
                <a:cs typeface="Arial" panose="020B0604020202020204" pitchFamily="34" charset="0"/>
              </a:rPr>
              <a:t>Analyzing and explaining budget </a:t>
            </a:r>
            <a:r>
              <a:rPr lang="en-US" sz="2000" b="1" u="sng" dirty="0" smtClean="0">
                <a:latin typeface="Arial" panose="020B0604020202020204" pitchFamily="34" charset="0"/>
                <a:cs typeface="Arial" panose="020B0604020202020204" pitchFamily="34" charset="0"/>
              </a:rPr>
              <a:t>variances</a:t>
            </a:r>
            <a:r>
              <a:rPr lang="en-US" sz="2000" u="sng" dirty="0" smtClean="0">
                <a:latin typeface="Arial" panose="020B0604020202020204" pitchFamily="34" charset="0"/>
                <a:cs typeface="Arial" panose="020B0604020202020204" pitchFamily="34" charset="0"/>
              </a:rPr>
              <a:t>.</a:t>
            </a:r>
            <a:endParaRPr lang="en-US" sz="2000" u="sng" dirty="0">
              <a:latin typeface="Arial" panose="020B0604020202020204" pitchFamily="34" charset="0"/>
              <a:cs typeface="Arial" panose="020B0604020202020204" pitchFamily="34" charset="0"/>
            </a:endParaRPr>
          </a:p>
          <a:p>
            <a:pPr marL="257175" indent="-257175" eaLnBrk="1" fontAlgn="auto" hangingPunct="1">
              <a:spcAft>
                <a:spcPts val="0"/>
              </a:spcAft>
              <a:buClr>
                <a:schemeClr val="accent3"/>
              </a:buClr>
              <a:buFont typeface="+mj-lt"/>
              <a:buAutoNum type="arabicPeriod"/>
              <a:defRPr/>
            </a:pPr>
            <a:endParaRPr lang="en-US" sz="2000" dirty="0">
              <a:latin typeface="Arial" panose="020B0604020202020204" pitchFamily="34" charset="0"/>
              <a:cs typeface="Arial" panose="020B0604020202020204" pitchFamily="34" charset="0"/>
            </a:endParaRPr>
          </a:p>
          <a:p>
            <a:pPr marL="257175" indent="-257175" eaLnBrk="1" fontAlgn="auto" hangingPunct="1">
              <a:spcAft>
                <a:spcPts val="0"/>
              </a:spcAft>
              <a:buClr>
                <a:schemeClr val="accent3"/>
              </a:buClr>
              <a:buFont typeface="+mj-lt"/>
              <a:buAutoNum type="arabicPeriod"/>
              <a:defRPr/>
            </a:pPr>
            <a:r>
              <a:rPr lang="en-US" sz="2000" dirty="0">
                <a:latin typeface="Arial" panose="020B0604020202020204" pitchFamily="34" charset="0"/>
                <a:cs typeface="Arial" panose="020B0604020202020204" pitchFamily="34" charset="0"/>
              </a:rPr>
              <a:t>Implementing actions to correct </a:t>
            </a:r>
            <a:r>
              <a:rPr lang="en-US" sz="2000" b="1" u="sng" dirty="0" smtClean="0">
                <a:latin typeface="Arial" panose="020B0604020202020204" pitchFamily="34" charset="0"/>
                <a:cs typeface="Arial" panose="020B0604020202020204" pitchFamily="34" charset="0"/>
              </a:rPr>
              <a:t>positive/negative</a:t>
            </a:r>
            <a:r>
              <a:rPr lang="en-US" sz="2000" dirty="0" smtClean="0">
                <a:latin typeface="Arial" panose="020B0604020202020204" pitchFamily="34" charset="0"/>
                <a:cs typeface="Arial" panose="020B0604020202020204" pitchFamily="34" charset="0"/>
              </a:rPr>
              <a:t> variances</a:t>
            </a:r>
            <a:r>
              <a:rPr lang="en-US" sz="2000" dirty="0">
                <a:latin typeface="Arial" panose="020B0604020202020204" pitchFamily="34" charset="0"/>
                <a:cs typeface="Arial" panose="020B0604020202020204" pitchFamily="34" charset="0"/>
              </a:rPr>
              <a:t>.</a:t>
            </a:r>
          </a:p>
        </p:txBody>
      </p:sp>
      <p:sp>
        <p:nvSpPr>
          <p:cNvPr id="9" name="TextBox 8"/>
          <p:cNvSpPr txBox="1"/>
          <p:nvPr/>
        </p:nvSpPr>
        <p:spPr>
          <a:xfrm>
            <a:off x="490538" y="2013304"/>
            <a:ext cx="8364537" cy="584775"/>
          </a:xfrm>
          <a:prstGeom prst="rect">
            <a:avLst/>
          </a:prstGeom>
          <a:noFill/>
          <a:ln>
            <a:noFill/>
          </a:ln>
        </p:spPr>
        <p:txBody>
          <a:bodyPr>
            <a:spAutoFit/>
          </a:bodyPr>
          <a:lstStyle/>
          <a:p>
            <a:pPr eaLnBrk="1" fontAlgn="auto" hangingPunct="1">
              <a:spcBef>
                <a:spcPts val="0"/>
              </a:spcBef>
              <a:spcAft>
                <a:spcPts val="0"/>
              </a:spcAft>
              <a:defRPr/>
            </a:pPr>
            <a:r>
              <a:rPr lang="en-US" sz="1600" b="1" dirty="0">
                <a:solidFill>
                  <a:schemeClr val="accent2">
                    <a:lumMod val="50000"/>
                  </a:schemeClr>
                </a:solidFill>
                <a:latin typeface="+mj-lt"/>
              </a:rPr>
              <a:t>Managers implement </a:t>
            </a:r>
            <a:r>
              <a:rPr lang="en-US" sz="1600" b="1" dirty="0">
                <a:solidFill>
                  <a:schemeClr val="accent2">
                    <a:lumMod val="50000"/>
                  </a:schemeClr>
                </a:solidFill>
                <a:latin typeface="Arial" panose="020B0604020202020204" pitchFamily="34" charset="0"/>
                <a:cs typeface="Arial" panose="020B0604020202020204" pitchFamily="34" charset="0"/>
              </a:rPr>
              <a:t>financial</a:t>
            </a:r>
            <a:r>
              <a:rPr lang="en-US" sz="1600" b="1" dirty="0">
                <a:solidFill>
                  <a:schemeClr val="accent2">
                    <a:lumMod val="50000"/>
                  </a:schemeClr>
                </a:solidFill>
                <a:latin typeface="+mj-lt"/>
              </a:rPr>
              <a:t> planning practices according to the annual budget guidance through:</a:t>
            </a:r>
          </a:p>
        </p:txBody>
      </p:sp>
    </p:spTree>
    <p:extLst>
      <p:ext uri="{BB962C8B-B14F-4D97-AF65-F5344CB8AC3E}">
        <p14:creationId xmlns:p14="http://schemas.microsoft.com/office/powerpoint/2010/main" val="623139961"/>
      </p:ext>
    </p:extLst>
  </p:cSld>
  <p:clrMapOvr>
    <a:masterClrMapping/>
  </p:clrMapOvr>
  <p:transition spd="med">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eaLnBrk="1" fontAlgn="auto" hangingPunct="1">
              <a:spcAft>
                <a:spcPts val="0"/>
              </a:spcAft>
              <a:defRPr/>
            </a:pPr>
            <a:r>
              <a:rPr lang="en-US" sz="3750" dirty="0" smtClean="0"/>
              <a:t>NAF AOB Process</a:t>
            </a:r>
            <a:endParaRPr lang="en-US" sz="3750" dirty="0"/>
          </a:p>
        </p:txBody>
      </p:sp>
      <p:pic>
        <p:nvPicPr>
          <p:cNvPr id="19460" name="Content Placeholder 6" descr="NAFAOBProcess.pn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87700" y="1968500"/>
            <a:ext cx="8199100" cy="4233124"/>
          </a:xfrm>
        </p:spPr>
      </p:pic>
    </p:spTree>
    <p:extLst>
      <p:ext uri="{BB962C8B-B14F-4D97-AF65-F5344CB8AC3E}">
        <p14:creationId xmlns:p14="http://schemas.microsoft.com/office/powerpoint/2010/main" val="1212870813"/>
      </p:ext>
    </p:extLst>
  </p:cSld>
  <p:clrMapOvr>
    <a:masterClrMapping/>
  </p:clrMapOvr>
  <p:transition spd="med">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35167"/>
            <a:ext cx="8229600" cy="1143000"/>
          </a:xfrm>
        </p:spPr>
        <p:txBody>
          <a:bodyPr>
            <a:normAutofit fontScale="90000"/>
          </a:bodyPr>
          <a:lstStyle/>
          <a:p>
            <a:pPr eaLnBrk="1" fontAlgn="auto" hangingPunct="1">
              <a:spcAft>
                <a:spcPts val="0"/>
              </a:spcAft>
              <a:defRPr/>
            </a:pPr>
            <a:r>
              <a:rPr lang="en-US" sz="3750" dirty="0" smtClean="0"/>
              <a:t>NAF AOB Process: </a:t>
            </a:r>
            <a:r>
              <a:rPr lang="en-US" sz="3600" dirty="0" smtClean="0"/>
              <a:t>Group Exercise</a:t>
            </a:r>
            <a:br>
              <a:rPr lang="en-US" sz="3600" dirty="0" smtClean="0"/>
            </a:br>
            <a:r>
              <a:rPr lang="en-US" sz="2325" dirty="0" smtClean="0"/>
              <a:t>Brainstorm examples of things we would look at for the 5 steps</a:t>
            </a:r>
            <a:endParaRPr lang="en-US" sz="2325" dirty="0"/>
          </a:p>
        </p:txBody>
      </p:sp>
      <p:pic>
        <p:nvPicPr>
          <p:cNvPr id="21508" name="Content Placeholder 9" descr="NAFAOBex.pn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79400" y="1847850"/>
            <a:ext cx="8407400" cy="4508500"/>
          </a:xfrm>
        </p:spPr>
      </p:pic>
      <p:sp>
        <p:nvSpPr>
          <p:cNvPr id="2" name="Rectangle 1"/>
          <p:cNvSpPr/>
          <p:nvPr/>
        </p:nvSpPr>
        <p:spPr>
          <a:xfrm>
            <a:off x="4835951" y="1941922"/>
            <a:ext cx="1593129" cy="499620"/>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95973689"/>
      </p:ext>
    </p:extLst>
  </p:cSld>
  <p:clrMapOvr>
    <a:masterClrMapping/>
  </p:clrMapOvr>
  <p:transition spd="med">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2"/>
          </p:nvPr>
        </p:nvSpPr>
        <p:spPr>
          <a:xfrm>
            <a:off x="4572000" y="1995488"/>
            <a:ext cx="4038600" cy="4213225"/>
          </a:xfrm>
        </p:spPr>
        <p:txBody>
          <a:bodyPr>
            <a:normAutofit/>
          </a:bodyPr>
          <a:lstStyle/>
          <a:p>
            <a:pPr marL="205740" indent="-205740" eaLnBrk="1" fontAlgn="auto" hangingPunct="1">
              <a:spcBef>
                <a:spcPct val="50000"/>
              </a:spcBef>
              <a:spcAft>
                <a:spcPts val="0"/>
              </a:spcAft>
              <a:buClr>
                <a:schemeClr val="accent3"/>
              </a:buClr>
              <a:buFont typeface="Wingdings 2"/>
              <a:buNone/>
              <a:defRPr/>
            </a:pPr>
            <a:r>
              <a:rPr lang="en-US" sz="2100" dirty="0">
                <a:latin typeface="Arial" panose="020B0604020202020204" pitchFamily="34" charset="0"/>
                <a:cs typeface="Arial" panose="020B0604020202020204" pitchFamily="34" charset="0"/>
              </a:rPr>
              <a:t>Compile Historical Data</a:t>
            </a:r>
          </a:p>
          <a:p>
            <a:pPr marL="470297" lvl="1" indent="-175022" eaLnBrk="1" fontAlgn="auto" hangingPunct="1">
              <a:spcBef>
                <a:spcPct val="50000"/>
              </a:spcBef>
              <a:spcAft>
                <a:spcPts val="0"/>
              </a:spcAft>
              <a:buFont typeface="Wingdings 2"/>
              <a:buChar char=""/>
              <a:defRPr/>
            </a:pPr>
            <a:r>
              <a:rPr lang="en-US" dirty="0" smtClean="0">
                <a:latin typeface="Arial" panose="020B0604020202020204" pitchFamily="34" charset="0"/>
                <a:cs typeface="Arial" panose="020B0604020202020204" pitchFamily="34" charset="0"/>
              </a:rPr>
              <a:t>Calendars</a:t>
            </a:r>
          </a:p>
          <a:p>
            <a:pPr lvl="2" indent="-185166" eaLnBrk="1" fontAlgn="auto" hangingPunct="1">
              <a:spcBef>
                <a:spcPct val="50000"/>
              </a:spcBef>
              <a:spcAft>
                <a:spcPts val="0"/>
              </a:spcAft>
              <a:buFont typeface="Wingdings 2"/>
              <a:buChar char=""/>
              <a:defRPr/>
            </a:pPr>
            <a:r>
              <a:rPr lang="en-US" dirty="0" smtClean="0">
                <a:latin typeface="Arial" panose="020B0604020202020204" pitchFamily="34" charset="0"/>
                <a:cs typeface="Arial" panose="020B0604020202020204" pitchFamily="34" charset="0"/>
              </a:rPr>
              <a:t>Activity, FMWR, Garrison, Local Economy, etc.</a:t>
            </a:r>
          </a:p>
          <a:p>
            <a:pPr marL="480060" lvl="1" indent="-185166" eaLnBrk="1" fontAlgn="auto" hangingPunct="1">
              <a:spcBef>
                <a:spcPct val="50000"/>
              </a:spcBef>
              <a:spcAft>
                <a:spcPts val="0"/>
              </a:spcAft>
              <a:buFont typeface="Wingdings 2"/>
              <a:buChar char=""/>
              <a:defRPr/>
            </a:pPr>
            <a:r>
              <a:rPr lang="en-US" dirty="0" smtClean="0">
                <a:latin typeface="Arial" panose="020B0604020202020204" pitchFamily="34" charset="0"/>
                <a:cs typeface="Arial" panose="020B0604020202020204" pitchFamily="34" charset="0"/>
              </a:rPr>
              <a:t>Financial</a:t>
            </a:r>
          </a:p>
          <a:p>
            <a:pPr lvl="2" indent="-185166" eaLnBrk="1" fontAlgn="auto" hangingPunct="1">
              <a:spcBef>
                <a:spcPct val="50000"/>
              </a:spcBef>
              <a:spcAft>
                <a:spcPts val="0"/>
              </a:spcAft>
              <a:buFont typeface="Wingdings 2"/>
              <a:buChar char=""/>
              <a:defRPr/>
            </a:pPr>
            <a:r>
              <a:rPr lang="en-US" dirty="0" smtClean="0">
                <a:latin typeface="Arial" panose="020B0604020202020204" pitchFamily="34" charset="0"/>
                <a:cs typeface="Arial" panose="020B0604020202020204" pitchFamily="34" charset="0"/>
              </a:rPr>
              <a:t>Monthly Income Statements, DARs, Deposits, Variance Reports, etc.</a:t>
            </a:r>
          </a:p>
          <a:p>
            <a:pPr marL="480060" lvl="1" indent="-185166" eaLnBrk="1" fontAlgn="auto" hangingPunct="1">
              <a:spcBef>
                <a:spcPct val="50000"/>
              </a:spcBef>
              <a:spcAft>
                <a:spcPts val="0"/>
              </a:spcAft>
              <a:buFont typeface="Wingdings 2"/>
              <a:buChar char=""/>
              <a:defRPr/>
            </a:pPr>
            <a:r>
              <a:rPr lang="en-US" dirty="0" smtClean="0">
                <a:latin typeface="Arial" panose="020B0604020202020204" pitchFamily="34" charset="0"/>
                <a:cs typeface="Arial" panose="020B0604020202020204" pitchFamily="34" charset="0"/>
              </a:rPr>
              <a:t>Non-Financial</a:t>
            </a:r>
          </a:p>
          <a:p>
            <a:pPr lvl="2" indent="-185166" eaLnBrk="1" fontAlgn="auto" hangingPunct="1">
              <a:spcBef>
                <a:spcPct val="50000"/>
              </a:spcBef>
              <a:spcAft>
                <a:spcPts val="0"/>
              </a:spcAft>
              <a:buFont typeface="Wingdings 2"/>
              <a:buChar char=""/>
              <a:defRPr/>
            </a:pPr>
            <a:r>
              <a:rPr lang="en-US" dirty="0" smtClean="0">
                <a:latin typeface="Arial" panose="020B0604020202020204" pitchFamily="34" charset="0"/>
                <a:cs typeface="Arial" panose="020B0604020202020204" pitchFamily="34" charset="0"/>
              </a:rPr>
              <a:t>AARs, Marketing Plan, Participation #s, Customer Feedback, Command Changes, Competition, Lifestyle Trends, Regulation and regulation change</a:t>
            </a:r>
            <a:endParaRPr lang="en-US" dirty="0">
              <a:latin typeface="Arial" panose="020B0604020202020204" pitchFamily="34" charset="0"/>
              <a:cs typeface="Arial" panose="020B0604020202020204" pitchFamily="34" charset="0"/>
            </a:endParaRPr>
          </a:p>
        </p:txBody>
      </p:sp>
      <p:sp>
        <p:nvSpPr>
          <p:cNvPr id="6" name="Title 5"/>
          <p:cNvSpPr>
            <a:spLocks noGrp="1"/>
          </p:cNvSpPr>
          <p:nvPr>
            <p:ph type="title"/>
          </p:nvPr>
        </p:nvSpPr>
        <p:spPr>
          <a:xfrm>
            <a:off x="457200" y="704850"/>
            <a:ext cx="8229600" cy="1143000"/>
          </a:xfrm>
        </p:spPr>
        <p:txBody>
          <a:bodyPr>
            <a:normAutofit/>
          </a:bodyPr>
          <a:lstStyle/>
          <a:p>
            <a:pPr eaLnBrk="1" fontAlgn="auto" hangingPunct="1">
              <a:spcAft>
                <a:spcPts val="0"/>
              </a:spcAft>
              <a:defRPr/>
            </a:pPr>
            <a:r>
              <a:rPr lang="en-US" sz="3750" dirty="0" smtClean="0"/>
              <a:t>5 Steps to Preparing a NAF AOB</a:t>
            </a:r>
            <a:endParaRPr lang="en-US" sz="2325" dirty="0"/>
          </a:p>
        </p:txBody>
      </p:sp>
      <p:pic>
        <p:nvPicPr>
          <p:cNvPr id="23557" name="Picture 10" descr="AOB_Step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5" y="2076450"/>
            <a:ext cx="371951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78236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65150" y="534988"/>
            <a:ext cx="8229600" cy="1143000"/>
          </a:xfrm>
        </p:spPr>
        <p:txBody>
          <a:bodyPr>
            <a:normAutofit/>
          </a:bodyPr>
          <a:lstStyle/>
          <a:p>
            <a:pPr eaLnBrk="1" fontAlgn="auto" hangingPunct="1">
              <a:spcAft>
                <a:spcPts val="0"/>
              </a:spcAft>
              <a:defRPr/>
            </a:pPr>
            <a:r>
              <a:rPr lang="en-US" sz="3750" dirty="0" smtClean="0"/>
              <a:t>5 Steps to Preparing a NAF AOB</a:t>
            </a:r>
            <a:endParaRPr lang="en-US" sz="2325" dirty="0"/>
          </a:p>
        </p:txBody>
      </p:sp>
      <p:sp>
        <p:nvSpPr>
          <p:cNvPr id="25604" name="Rectangle 6"/>
          <p:cNvSpPr>
            <a:spLocks noChangeArrowheads="1"/>
          </p:cNvSpPr>
          <p:nvPr/>
        </p:nvSpPr>
        <p:spPr bwMode="auto">
          <a:xfrm>
            <a:off x="4352925" y="2279650"/>
            <a:ext cx="4164013"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469900" indent="-174625">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spcBef>
                <a:spcPct val="50000"/>
              </a:spcBef>
            </a:pPr>
            <a:r>
              <a:rPr lang="en-US" altLang="en-US" dirty="0">
                <a:latin typeface="Arial" panose="020B0604020202020204" pitchFamily="34" charset="0"/>
                <a:cs typeface="Arial" panose="020B0604020202020204" pitchFamily="34" charset="0"/>
              </a:rPr>
              <a:t>Apply Trend Analysis</a:t>
            </a:r>
          </a:p>
          <a:p>
            <a:pPr lvl="1" eaLnBrk="1" hangingPunct="1">
              <a:lnSpc>
                <a:spcPct val="90000"/>
              </a:lnSpc>
              <a:spcBef>
                <a:spcPct val="50000"/>
              </a:spcBef>
              <a:buClr>
                <a:schemeClr val="accent1"/>
              </a:buClr>
              <a:buSzPct val="85000"/>
              <a:buFont typeface="Wingdings 2" panose="05020102010507070707" pitchFamily="18" charset="2"/>
              <a:buChar char=""/>
            </a:pPr>
            <a:r>
              <a:rPr lang="en-US" altLang="en-US" dirty="0">
                <a:latin typeface="Arial" panose="020B0604020202020204" pitchFamily="34" charset="0"/>
                <a:cs typeface="Arial" panose="020B0604020202020204" pitchFamily="34" charset="0"/>
              </a:rPr>
              <a:t>5 Key Financial Reports </a:t>
            </a:r>
          </a:p>
          <a:p>
            <a:pPr lvl="1" eaLnBrk="1" hangingPunct="1">
              <a:lnSpc>
                <a:spcPct val="90000"/>
              </a:lnSpc>
              <a:spcBef>
                <a:spcPct val="50000"/>
              </a:spcBef>
              <a:buClr>
                <a:schemeClr val="accent1"/>
              </a:buClr>
              <a:buSzPct val="85000"/>
              <a:buFont typeface="Wingdings 2" panose="05020102010507070707" pitchFamily="18" charset="2"/>
              <a:buChar char=""/>
            </a:pPr>
            <a:r>
              <a:rPr lang="en-US" altLang="en-US" dirty="0">
                <a:latin typeface="Arial" panose="020B0604020202020204" pitchFamily="34" charset="0"/>
                <a:cs typeface="Arial" panose="020B0604020202020204" pitchFamily="34" charset="0"/>
              </a:rPr>
              <a:t>How has my program performed over the last 3-5 </a:t>
            </a:r>
            <a:r>
              <a:rPr lang="en-US" altLang="en-US" dirty="0" err="1">
                <a:latin typeface="Arial" panose="020B0604020202020204" pitchFamily="34" charset="0"/>
                <a:cs typeface="Arial" panose="020B0604020202020204" pitchFamily="34" charset="0"/>
              </a:rPr>
              <a:t>yrs</a:t>
            </a:r>
            <a:r>
              <a:rPr lang="en-US" altLang="en-US" dirty="0">
                <a:latin typeface="Arial" panose="020B0604020202020204" pitchFamily="34" charset="0"/>
                <a:cs typeface="Arial" panose="020B0604020202020204" pitchFamily="34" charset="0"/>
              </a:rPr>
              <a:t>?</a:t>
            </a:r>
          </a:p>
          <a:p>
            <a:pPr lvl="1" eaLnBrk="1" hangingPunct="1">
              <a:lnSpc>
                <a:spcPct val="90000"/>
              </a:lnSpc>
              <a:spcBef>
                <a:spcPct val="50000"/>
              </a:spcBef>
              <a:buClr>
                <a:schemeClr val="accent1"/>
              </a:buClr>
              <a:buSzPct val="85000"/>
              <a:buFont typeface="Wingdings 2" panose="05020102010507070707" pitchFamily="18" charset="2"/>
              <a:buChar char=""/>
            </a:pPr>
            <a:r>
              <a:rPr lang="en-US" altLang="en-US" dirty="0">
                <a:latin typeface="Arial" panose="020B0604020202020204" pitchFamily="34" charset="0"/>
                <a:cs typeface="Arial" panose="020B0604020202020204" pitchFamily="34" charset="0"/>
              </a:rPr>
              <a:t>Did I execute my program to budget last year?</a:t>
            </a:r>
          </a:p>
          <a:p>
            <a:pPr lvl="1" eaLnBrk="1" hangingPunct="1">
              <a:lnSpc>
                <a:spcPct val="90000"/>
              </a:lnSpc>
              <a:spcBef>
                <a:spcPct val="50000"/>
              </a:spcBef>
              <a:buClr>
                <a:schemeClr val="accent1"/>
              </a:buClr>
              <a:buSzPct val="85000"/>
              <a:buFont typeface="Wingdings 2" panose="05020102010507070707" pitchFamily="18" charset="2"/>
              <a:buChar char=""/>
            </a:pPr>
            <a:r>
              <a:rPr lang="en-US" altLang="en-US" dirty="0">
                <a:latin typeface="Arial" panose="020B0604020202020204" pitchFamily="34" charset="0"/>
                <a:cs typeface="Arial" panose="020B0604020202020204" pitchFamily="34" charset="0"/>
              </a:rPr>
              <a:t>What months were better than others?</a:t>
            </a:r>
          </a:p>
          <a:p>
            <a:pPr lvl="1" eaLnBrk="1" hangingPunct="1">
              <a:lnSpc>
                <a:spcPct val="90000"/>
              </a:lnSpc>
              <a:spcBef>
                <a:spcPct val="50000"/>
              </a:spcBef>
              <a:buClr>
                <a:schemeClr val="accent1"/>
              </a:buClr>
              <a:buSzPct val="85000"/>
              <a:buFont typeface="Wingdings 2" panose="05020102010507070707" pitchFamily="18" charset="2"/>
              <a:buChar char=""/>
            </a:pPr>
            <a:r>
              <a:rPr lang="en-US" altLang="en-US" dirty="0">
                <a:latin typeface="Arial" panose="020B0604020202020204" pitchFamily="34" charset="0"/>
                <a:cs typeface="Arial" panose="020B0604020202020204" pitchFamily="34" charset="0"/>
              </a:rPr>
              <a:t>What programs, activities, initiatives did better than others?</a:t>
            </a:r>
          </a:p>
          <a:p>
            <a:pPr lvl="1" eaLnBrk="1" hangingPunct="1">
              <a:lnSpc>
                <a:spcPct val="90000"/>
              </a:lnSpc>
              <a:spcBef>
                <a:spcPct val="50000"/>
              </a:spcBef>
              <a:buClr>
                <a:schemeClr val="accent1"/>
              </a:buClr>
              <a:buSzPct val="85000"/>
              <a:buFont typeface="Wingdings 2" panose="05020102010507070707" pitchFamily="18" charset="2"/>
              <a:buChar char=""/>
            </a:pPr>
            <a:r>
              <a:rPr lang="en-US" altLang="en-US" dirty="0">
                <a:latin typeface="Arial" panose="020B0604020202020204" pitchFamily="34" charset="0"/>
                <a:cs typeface="Arial" panose="020B0604020202020204" pitchFamily="34" charset="0"/>
              </a:rPr>
              <a:t>Was participation up or down?</a:t>
            </a:r>
          </a:p>
        </p:txBody>
      </p:sp>
      <p:pic>
        <p:nvPicPr>
          <p:cNvPr id="25605" name="Picture 7" descr="aob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3" y="2060575"/>
            <a:ext cx="3840162" cy="375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82664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wipe(down)">
                                      <p:cBhvr>
                                        <p:cTn id="7"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04850"/>
            <a:ext cx="8229600" cy="1143000"/>
          </a:xfrm>
        </p:spPr>
        <p:txBody>
          <a:bodyPr>
            <a:normAutofit/>
          </a:bodyPr>
          <a:lstStyle/>
          <a:p>
            <a:pPr eaLnBrk="1" fontAlgn="auto" hangingPunct="1">
              <a:spcAft>
                <a:spcPts val="0"/>
              </a:spcAft>
              <a:defRPr/>
            </a:pPr>
            <a:r>
              <a:rPr lang="en-US" sz="3750" dirty="0" smtClean="0"/>
              <a:t>5 Steps to Preparing a NAF AOB</a:t>
            </a:r>
            <a:endParaRPr lang="en-US" sz="2325" dirty="0"/>
          </a:p>
        </p:txBody>
      </p:sp>
      <p:sp>
        <p:nvSpPr>
          <p:cNvPr id="27652" name="Rectangle 6"/>
          <p:cNvSpPr>
            <a:spLocks noChangeArrowheads="1"/>
          </p:cNvSpPr>
          <p:nvPr/>
        </p:nvSpPr>
        <p:spPr bwMode="auto">
          <a:xfrm>
            <a:off x="4216400" y="2208213"/>
            <a:ext cx="451485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469900" indent="-174625">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spcBef>
                <a:spcPct val="50000"/>
              </a:spcBef>
            </a:pPr>
            <a:r>
              <a:rPr lang="en-US" altLang="en-US" dirty="0">
                <a:latin typeface="Arial" panose="020B0604020202020204" pitchFamily="34" charset="0"/>
                <a:cs typeface="Arial" panose="020B0604020202020204" pitchFamily="34" charset="0"/>
              </a:rPr>
              <a:t>Determine Factors that will impact Future</a:t>
            </a:r>
          </a:p>
          <a:p>
            <a:pPr lvl="1" eaLnBrk="1" hangingPunct="1">
              <a:lnSpc>
                <a:spcPct val="50000"/>
              </a:lnSpc>
              <a:spcBef>
                <a:spcPct val="50000"/>
              </a:spcBef>
              <a:buClr>
                <a:schemeClr val="accent1"/>
              </a:buClr>
              <a:buSzPct val="85000"/>
              <a:buFont typeface="Wingdings 2" panose="05020102010507070707" pitchFamily="18" charset="2"/>
              <a:buChar char=""/>
            </a:pPr>
            <a:r>
              <a:rPr lang="en-US" altLang="en-US" dirty="0">
                <a:latin typeface="Arial" panose="020B0604020202020204" pitchFamily="34" charset="0"/>
                <a:cs typeface="Arial" panose="020B0604020202020204" pitchFamily="34" charset="0"/>
              </a:rPr>
              <a:t>	Fluctuations in Income</a:t>
            </a:r>
          </a:p>
          <a:p>
            <a:pPr lvl="1" eaLnBrk="1" hangingPunct="1">
              <a:lnSpc>
                <a:spcPct val="50000"/>
              </a:lnSpc>
              <a:spcBef>
                <a:spcPct val="50000"/>
              </a:spcBef>
              <a:buClr>
                <a:schemeClr val="accent1"/>
              </a:buClr>
              <a:buSzPct val="85000"/>
              <a:buFont typeface="Wingdings 2" panose="05020102010507070707" pitchFamily="18" charset="2"/>
              <a:buChar char=""/>
            </a:pPr>
            <a:r>
              <a:rPr lang="en-US" altLang="en-US" dirty="0">
                <a:latin typeface="Arial" panose="020B0604020202020204" pitchFamily="34" charset="0"/>
                <a:cs typeface="Arial" panose="020B0604020202020204" pitchFamily="34" charset="0"/>
              </a:rPr>
              <a:t>	Budget reductions and revisions</a:t>
            </a:r>
          </a:p>
          <a:p>
            <a:pPr lvl="1" eaLnBrk="1" hangingPunct="1">
              <a:lnSpc>
                <a:spcPct val="50000"/>
              </a:lnSpc>
              <a:spcBef>
                <a:spcPct val="50000"/>
              </a:spcBef>
              <a:buClr>
                <a:schemeClr val="accent1"/>
              </a:buClr>
              <a:buSzPct val="85000"/>
              <a:buFont typeface="Wingdings 2" panose="05020102010507070707" pitchFamily="18" charset="2"/>
              <a:buChar char=""/>
            </a:pPr>
            <a:r>
              <a:rPr lang="en-US" altLang="en-US" dirty="0">
                <a:latin typeface="Arial" panose="020B0604020202020204" pitchFamily="34" charset="0"/>
                <a:cs typeface="Arial" panose="020B0604020202020204" pitchFamily="34" charset="0"/>
              </a:rPr>
              <a:t>	Funding cuts/efficiencies</a:t>
            </a:r>
          </a:p>
          <a:p>
            <a:pPr lvl="1" eaLnBrk="1" hangingPunct="1">
              <a:lnSpc>
                <a:spcPct val="50000"/>
              </a:lnSpc>
              <a:spcBef>
                <a:spcPct val="50000"/>
              </a:spcBef>
              <a:buClr>
                <a:schemeClr val="accent1"/>
              </a:buClr>
              <a:buSzPct val="85000"/>
              <a:buFont typeface="Wingdings 2" panose="05020102010507070707" pitchFamily="18" charset="2"/>
              <a:buChar char=""/>
            </a:pP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Govt</a:t>
            </a:r>
            <a:r>
              <a:rPr lang="en-US" altLang="en-US" dirty="0">
                <a:latin typeface="Arial" panose="020B0604020202020204" pitchFamily="34" charset="0"/>
                <a:cs typeface="Arial" panose="020B0604020202020204" pitchFamily="34" charset="0"/>
              </a:rPr>
              <a:t>/Politics – drawdown or up?</a:t>
            </a:r>
          </a:p>
          <a:p>
            <a:pPr lvl="1" eaLnBrk="1" hangingPunct="1">
              <a:lnSpc>
                <a:spcPct val="50000"/>
              </a:lnSpc>
              <a:spcBef>
                <a:spcPct val="50000"/>
              </a:spcBef>
              <a:buClr>
                <a:schemeClr val="accent1"/>
              </a:buClr>
              <a:buSzPct val="85000"/>
              <a:buFont typeface="Wingdings 2" panose="05020102010507070707" pitchFamily="18" charset="2"/>
              <a:buChar char=""/>
            </a:pPr>
            <a:r>
              <a:rPr lang="en-US" altLang="en-US" dirty="0">
                <a:latin typeface="Arial" panose="020B0604020202020204" pitchFamily="34" charset="0"/>
                <a:cs typeface="Arial" panose="020B0604020202020204" pitchFamily="34" charset="0"/>
              </a:rPr>
              <a:t>	Policy changes</a:t>
            </a:r>
          </a:p>
          <a:p>
            <a:pPr lvl="1" eaLnBrk="1" hangingPunct="1">
              <a:lnSpc>
                <a:spcPct val="50000"/>
              </a:lnSpc>
              <a:spcBef>
                <a:spcPct val="50000"/>
              </a:spcBef>
              <a:buClr>
                <a:schemeClr val="accent1"/>
              </a:buClr>
              <a:buSzPct val="85000"/>
              <a:buFont typeface="Wingdings 2" panose="05020102010507070707" pitchFamily="18" charset="2"/>
              <a:buChar char=""/>
            </a:pPr>
            <a:r>
              <a:rPr lang="en-US" altLang="en-US" dirty="0">
                <a:latin typeface="Arial" panose="020B0604020202020204" pitchFamily="34" charset="0"/>
                <a:cs typeface="Arial" panose="020B0604020202020204" pitchFamily="34" charset="0"/>
              </a:rPr>
              <a:t>	Command changes</a:t>
            </a:r>
          </a:p>
          <a:p>
            <a:pPr lvl="1" eaLnBrk="1" hangingPunct="1">
              <a:lnSpc>
                <a:spcPct val="50000"/>
              </a:lnSpc>
              <a:spcBef>
                <a:spcPct val="50000"/>
              </a:spcBef>
              <a:buClr>
                <a:schemeClr val="accent1"/>
              </a:buClr>
              <a:buSzPct val="85000"/>
              <a:buFont typeface="Wingdings 2" panose="05020102010507070707" pitchFamily="18" charset="2"/>
              <a:buChar char=""/>
            </a:pPr>
            <a:r>
              <a:rPr lang="en-US" altLang="en-US" dirty="0">
                <a:latin typeface="Arial" panose="020B0604020202020204" pitchFamily="34" charset="0"/>
                <a:cs typeface="Arial" panose="020B0604020202020204" pitchFamily="34" charset="0"/>
              </a:rPr>
              <a:t>	Strategic Plans/Guidance</a:t>
            </a:r>
          </a:p>
          <a:p>
            <a:pPr lvl="1" eaLnBrk="1" hangingPunct="1">
              <a:lnSpc>
                <a:spcPct val="50000"/>
              </a:lnSpc>
              <a:spcBef>
                <a:spcPct val="50000"/>
              </a:spcBef>
              <a:buClr>
                <a:schemeClr val="accent1"/>
              </a:buClr>
              <a:buSzPct val="85000"/>
              <a:buFont typeface="Wingdings 2" panose="05020102010507070707" pitchFamily="18" charset="2"/>
              <a:buChar char=""/>
            </a:pPr>
            <a:r>
              <a:rPr lang="en-US" altLang="en-US" dirty="0">
                <a:latin typeface="Arial" panose="020B0604020202020204" pitchFamily="34" charset="0"/>
                <a:cs typeface="Arial" panose="020B0604020202020204" pitchFamily="34" charset="0"/>
              </a:rPr>
              <a:t>	Operating guidance</a:t>
            </a:r>
          </a:p>
          <a:p>
            <a:pPr lvl="1" eaLnBrk="1" hangingPunct="1">
              <a:lnSpc>
                <a:spcPct val="50000"/>
              </a:lnSpc>
              <a:spcBef>
                <a:spcPct val="50000"/>
              </a:spcBef>
              <a:buClr>
                <a:schemeClr val="accent1"/>
              </a:buClr>
              <a:buSzPct val="85000"/>
              <a:buFont typeface="Wingdings 2" panose="05020102010507070707" pitchFamily="18" charset="2"/>
              <a:buChar char=""/>
            </a:pPr>
            <a:r>
              <a:rPr lang="en-US" altLang="en-US" dirty="0">
                <a:latin typeface="Arial" panose="020B0604020202020204" pitchFamily="34" charset="0"/>
                <a:cs typeface="Arial" panose="020B0604020202020204" pitchFamily="34" charset="0"/>
              </a:rPr>
              <a:t>	World and US economies</a:t>
            </a:r>
          </a:p>
          <a:p>
            <a:pPr lvl="1" eaLnBrk="1" hangingPunct="1">
              <a:lnSpc>
                <a:spcPct val="50000"/>
              </a:lnSpc>
              <a:spcBef>
                <a:spcPct val="50000"/>
              </a:spcBef>
              <a:buClr>
                <a:schemeClr val="accent1"/>
              </a:buClr>
              <a:buSzPct val="85000"/>
              <a:buFont typeface="Wingdings 2" panose="05020102010507070707" pitchFamily="18" charset="2"/>
              <a:buChar char=""/>
            </a:pPr>
            <a:r>
              <a:rPr lang="en-US" altLang="en-US" dirty="0">
                <a:latin typeface="Arial" panose="020B0604020202020204" pitchFamily="34" charset="0"/>
                <a:cs typeface="Arial" panose="020B0604020202020204" pitchFamily="34" charset="0"/>
              </a:rPr>
              <a:t>	Laws</a:t>
            </a:r>
          </a:p>
          <a:p>
            <a:pPr lvl="1" eaLnBrk="1" hangingPunct="1">
              <a:lnSpc>
                <a:spcPct val="50000"/>
              </a:lnSpc>
              <a:spcBef>
                <a:spcPct val="50000"/>
              </a:spcBef>
              <a:buClr>
                <a:schemeClr val="accent1"/>
              </a:buClr>
              <a:buSzPct val="85000"/>
              <a:buFont typeface="Wingdings 2" panose="05020102010507070707" pitchFamily="18" charset="2"/>
              <a:buChar char=""/>
            </a:pPr>
            <a:r>
              <a:rPr lang="en-US" altLang="en-US" dirty="0">
                <a:latin typeface="Arial" panose="020B0604020202020204" pitchFamily="34" charset="0"/>
                <a:cs typeface="Arial" panose="020B0604020202020204" pitchFamily="34" charset="0"/>
              </a:rPr>
              <a:t>	Currency changes (OCONUS)</a:t>
            </a:r>
          </a:p>
          <a:p>
            <a:pPr lvl="1" eaLnBrk="1" hangingPunct="1">
              <a:lnSpc>
                <a:spcPct val="50000"/>
              </a:lnSpc>
              <a:spcBef>
                <a:spcPct val="50000"/>
              </a:spcBef>
              <a:buClr>
                <a:schemeClr val="accent1"/>
              </a:buClr>
              <a:buSzPct val="85000"/>
              <a:buFont typeface="Wingdings 2" panose="05020102010507070707" pitchFamily="18" charset="2"/>
              <a:buChar char=""/>
            </a:pPr>
            <a:r>
              <a:rPr lang="en-US" altLang="en-US" dirty="0">
                <a:latin typeface="Arial" panose="020B0604020202020204" pitchFamily="34" charset="0"/>
                <a:cs typeface="Arial" panose="020B0604020202020204" pitchFamily="34" charset="0"/>
              </a:rPr>
              <a:t>	Weather</a:t>
            </a:r>
          </a:p>
          <a:p>
            <a:pPr lvl="1" eaLnBrk="1" hangingPunct="1">
              <a:lnSpc>
                <a:spcPct val="50000"/>
              </a:lnSpc>
              <a:spcBef>
                <a:spcPct val="50000"/>
              </a:spcBef>
              <a:buClr>
                <a:schemeClr val="accent1"/>
              </a:buClr>
              <a:buSzPct val="85000"/>
              <a:buFont typeface="Wingdings 2" panose="05020102010507070707" pitchFamily="18" charset="2"/>
              <a:buChar char=""/>
            </a:pPr>
            <a:r>
              <a:rPr lang="en-US" altLang="en-US" dirty="0">
                <a:latin typeface="Arial" panose="020B0604020202020204" pitchFamily="34" charset="0"/>
                <a:cs typeface="Arial" panose="020B0604020202020204" pitchFamily="34" charset="0"/>
              </a:rPr>
              <a:t>	Environment/sustainability</a:t>
            </a:r>
          </a:p>
        </p:txBody>
      </p:sp>
      <p:pic>
        <p:nvPicPr>
          <p:cNvPr id="27653" name="Picture 11" descr="AOBstep3.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963" y="2608263"/>
            <a:ext cx="3871912"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403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fade">
                                      <p:cBhvr>
                                        <p:cTn id="7" dur="2000"/>
                                        <p:tgtEl>
                                          <p:spTgt spid="27652"/>
                                        </p:tgtEl>
                                      </p:cBhvr>
                                    </p:animEffect>
                                    <p:anim calcmode="lin" valueType="num">
                                      <p:cBhvr>
                                        <p:cTn id="8" dur="2000" fill="hold"/>
                                        <p:tgtEl>
                                          <p:spTgt spid="27652"/>
                                        </p:tgtEl>
                                        <p:attrNameLst>
                                          <p:attrName>ppt_w</p:attrName>
                                        </p:attrNameLst>
                                      </p:cBhvr>
                                      <p:tavLst>
                                        <p:tav tm="0" fmla="#ppt_w*sin(2.5*pi*$)">
                                          <p:val>
                                            <p:fltVal val="0"/>
                                          </p:val>
                                        </p:tav>
                                        <p:tav tm="100000">
                                          <p:val>
                                            <p:fltVal val="1"/>
                                          </p:val>
                                        </p:tav>
                                      </p:tavLst>
                                    </p:anim>
                                    <p:anim calcmode="lin" valueType="num">
                                      <p:cBhvr>
                                        <p:cTn id="9" dur="2000" fill="hold"/>
                                        <p:tgtEl>
                                          <p:spTgt spid="2765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04850"/>
            <a:ext cx="8229600" cy="1143000"/>
          </a:xfrm>
        </p:spPr>
        <p:txBody>
          <a:bodyPr>
            <a:normAutofit/>
          </a:bodyPr>
          <a:lstStyle/>
          <a:p>
            <a:pPr eaLnBrk="1" fontAlgn="auto" hangingPunct="1">
              <a:spcAft>
                <a:spcPts val="0"/>
              </a:spcAft>
              <a:defRPr/>
            </a:pPr>
            <a:r>
              <a:rPr lang="en-US" sz="3750" dirty="0" smtClean="0"/>
              <a:t>5 Steps to Preparing a NAF AOB</a:t>
            </a:r>
            <a:endParaRPr lang="en-US" sz="2325" dirty="0"/>
          </a:p>
        </p:txBody>
      </p:sp>
      <p:sp>
        <p:nvSpPr>
          <p:cNvPr id="29700" name="Rectangle 6"/>
          <p:cNvSpPr>
            <a:spLocks noChangeArrowheads="1"/>
          </p:cNvSpPr>
          <p:nvPr/>
        </p:nvSpPr>
        <p:spPr bwMode="auto">
          <a:xfrm>
            <a:off x="4424363" y="2484438"/>
            <a:ext cx="41624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Palatino Linotype" panose="02040502050505030304" pitchFamily="18" charset="0"/>
              </a:defRPr>
            </a:lvl1pPr>
            <a:lvl2pPr marL="469900" indent="-174625">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spcBef>
                <a:spcPct val="50000"/>
              </a:spcBef>
            </a:pPr>
            <a:r>
              <a:rPr lang="en-US" altLang="en-US" sz="2400" dirty="0">
                <a:latin typeface="Arial" panose="020B0604020202020204" pitchFamily="34" charset="0"/>
                <a:cs typeface="Arial" panose="020B0604020202020204" pitchFamily="34" charset="0"/>
              </a:rPr>
              <a:t>Forecast Performance</a:t>
            </a:r>
          </a:p>
          <a:p>
            <a:pPr lvl="1" eaLnBrk="1" hangingPunct="1">
              <a:spcBef>
                <a:spcPct val="50000"/>
              </a:spcBef>
              <a:buClr>
                <a:schemeClr val="accent1"/>
              </a:buClr>
              <a:buSzPct val="85000"/>
              <a:buFont typeface="Wingdings 2" panose="05020102010507070707" pitchFamily="18" charset="2"/>
              <a:buChar char=""/>
            </a:pPr>
            <a:r>
              <a:rPr lang="en-US" altLang="en-US" sz="2400" dirty="0">
                <a:latin typeface="Arial" panose="020B0604020202020204" pitchFamily="34" charset="0"/>
                <a:cs typeface="Arial" panose="020B0604020202020204" pitchFamily="34" charset="0"/>
              </a:rPr>
              <a:t>By event or program</a:t>
            </a:r>
          </a:p>
          <a:p>
            <a:pPr lvl="1" eaLnBrk="1" hangingPunct="1">
              <a:spcBef>
                <a:spcPct val="50000"/>
              </a:spcBef>
              <a:buClr>
                <a:schemeClr val="accent1"/>
              </a:buClr>
              <a:buSzPct val="85000"/>
              <a:buFont typeface="Wingdings 2" panose="05020102010507070707" pitchFamily="18" charset="2"/>
              <a:buChar char=""/>
            </a:pPr>
            <a:r>
              <a:rPr lang="en-US" altLang="en-US" sz="2400" dirty="0">
                <a:latin typeface="Arial" panose="020B0604020202020204" pitchFamily="34" charset="0"/>
                <a:cs typeface="Arial" panose="020B0604020202020204" pitchFamily="34" charset="0"/>
              </a:rPr>
              <a:t>Participation</a:t>
            </a:r>
          </a:p>
          <a:p>
            <a:pPr lvl="1" eaLnBrk="1" hangingPunct="1">
              <a:spcBef>
                <a:spcPct val="50000"/>
              </a:spcBef>
              <a:buClr>
                <a:schemeClr val="accent1"/>
              </a:buClr>
              <a:buSzPct val="85000"/>
              <a:buFont typeface="Wingdings 2" panose="05020102010507070707" pitchFamily="18" charset="2"/>
              <a:buChar char=""/>
            </a:pPr>
            <a:r>
              <a:rPr lang="en-US" altLang="en-US" sz="2400" dirty="0">
                <a:latin typeface="Arial" panose="020B0604020202020204" pitchFamily="34" charset="0"/>
                <a:cs typeface="Arial" panose="020B0604020202020204" pitchFamily="34" charset="0"/>
              </a:rPr>
              <a:t>Should I be making a profit?</a:t>
            </a:r>
          </a:p>
          <a:p>
            <a:pPr lvl="1" eaLnBrk="1" hangingPunct="1">
              <a:spcBef>
                <a:spcPct val="50000"/>
              </a:spcBef>
              <a:buClr>
                <a:schemeClr val="accent1"/>
              </a:buClr>
              <a:buSzPct val="85000"/>
              <a:buFont typeface="Wingdings 2" panose="05020102010507070707" pitchFamily="18" charset="2"/>
              <a:buChar char=""/>
            </a:pPr>
            <a:r>
              <a:rPr lang="en-US" altLang="en-US" sz="2400" dirty="0">
                <a:latin typeface="Arial" panose="020B0604020202020204" pitchFamily="34" charset="0"/>
                <a:cs typeface="Arial" panose="020B0604020202020204" pitchFamily="34" charset="0"/>
              </a:rPr>
              <a:t>Should I be applying break-even analysis?</a:t>
            </a:r>
          </a:p>
        </p:txBody>
      </p:sp>
      <p:pic>
        <p:nvPicPr>
          <p:cNvPr id="29701" name="Picture 11" descr="AOBstep4.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 y="2351088"/>
            <a:ext cx="4064000" cy="346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50177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wheel(1)">
                                      <p:cBhvr>
                                        <p:cTn id="7" dur="20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 on brainstorming" id="{C229246F-E851-40FB-8E1D-535DCA6AFD71}" vid="{8D346C02-FE09-4A8E-BC58-EB73E373F0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12318</Words>
  <Application>Microsoft Office PowerPoint</Application>
  <PresentationFormat>On-screen Show (4:3)</PresentationFormat>
  <Paragraphs>2781</Paragraphs>
  <Slides>154</Slides>
  <Notes>106</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2</vt:i4>
      </vt:variant>
      <vt:variant>
        <vt:lpstr>Slide Titles</vt:lpstr>
      </vt:variant>
      <vt:variant>
        <vt:i4>154</vt:i4>
      </vt:variant>
    </vt:vector>
  </HeadingPairs>
  <TitlesOfParts>
    <vt:vector size="172" baseType="lpstr">
      <vt:lpstr>Albany</vt:lpstr>
      <vt:lpstr>Andale Sans UI</vt:lpstr>
      <vt:lpstr>Arial</vt:lpstr>
      <vt:lpstr>Arial Black</vt:lpstr>
      <vt:lpstr>Calibri</vt:lpstr>
      <vt:lpstr>Century Gothic</vt:lpstr>
      <vt:lpstr>Impact</vt:lpstr>
      <vt:lpstr>Lucida Grande</vt:lpstr>
      <vt:lpstr>Monotype Sorts</vt:lpstr>
      <vt:lpstr>Optima</vt:lpstr>
      <vt:lpstr>Palatino Linotype</vt:lpstr>
      <vt:lpstr>StarSymbol</vt:lpstr>
      <vt:lpstr>Tahoma</vt:lpstr>
      <vt:lpstr>Wingdings</vt:lpstr>
      <vt:lpstr>Wingdings 2</vt:lpstr>
      <vt:lpstr>Presentation on brainstorming</vt:lpstr>
      <vt:lpstr>Chart</vt:lpstr>
      <vt:lpstr>Worksheet</vt:lpstr>
      <vt:lpstr>NAF Financial Management for Program Managers</vt:lpstr>
      <vt:lpstr>PowerPoint Presentation</vt:lpstr>
      <vt:lpstr>Introductions</vt:lpstr>
      <vt:lpstr>Expectations</vt:lpstr>
      <vt:lpstr>Policies and Procedures</vt:lpstr>
      <vt:lpstr>Syllabus and Information</vt:lpstr>
      <vt:lpstr>NAF Financial Management  Course Objectives</vt:lpstr>
      <vt:lpstr>NAF Financial Management  Course Objectives</vt:lpstr>
      <vt:lpstr>Why Make Money? Group Exercise</vt:lpstr>
      <vt:lpstr>Module 1 Introduction to NAF Financial Management</vt:lpstr>
      <vt:lpstr>Module 1 Objectives</vt:lpstr>
      <vt:lpstr>What do you know?  – Funding Categories</vt:lpstr>
      <vt:lpstr>What do you know? – Funding Categories</vt:lpstr>
      <vt:lpstr>What do you know? – Funding Categories</vt:lpstr>
      <vt:lpstr>FMWR Funding Categories   (Review of BMC Module 7)</vt:lpstr>
      <vt:lpstr>Knowledge Check</vt:lpstr>
      <vt:lpstr>Knowledge Check</vt:lpstr>
      <vt:lpstr>Group Activity</vt:lpstr>
      <vt:lpstr>Regulations and Policies</vt:lpstr>
      <vt:lpstr>PowerPoint Presentation</vt:lpstr>
      <vt:lpstr>Fund Manager</vt:lpstr>
      <vt:lpstr>Funding</vt:lpstr>
      <vt:lpstr>Funding Levels Determined</vt:lpstr>
      <vt:lpstr>That’s All We Get?!?</vt:lpstr>
      <vt:lpstr>Uniform Funding Management (UFM)</vt:lpstr>
      <vt:lpstr>Funding FMWR</vt:lpstr>
      <vt:lpstr>Successor-in-interest NAFIs</vt:lpstr>
      <vt:lpstr>NAF and NAFI</vt:lpstr>
      <vt:lpstr>Uniform Funding &amp; Management</vt:lpstr>
      <vt:lpstr>UFM Cont.</vt:lpstr>
      <vt:lpstr>UFM Cont.</vt:lpstr>
      <vt:lpstr>Module 1 Objectives Review</vt:lpstr>
      <vt:lpstr>Module 2 Income Statement as a Management Tool</vt:lpstr>
      <vt:lpstr>Tell Us Your Story!</vt:lpstr>
      <vt:lpstr>Module 2 Objectives</vt:lpstr>
      <vt:lpstr>Knowledge and Risk</vt:lpstr>
      <vt:lpstr>Give Us Your Digits! </vt:lpstr>
      <vt:lpstr>The Standard NAFI Number</vt:lpstr>
      <vt:lpstr>Rolling Things Up</vt:lpstr>
      <vt:lpstr>Income Statement</vt:lpstr>
      <vt:lpstr>Income Statement</vt:lpstr>
      <vt:lpstr>Income Statement</vt:lpstr>
      <vt:lpstr>PowerPoint Presentation</vt:lpstr>
      <vt:lpstr>PowerPoint Presentation</vt:lpstr>
      <vt:lpstr>Income Statement</vt:lpstr>
      <vt:lpstr>Income Statement</vt:lpstr>
      <vt:lpstr>Analyzing Financials</vt:lpstr>
      <vt:lpstr>Analysis</vt:lpstr>
      <vt:lpstr>Analysis Defined</vt:lpstr>
      <vt:lpstr>Reports</vt:lpstr>
      <vt:lpstr>Five Key Financial Reports</vt:lpstr>
      <vt:lpstr>This Month vs Last Month</vt:lpstr>
      <vt:lpstr>This Month vs Budget</vt:lpstr>
      <vt:lpstr>Current Month vs Same Month Last Year</vt:lpstr>
      <vt:lpstr>YTD this Year vs YTD Last Year</vt:lpstr>
      <vt:lpstr>YTD this Year vs YTD Budget</vt:lpstr>
      <vt:lpstr>Five Key Financial Reports Exercise</vt:lpstr>
      <vt:lpstr>        SMIRF Reports</vt:lpstr>
      <vt:lpstr>SMIRF Reports</vt:lpstr>
      <vt:lpstr>SMIRF Reports </vt:lpstr>
      <vt:lpstr>  SMIRF Reports</vt:lpstr>
      <vt:lpstr>SMIRF Reports </vt:lpstr>
      <vt:lpstr>Module 2 Objectives</vt:lpstr>
      <vt:lpstr>Module 3 Analyzing a Variance</vt:lpstr>
      <vt:lpstr>Putting It Together </vt:lpstr>
      <vt:lpstr>Objectives</vt:lpstr>
      <vt:lpstr>Five Key Financial Reports</vt:lpstr>
      <vt:lpstr>The + or – of Financial Trends</vt:lpstr>
      <vt:lpstr>  SMIRF Reports</vt:lpstr>
      <vt:lpstr>What is a Variance?</vt:lpstr>
      <vt:lpstr>What is a Variance?</vt:lpstr>
      <vt:lpstr>How do you “Measure Up”?</vt:lpstr>
      <vt:lpstr>What are you measured against?</vt:lpstr>
      <vt:lpstr>What are you measured against?</vt:lpstr>
      <vt:lpstr>What are you measured against?</vt:lpstr>
      <vt:lpstr>Analyzing a Variance</vt:lpstr>
      <vt:lpstr>Group Exercise</vt:lpstr>
      <vt:lpstr>PowerPoint Presentation</vt:lpstr>
      <vt:lpstr>This Month vs Budget</vt:lpstr>
      <vt:lpstr>This Month vs. Budget</vt:lpstr>
      <vt:lpstr>This Month vs Budget</vt:lpstr>
      <vt:lpstr>PowerPoint Presentation</vt:lpstr>
      <vt:lpstr>PowerPoint Presentation</vt:lpstr>
      <vt:lpstr>PowerPoint Presentation</vt:lpstr>
      <vt:lpstr>Wrapping it up</vt:lpstr>
      <vt:lpstr>Objectives</vt:lpstr>
      <vt:lpstr>Assignment:  Monthly Variance Report Exercise</vt:lpstr>
      <vt:lpstr>Module 4 Program Requirements</vt:lpstr>
      <vt:lpstr>Manager’s Role</vt:lpstr>
      <vt:lpstr>Objectives</vt:lpstr>
      <vt:lpstr>Annual Operating Budgets</vt:lpstr>
      <vt:lpstr>Annual Operating Budgets</vt:lpstr>
      <vt:lpstr>Manager’s Role</vt:lpstr>
      <vt:lpstr>NAF AOB Process</vt:lpstr>
      <vt:lpstr>NAF AOB Process: Group Exercise Brainstorm examples of things we would look at for the 5 steps</vt:lpstr>
      <vt:lpstr>5 Steps to Preparing a NAF AOB</vt:lpstr>
      <vt:lpstr>5 Steps to Preparing a NAF AOB</vt:lpstr>
      <vt:lpstr>5 Steps to Preparing a NAF AOB</vt:lpstr>
      <vt:lpstr>5 Steps to Preparing a NAF AOB</vt:lpstr>
      <vt:lpstr>5 Steps to Preparing a NAF AOB</vt:lpstr>
      <vt:lpstr>Formulating Strategy</vt:lpstr>
      <vt:lpstr>Formulating Strategy</vt:lpstr>
      <vt:lpstr>Mission Statements</vt:lpstr>
      <vt:lpstr>FMWR (G9) Mission</vt:lpstr>
      <vt:lpstr>Fort Bragg Family and MWR</vt:lpstr>
      <vt:lpstr>Formulating Strategy</vt:lpstr>
      <vt:lpstr>SWOT</vt:lpstr>
      <vt:lpstr>PowerPoint Presentation</vt:lpstr>
      <vt:lpstr>PowerPoint Presentation</vt:lpstr>
      <vt:lpstr>SWOT Wrap Up</vt:lpstr>
      <vt:lpstr>5yr Plan</vt:lpstr>
      <vt:lpstr>5yr Plan Program Requirements</vt:lpstr>
      <vt:lpstr>5yr Plan Program Requirements</vt:lpstr>
      <vt:lpstr>5yr Plan Program Requirements</vt:lpstr>
      <vt:lpstr>Wrapping it up</vt:lpstr>
      <vt:lpstr>Objectives</vt:lpstr>
      <vt:lpstr>Module 5 Annual Operating Budget (AOB)</vt:lpstr>
      <vt:lpstr>Objectives</vt:lpstr>
      <vt:lpstr>NAF AOB Process ~ 5 Steps</vt:lpstr>
      <vt:lpstr>5 Steps to Preparing a NAF AOB</vt:lpstr>
      <vt:lpstr>Scenario</vt:lpstr>
      <vt:lpstr>PowerPoint Presentation</vt:lpstr>
      <vt:lpstr>5 Steps to Preparing a NAF AOB</vt:lpstr>
      <vt:lpstr>5 Steps to Preparing a NAF AOB</vt:lpstr>
      <vt:lpstr>5 Steps to Preparing a NAF AOB</vt:lpstr>
      <vt:lpstr>5 Steps to Preparing a NAF AOB</vt:lpstr>
      <vt:lpstr>5 Steps to Preparing a NAF AOB</vt:lpstr>
      <vt:lpstr>  Manager’s Narrative</vt:lpstr>
      <vt:lpstr>Manager’s Narrative</vt:lpstr>
      <vt:lpstr>Manager’s Narrative</vt:lpstr>
      <vt:lpstr>Manager’s Narrative</vt:lpstr>
      <vt:lpstr>Wrapping it up</vt:lpstr>
      <vt:lpstr>Objectives</vt:lpstr>
      <vt:lpstr>Assignment:  Manager’s Narrative Exercise</vt:lpstr>
      <vt:lpstr>Module 6 The CPMC Process</vt:lpstr>
      <vt:lpstr>Objectives</vt:lpstr>
      <vt:lpstr>Reviewing the 5 Year Plan</vt:lpstr>
      <vt:lpstr>Capital Purchase and  Minor Construction (CPMC)</vt:lpstr>
      <vt:lpstr>Knowledge Check</vt:lpstr>
      <vt:lpstr>PowerPoint Presentation</vt:lpstr>
      <vt:lpstr>PowerPoint Presentation</vt:lpstr>
      <vt:lpstr>Capitalization</vt:lpstr>
      <vt:lpstr>Depreciation</vt:lpstr>
      <vt:lpstr>Depreciation – Freezer Example</vt:lpstr>
      <vt:lpstr>Group Exercise</vt:lpstr>
      <vt:lpstr>Decision Matrix</vt:lpstr>
      <vt:lpstr>Sample Decision Matrix</vt:lpstr>
      <vt:lpstr>CPMC Proposal</vt:lpstr>
      <vt:lpstr>CPMC Wrap-Up!</vt:lpstr>
      <vt:lpstr>Objectives</vt:lpstr>
      <vt:lpstr>Module 7 Wrapping it Up!</vt:lpstr>
      <vt:lpstr>Assignment:  AOB Variance Report Exercise</vt:lpstr>
      <vt:lpstr>Individual Action Plan</vt:lpstr>
      <vt:lpstr>Expectations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2018-11-28T19:28:14Z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TC034606379991</vt:lpwstr>
  </property>
</Properties>
</file>