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E02F-5CA2-4E46-BE02-4FDC88E89FBF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D86B-DA24-4F4B-BB91-D92ECA08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53F5EF-7533-494C-B52C-BAD4D3072B8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69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517C20-1CA3-4B5F-8A76-2C9A6DEC50BA}" type="slidenum">
              <a:rPr lang="en-US" altLang="en-US" smtClean="0">
                <a:ea typeface="MS PGothic" panose="020B0600070205080204" pitchFamily="34" charset="-128"/>
              </a:rPr>
              <a:pPr/>
              <a:t>13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80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B4C993-B9B8-4186-B62A-CFA8B88654E5}" type="slidenum">
              <a:rPr lang="en-US" altLang="en-US" smtClean="0">
                <a:ea typeface="MS PGothic" panose="020B0600070205080204" pitchFamily="34" charset="-128"/>
              </a:rPr>
              <a:pPr/>
              <a:t>14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25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34417F-D5C0-4677-854E-150EC277C799}" type="slidenum">
              <a:rPr lang="en-US" altLang="en-US" smtClean="0">
                <a:ea typeface="MS PGothic" panose="020B0600070205080204" pitchFamily="34" charset="-128"/>
              </a:rPr>
              <a:pPr/>
              <a:t>16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204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BB13C-7069-4E21-8D66-3B5696E45F47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56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5B1694-7697-4E11-96D3-18B96B35106F}" type="slidenum">
              <a:rPr lang="en-US" altLang="en-US" smtClean="0">
                <a:ea typeface="MS PGothic" panose="020B0600070205080204" pitchFamily="34" charset="-128"/>
              </a:rPr>
              <a:pPr/>
              <a:t>18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49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5384AA-B868-4123-9B57-B1BBD91B6250}" type="slidenum">
              <a:rPr lang="en-US" altLang="en-US" smtClean="0">
                <a:ea typeface="MS PGothic" panose="020B0600070205080204" pitchFamily="34" charset="-128"/>
              </a:rPr>
              <a:pPr/>
              <a:t>19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5399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D173A8-82E7-4710-9558-D751E791FEA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206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F9E97E-1224-4857-A2A5-8C6D6056F2C3}" type="slidenum">
              <a:rPr lang="en-US" altLang="en-US" smtClean="0">
                <a:ea typeface="MS PGothic" panose="020B0600070205080204" pitchFamily="34" charset="-128"/>
              </a:rPr>
              <a:pPr/>
              <a:t>23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586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84E4D0-9206-4234-A802-43902F02E266}" type="slidenum">
              <a:rPr lang="en-US" altLang="en-US" smtClean="0">
                <a:ea typeface="MS PGothic" panose="020B0600070205080204" pitchFamily="34" charset="-128"/>
              </a:rPr>
              <a:pPr/>
              <a:t>24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943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9B0E68-7B41-4582-B72E-D439053D1C7E}" type="slidenum">
              <a:rPr lang="en-US" altLang="en-US" smtClean="0">
                <a:ea typeface="MS PGothic" panose="020B0600070205080204" pitchFamily="34" charset="-128"/>
              </a:rPr>
              <a:pPr/>
              <a:t>25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67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D70B56-B09E-4B59-B4CC-6FE655420B1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4832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04A275-A5B7-4A0E-A657-CB45810290B8}" type="slidenum">
              <a:rPr lang="en-US" altLang="en-US" smtClean="0">
                <a:ea typeface="MS PGothic" panose="020B0600070205080204" pitchFamily="34" charset="-128"/>
              </a:rPr>
              <a:pPr/>
              <a:t>27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230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6A97BC-4082-4748-9ED4-9F4410B728FF}" type="slidenum">
              <a:rPr lang="en-US" altLang="en-US" smtClean="0">
                <a:ea typeface="MS PGothic" panose="020B0600070205080204" pitchFamily="34" charset="-128"/>
              </a:rPr>
              <a:pPr/>
              <a:t>28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454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11C568-D0F1-4A8F-B0F5-3AFE378C0765}" type="slidenum">
              <a:rPr lang="en-US" altLang="en-US" smtClean="0">
                <a:ea typeface="MS PGothic" panose="020B0600070205080204" pitchFamily="34" charset="-128"/>
              </a:rPr>
              <a:pPr/>
              <a:t>30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151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28EA4D-ECCC-4665-AD34-C1654DA1C2C3}" type="slidenum">
              <a:rPr lang="en-US" altLang="en-US" smtClean="0">
                <a:ea typeface="MS PGothic" panose="020B0600070205080204" pitchFamily="34" charset="-128"/>
              </a:rPr>
              <a:pPr/>
              <a:t>31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22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C66069-EFF0-4EAA-8756-621427184133}" type="slidenum">
              <a:rPr lang="en-US" altLang="en-US" smtClean="0">
                <a:ea typeface="MS PGothic" panose="020B0600070205080204" pitchFamily="34" charset="-128"/>
              </a:rPr>
              <a:pPr/>
              <a:t>4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94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B43412-90E3-478B-8757-E7B8532A8D8B}" type="slidenum">
              <a:rPr lang="en-US" altLang="en-US" smtClean="0">
                <a:ea typeface="MS PGothic" panose="020B0600070205080204" pitchFamily="34" charset="-128"/>
              </a:rPr>
              <a:pPr/>
              <a:t>5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46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84C3B-D95B-4BC6-A195-EFF1DFC8AEDD}" type="slidenum">
              <a:rPr lang="en-US" altLang="en-US" smtClean="0">
                <a:ea typeface="MS PGothic" panose="020B0600070205080204" pitchFamily="34" charset="-128"/>
              </a:rPr>
              <a:pPr/>
              <a:t>6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17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155C6-6C5C-4843-B2EC-46CA3F1F78CD}" type="slidenum">
              <a:rPr lang="en-US" altLang="en-US" smtClean="0">
                <a:ea typeface="MS PGothic" panose="020B0600070205080204" pitchFamily="34" charset="-128"/>
              </a:rPr>
              <a:pPr/>
              <a:t>7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68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7C3301-4D7A-4E4A-BF2A-FB1D84924EB6}" type="slidenum">
              <a:rPr lang="en-US" altLang="en-US" smtClean="0">
                <a:ea typeface="MS PGothic" panose="020B0600070205080204" pitchFamily="34" charset="-128"/>
              </a:rPr>
              <a:pPr/>
              <a:t>8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57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488FD9-0BF5-44C1-B379-CE9155C9D8B8}" type="slidenum">
              <a:rPr lang="en-US" altLang="en-US" smtClean="0">
                <a:ea typeface="MS PGothic" panose="020B0600070205080204" pitchFamily="34" charset="-128"/>
              </a:rPr>
              <a:pPr/>
              <a:t>9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65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F180F5-44D5-41AF-9BC0-5A2488AF99C9}" type="slidenum">
              <a:rPr lang="en-US" altLang="en-US" smtClean="0">
                <a:ea typeface="MS PGothic" panose="020B0600070205080204" pitchFamily="34" charset="-128"/>
              </a:rPr>
              <a:pPr/>
              <a:t>12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64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9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1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DC5739-605F-4E6E-8815-4755ACF929E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F4CEAC-4658-42FA-AEFA-46368DFBC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28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sa.a.addison\Videos\Performance.mp4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sa.a.addison\Videos\Jurassic.mp4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youtube.com/watch?v=-TRB6YXU54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5"/>
          <p:cNvSpPr txBox="1">
            <a:spLocks noChangeArrowheads="1"/>
          </p:cNvSpPr>
          <p:nvPr/>
        </p:nvSpPr>
        <p:spPr bwMode="auto">
          <a:xfrm>
            <a:off x="2895600" y="1792289"/>
            <a:ext cx="6781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tx2"/>
                </a:solidFill>
                <a:latin typeface="Adobe Gothic Std B"/>
                <a:ea typeface="Adobe Gothic Std B"/>
                <a:cs typeface="Adobe Gothic Std B"/>
              </a:rPr>
              <a:t>Crucial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9090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935284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Crucial Conversations</a:t>
            </a:r>
          </a:p>
        </p:txBody>
      </p:sp>
      <p:pic>
        <p:nvPicPr>
          <p:cNvPr id="5939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50" y="2117197"/>
            <a:ext cx="3108092" cy="4022725"/>
          </a:xfrm>
        </p:spPr>
      </p:pic>
    </p:spTree>
    <p:extLst>
      <p:ext uri="{BB962C8B-B14F-4D97-AF65-F5344CB8AC3E}">
        <p14:creationId xmlns:p14="http://schemas.microsoft.com/office/powerpoint/2010/main" val="26718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Conversation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18748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Work On  Me First</a:t>
            </a:r>
          </a:p>
          <a:p>
            <a:pPr lvl="1"/>
            <a:r>
              <a:rPr lang="en-US" altLang="en-US" sz="3000" dirty="0"/>
              <a:t>Get Unstuck</a:t>
            </a:r>
          </a:p>
          <a:p>
            <a:pPr lvl="1"/>
            <a:r>
              <a:rPr lang="en-US" altLang="en-US" sz="3000" dirty="0"/>
              <a:t>Start with the Heart</a:t>
            </a:r>
          </a:p>
          <a:p>
            <a:pPr lvl="1"/>
            <a:r>
              <a:rPr lang="en-US" altLang="en-US" sz="3000" dirty="0"/>
              <a:t>Master my Stories</a:t>
            </a:r>
          </a:p>
        </p:txBody>
      </p:sp>
    </p:spTree>
    <p:extLst>
      <p:ext uri="{BB962C8B-B14F-4D97-AF65-F5344CB8AC3E}">
        <p14:creationId xmlns:p14="http://schemas.microsoft.com/office/powerpoint/2010/main" val="29368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Unstuck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86933" y="2052638"/>
            <a:ext cx="8542867" cy="4195762"/>
          </a:xfrm>
        </p:spPr>
        <p:txBody>
          <a:bodyPr rtlCol="0">
            <a:normAutofit/>
          </a:bodyPr>
          <a:lstStyle/>
          <a:p>
            <a:pPr marL="91440" indent="-91440"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Spot the conversations that are keeping you stuck</a:t>
            </a:r>
          </a:p>
          <a:p>
            <a:pPr marL="91440" indent="-91440">
              <a:buNone/>
              <a:defRPr/>
            </a:pPr>
            <a:endParaRPr lang="en-US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Question:</a:t>
            </a:r>
          </a:p>
          <a:p>
            <a:pPr marL="384048" lvl="1" indent="-18288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conversations am I not holding or not holding well?</a:t>
            </a:r>
            <a:endParaRPr lang="en-US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buNone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Unstuck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000" u="sng" dirty="0"/>
              <a:t>Table Discussion</a:t>
            </a:r>
            <a:r>
              <a:rPr lang="en-US" altLang="en-US" sz="3000" dirty="0"/>
              <a:t>:</a:t>
            </a:r>
          </a:p>
          <a:p>
            <a:r>
              <a:rPr lang="en-US" altLang="en-US" sz="3000" dirty="0"/>
              <a:t>What conversations am I not holding or not holding well?</a:t>
            </a:r>
          </a:p>
          <a:p>
            <a:pPr lvl="1"/>
            <a:r>
              <a:rPr lang="en-US" altLang="en-US" sz="3000" dirty="0">
                <a:ea typeface="MS PGothic" panose="020B0600070205080204" pitchFamily="34" charset="-128"/>
              </a:rPr>
              <a:t>Share an example of a conversation which is long overdue.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3000" dirty="0">
              <a:ea typeface="MS PGothic" panose="020B0600070205080204" pitchFamily="34" charset="-128"/>
            </a:endParaRPr>
          </a:p>
          <a:p>
            <a:r>
              <a:rPr lang="en-US" altLang="en-US" sz="3000" dirty="0"/>
              <a:t>Am I holding the right crucial conversations?</a:t>
            </a:r>
          </a:p>
        </p:txBody>
      </p:sp>
    </p:spTree>
    <p:extLst>
      <p:ext uri="{BB962C8B-B14F-4D97-AF65-F5344CB8AC3E}">
        <p14:creationId xmlns:p14="http://schemas.microsoft.com/office/powerpoint/2010/main" val="23727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Heart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sz="3000" dirty="0" smtClean="0"/>
              <a:t>Work on me first</a:t>
            </a:r>
          </a:p>
          <a:p>
            <a:pPr marL="0" indent="0">
              <a:buNone/>
            </a:pPr>
            <a:endParaRPr lang="en-US" altLang="en-US" sz="3000" dirty="0" smtClean="0"/>
          </a:p>
          <a:p>
            <a:pPr marL="0" indent="0">
              <a:buNone/>
            </a:pPr>
            <a:r>
              <a:rPr lang="en-US" altLang="en-US" sz="3000" dirty="0" smtClean="0"/>
              <a:t>Focus on what you really want</a:t>
            </a:r>
          </a:p>
          <a:p>
            <a:pPr marL="0" indent="0">
              <a:buNone/>
            </a:pPr>
            <a:endParaRPr lang="en-US" altLang="en-US" sz="3000" dirty="0" smtClean="0"/>
          </a:p>
          <a:p>
            <a:pPr marL="0" indent="0">
              <a:buNone/>
            </a:pPr>
            <a:r>
              <a:rPr lang="en-US" altLang="en-US" sz="3000" dirty="0" smtClean="0"/>
              <a:t>Refuse the Sucker’s Choice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919288"/>
            <a:ext cx="28575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the Heart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defTabSz="457207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Recall a tough conversation you’ve had that has left you frustrated and perhaps not getting the end results you had hoped for.</a:t>
            </a:r>
          </a:p>
          <a:p>
            <a:pPr defTabSz="457207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T Chart in table groups.  </a:t>
            </a:r>
          </a:p>
          <a:p>
            <a:pPr defTabSz="457207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Minutes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7588" name="Straight Connector 4"/>
          <p:cNvCxnSpPr>
            <a:cxnSpLocks noChangeShapeType="1"/>
          </p:cNvCxnSpPr>
          <p:nvPr/>
        </p:nvCxnSpPr>
        <p:spPr bwMode="auto">
          <a:xfrm>
            <a:off x="3124200" y="5029200"/>
            <a:ext cx="5791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89" name="Straight Connector 7"/>
          <p:cNvCxnSpPr>
            <a:cxnSpLocks noChangeShapeType="1"/>
          </p:cNvCxnSpPr>
          <p:nvPr/>
        </p:nvCxnSpPr>
        <p:spPr bwMode="auto">
          <a:xfrm>
            <a:off x="6096000" y="3464719"/>
            <a:ext cx="0" cy="22653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0" name="TextBox 9"/>
          <p:cNvSpPr txBox="1">
            <a:spLocks noChangeArrowheads="1"/>
          </p:cNvSpPr>
          <p:nvPr/>
        </p:nvSpPr>
        <p:spPr bwMode="auto">
          <a:xfrm>
            <a:off x="3351213" y="3675063"/>
            <a:ext cx="27751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What was I thinking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feeling and did not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actually say?</a:t>
            </a:r>
          </a:p>
        </p:txBody>
      </p:sp>
      <p:sp>
        <p:nvSpPr>
          <p:cNvPr id="67591" name="TextBox 11"/>
          <p:cNvSpPr txBox="1">
            <a:spLocks noChangeArrowheads="1"/>
          </p:cNvSpPr>
          <p:nvPr/>
        </p:nvSpPr>
        <p:spPr bwMode="auto">
          <a:xfrm>
            <a:off x="6275049" y="3675063"/>
            <a:ext cx="2792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What was actually said</a:t>
            </a:r>
          </a:p>
        </p:txBody>
      </p:sp>
    </p:spTree>
    <p:extLst>
      <p:ext uri="{BB962C8B-B14F-4D97-AF65-F5344CB8AC3E}">
        <p14:creationId xmlns:p14="http://schemas.microsoft.com/office/powerpoint/2010/main" val="30904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Heart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71977" y="2052638"/>
            <a:ext cx="9942491" cy="419576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communicators are aware of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their own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tendencies-particularly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they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under stress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communicate when you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stressed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84048" lvl="1" indent="-182880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communicate when you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feel threatened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Box 26"/>
          <p:cNvSpPr txBox="1">
            <a:spLocks noChangeArrowheads="1"/>
          </p:cNvSpPr>
          <p:nvPr/>
        </p:nvSpPr>
        <p:spPr bwMode="auto">
          <a:xfrm>
            <a:off x="2438400" y="1905001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CC33"/>
              </a:solidFill>
              <a:latin typeface="Adobe Gothic Std B"/>
              <a:ea typeface="Adobe Gothic Std B"/>
              <a:cs typeface="Adobe Gothic Std B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CC33"/>
              </a:solidFill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102404" name="Content Placeholder 2"/>
          <p:cNvSpPr txBox="1">
            <a:spLocks/>
          </p:cNvSpPr>
          <p:nvPr/>
        </p:nvSpPr>
        <p:spPr bwMode="auto">
          <a:xfrm>
            <a:off x="1981200" y="1600200"/>
            <a:ext cx="40401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700"/>
          </a:p>
        </p:txBody>
      </p:sp>
      <p:sp>
        <p:nvSpPr>
          <p:cNvPr id="102405" name="Content Placeholder 2"/>
          <p:cNvSpPr txBox="1">
            <a:spLocks/>
          </p:cNvSpPr>
          <p:nvPr/>
        </p:nvSpPr>
        <p:spPr bwMode="auto">
          <a:xfrm>
            <a:off x="6172200" y="1600200"/>
            <a:ext cx="4040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700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10210800" y="6581776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10240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Your Story</a:t>
            </a:r>
          </a:p>
        </p:txBody>
      </p:sp>
      <p:pic>
        <p:nvPicPr>
          <p:cNvPr id="10240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592264"/>
            <a:ext cx="711835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2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My Stories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2723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Separate facts from stories</a:t>
            </a:r>
          </a:p>
          <a:p>
            <a:endParaRPr lang="en-US" altLang="en-US" sz="3000" dirty="0"/>
          </a:p>
          <a:p>
            <a:r>
              <a:rPr lang="en-US" altLang="en-US" sz="3000" dirty="0"/>
              <a:t>Watch for three clever stories</a:t>
            </a:r>
          </a:p>
          <a:p>
            <a:pPr lvl="1"/>
            <a:r>
              <a:rPr lang="en-US" altLang="en-US" sz="3000" dirty="0">
                <a:ea typeface="MS PGothic" panose="020B0600070205080204" pitchFamily="34" charset="-128"/>
              </a:rPr>
              <a:t>Victim, Villain and Helpless</a:t>
            </a:r>
          </a:p>
          <a:p>
            <a:pPr lvl="1"/>
            <a:endParaRPr lang="en-US" altLang="en-US" sz="3000" dirty="0">
              <a:ea typeface="MS PGothic" panose="020B0600070205080204" pitchFamily="34" charset="-128"/>
            </a:endParaRPr>
          </a:p>
          <a:p>
            <a:r>
              <a:rPr lang="en-US" altLang="en-US" sz="3000" dirty="0"/>
              <a:t>Tell the rest of the story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3000" dirty="0" smtClean="0">
              <a:ea typeface="MS PGothic" panose="020B0600070205080204" pitchFamily="34" charset="-128"/>
            </a:endParaRPr>
          </a:p>
        </p:txBody>
      </p:sp>
      <p:pic>
        <p:nvPicPr>
          <p:cNvPr id="1026" name="Picture 2" descr="Image result for villain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08538"/>
            <a:ext cx="2435225" cy="29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My Stories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75763" y="1737360"/>
            <a:ext cx="11204620" cy="4724400"/>
          </a:xfrm>
        </p:spPr>
        <p:txBody>
          <a:bodyPr rtlCol="0">
            <a:no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Tell the rest of the story….</a:t>
            </a:r>
          </a:p>
          <a:p>
            <a:pPr defTabSz="457207">
              <a:buFont typeface="Wingdings" panose="05000000000000000000" pitchFamily="2" charset="2"/>
              <a:buChar char="Ø"/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 I pretending not to notice my role in the problem?</a:t>
            </a:r>
          </a:p>
          <a:p>
            <a:pPr defTabSz="457207">
              <a:buFont typeface="Wingdings" panose="05000000000000000000" pitchFamily="2" charset="2"/>
              <a:buChar char="Ø"/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would a reasonable, rational, and decent person do this?</a:t>
            </a:r>
          </a:p>
          <a:p>
            <a:pPr defTabSz="457207">
              <a:buFont typeface="Wingdings" panose="05000000000000000000" pitchFamily="2" charset="2"/>
              <a:buChar char="Ø"/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should I do right now to move toward what I really want?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3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Watch video clip, how could this same example be 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applied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workplace?</a:t>
            </a:r>
          </a:p>
        </p:txBody>
      </p:sp>
    </p:spTree>
    <p:extLst>
      <p:ext uri="{BB962C8B-B14F-4D97-AF65-F5344CB8AC3E}">
        <p14:creationId xmlns:p14="http://schemas.microsoft.com/office/powerpoint/2010/main" val="39235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Crucial Conversations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“Tools for talking </a:t>
            </a:r>
          </a:p>
          <a:p>
            <a:pPr marL="0" indent="0" algn="ctr">
              <a:buNone/>
            </a:pPr>
            <a:r>
              <a:rPr lang="en-US" altLang="en-US" dirty="0" smtClean="0"/>
              <a:t>when stakes are high”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</p:txBody>
      </p:sp>
      <p:pic>
        <p:nvPicPr>
          <p:cNvPr id="5018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513138"/>
            <a:ext cx="16764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Box 26"/>
          <p:cNvSpPr txBox="1">
            <a:spLocks noChangeArrowheads="1"/>
          </p:cNvSpPr>
          <p:nvPr/>
        </p:nvSpPr>
        <p:spPr bwMode="auto">
          <a:xfrm>
            <a:off x="2438400" y="1905001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CC33"/>
              </a:solidFill>
              <a:latin typeface="Adobe Gothic Std B"/>
              <a:ea typeface="Adobe Gothic Std B"/>
              <a:cs typeface="Adobe Gothic Std B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CC33"/>
              </a:solidFill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98308" name="Content Placeholder 2"/>
          <p:cNvSpPr txBox="1">
            <a:spLocks/>
          </p:cNvSpPr>
          <p:nvPr/>
        </p:nvSpPr>
        <p:spPr bwMode="auto">
          <a:xfrm>
            <a:off x="1981200" y="1600200"/>
            <a:ext cx="40401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700"/>
          </a:p>
        </p:txBody>
      </p:sp>
      <p:sp>
        <p:nvSpPr>
          <p:cNvPr id="98309" name="Content Placeholder 2"/>
          <p:cNvSpPr txBox="1">
            <a:spLocks/>
          </p:cNvSpPr>
          <p:nvPr/>
        </p:nvSpPr>
        <p:spPr bwMode="auto">
          <a:xfrm>
            <a:off x="6172200" y="1600200"/>
            <a:ext cx="4040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700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10210800" y="6581776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98311" name="Title 1"/>
          <p:cNvSpPr>
            <a:spLocks noGrp="1"/>
          </p:cNvSpPr>
          <p:nvPr>
            <p:ph type="title"/>
          </p:nvPr>
        </p:nvSpPr>
        <p:spPr>
          <a:xfrm>
            <a:off x="1066800" y="-24806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Review</a:t>
            </a:r>
          </a:p>
        </p:txBody>
      </p:sp>
      <p:pic>
        <p:nvPicPr>
          <p:cNvPr id="2" name="Performan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405415"/>
            <a:ext cx="91313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4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Conversation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210614" y="2044701"/>
            <a:ext cx="7544449" cy="41957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My Meaning</a:t>
            </a:r>
          </a:p>
          <a:p>
            <a:pPr lvl="1"/>
            <a:r>
              <a:rPr lang="en-US" altLang="en-US" sz="2800" dirty="0"/>
              <a:t>State My Path</a:t>
            </a:r>
          </a:p>
          <a:p>
            <a:pPr lvl="1"/>
            <a:endParaRPr lang="en-US" altLang="en-US" sz="2800" dirty="0"/>
          </a:p>
          <a:p>
            <a:r>
              <a:rPr lang="en-US" altLang="en-US" sz="2800" dirty="0"/>
              <a:t>Their Meaning</a:t>
            </a:r>
          </a:p>
          <a:p>
            <a:pPr lvl="1"/>
            <a:r>
              <a:rPr lang="en-US" altLang="en-US" sz="2800" dirty="0"/>
              <a:t>Learn to Look</a:t>
            </a:r>
          </a:p>
          <a:p>
            <a:pPr lvl="1"/>
            <a:r>
              <a:rPr lang="en-US" altLang="en-US" sz="2800" dirty="0"/>
              <a:t>Make It Safe</a:t>
            </a:r>
          </a:p>
          <a:p>
            <a:pPr lvl="1"/>
            <a:r>
              <a:rPr lang="en-US" altLang="en-US" sz="2800" dirty="0"/>
              <a:t>Explore Other's Paths</a:t>
            </a:r>
          </a:p>
        </p:txBody>
      </p:sp>
      <p:sp>
        <p:nvSpPr>
          <p:cNvPr id="74756" name="AutoShape 11" descr="Image result for path clipart fre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757" name="AutoShape 13" descr="Image result for path clipart fre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90" y="2044701"/>
            <a:ext cx="27083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981200" y="44334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Pool of Shared Meaning</a:t>
            </a:r>
          </a:p>
        </p:txBody>
      </p:sp>
      <p:pic>
        <p:nvPicPr>
          <p:cNvPr id="75779" name="Picture 2" descr="Image result for swimming poo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600200"/>
            <a:ext cx="7334250" cy="4514850"/>
          </a:xfrm>
          <a:noFill/>
        </p:spPr>
      </p:pic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4419600" y="3124200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Get information out in the open </a:t>
            </a:r>
          </a:p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Create a dialogue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Don’t debate, stay silent, or run away Contribute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3728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My Path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451279" y="1971850"/>
            <a:ext cx="6711950" cy="4195763"/>
          </a:xfrm>
        </p:spPr>
        <p:txBody>
          <a:bodyPr>
            <a:normAutofit fontScale="92500"/>
          </a:bodyPr>
          <a:lstStyle/>
          <a:p>
            <a:r>
              <a:rPr lang="en-US" altLang="en-US" sz="2800" b="1" dirty="0"/>
              <a:t>STATE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800" b="1" dirty="0">
                <a:ea typeface="MS PGothic" panose="020B0600070205080204" pitchFamily="34" charset="-128"/>
              </a:rPr>
              <a:t>S</a:t>
            </a:r>
            <a:r>
              <a:rPr lang="en-US" altLang="en-US" sz="2800" dirty="0">
                <a:ea typeface="MS PGothic" panose="020B0600070205080204" pitchFamily="34" charset="-128"/>
              </a:rPr>
              <a:t>hare your facts</a:t>
            </a:r>
          </a:p>
          <a:p>
            <a:pPr lvl="1"/>
            <a:r>
              <a:rPr lang="en-US" altLang="en-US" sz="2800" b="1" dirty="0">
                <a:ea typeface="MS PGothic" panose="020B0600070205080204" pitchFamily="34" charset="-128"/>
              </a:rPr>
              <a:t>T</a:t>
            </a:r>
            <a:r>
              <a:rPr lang="en-US" altLang="en-US" sz="2800" dirty="0">
                <a:ea typeface="MS PGothic" panose="020B0600070205080204" pitchFamily="34" charset="-128"/>
              </a:rPr>
              <a:t>ell your story</a:t>
            </a:r>
          </a:p>
          <a:p>
            <a:pPr lvl="1"/>
            <a:r>
              <a:rPr lang="en-US" altLang="en-US" sz="2800" b="1" dirty="0">
                <a:ea typeface="MS PGothic" panose="020B0600070205080204" pitchFamily="34" charset="-128"/>
              </a:rPr>
              <a:t>A</a:t>
            </a:r>
            <a:r>
              <a:rPr lang="en-US" altLang="en-US" sz="2800" dirty="0">
                <a:ea typeface="MS PGothic" panose="020B0600070205080204" pitchFamily="34" charset="-128"/>
              </a:rPr>
              <a:t>sk for others’ paths (what)</a:t>
            </a:r>
          </a:p>
          <a:p>
            <a:pPr lvl="1"/>
            <a:r>
              <a:rPr lang="en-US" altLang="en-US" sz="2800" b="1" dirty="0">
                <a:ea typeface="MS PGothic" panose="020B0600070205080204" pitchFamily="34" charset="-128"/>
              </a:rPr>
              <a:t>T</a:t>
            </a:r>
            <a:r>
              <a:rPr lang="en-US" altLang="en-US" sz="2800" dirty="0">
                <a:ea typeface="MS PGothic" panose="020B0600070205080204" pitchFamily="34" charset="-128"/>
              </a:rPr>
              <a:t>alk tentatively</a:t>
            </a:r>
          </a:p>
          <a:p>
            <a:pPr lvl="1"/>
            <a:r>
              <a:rPr lang="en-US" altLang="en-US" sz="2800" b="1" dirty="0">
                <a:ea typeface="MS PGothic" panose="020B0600070205080204" pitchFamily="34" charset="-128"/>
              </a:rPr>
              <a:t>E</a:t>
            </a:r>
            <a:r>
              <a:rPr lang="en-US" altLang="en-US" sz="2800" dirty="0">
                <a:ea typeface="MS PGothic" panose="020B0600070205080204" pitchFamily="34" charset="-128"/>
              </a:rPr>
              <a:t>ncourage testing (how)</a:t>
            </a:r>
          </a:p>
          <a:p>
            <a:pPr lvl="1"/>
            <a:endParaRPr lang="en-US" altLang="en-US" sz="2800" dirty="0"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800" dirty="0"/>
              <a:t>Am I really open to others’ views?</a:t>
            </a:r>
          </a:p>
          <a:p>
            <a:pPr marL="0" indent="0">
              <a:buNone/>
            </a:pPr>
            <a:r>
              <a:rPr lang="en-US" altLang="en-US" sz="2800" dirty="0"/>
              <a:t>Am </a:t>
            </a:r>
            <a:r>
              <a:rPr lang="en-US" altLang="en-US" sz="2800" dirty="0"/>
              <a:t>I confidently expressing my own views?</a:t>
            </a:r>
          </a:p>
          <a:p>
            <a:pPr lvl="1"/>
            <a:endParaRPr lang="en-US" altLang="en-US" sz="2600" dirty="0"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5557" y="3390498"/>
            <a:ext cx="39036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ＭＳ Ｐゴシック" panose="020B0600070205080204" pitchFamily="34" charset="-128"/>
              </a:rPr>
              <a:t>My  Meaning</a:t>
            </a:r>
          </a:p>
        </p:txBody>
      </p:sp>
    </p:spTree>
    <p:extLst>
      <p:ext uri="{BB962C8B-B14F-4D97-AF65-F5344CB8AC3E}">
        <p14:creationId xmlns:p14="http://schemas.microsoft.com/office/powerpoint/2010/main" val="9510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Look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Look for when a conversation becomes crucial</a:t>
            </a:r>
          </a:p>
          <a:p>
            <a:r>
              <a:rPr lang="en-US" altLang="en-US" sz="3000" dirty="0" smtClean="0"/>
              <a:t>Look for silence and violence</a:t>
            </a:r>
          </a:p>
          <a:p>
            <a:r>
              <a:rPr lang="en-US" altLang="en-US" sz="3000" dirty="0" smtClean="0"/>
              <a:t>Learn to look for your own Style Under Stress</a:t>
            </a:r>
          </a:p>
        </p:txBody>
      </p:sp>
      <p:pic>
        <p:nvPicPr>
          <p:cNvPr id="2052" name="Picture 4" descr="Image result for magnifying glass clipart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810000"/>
            <a:ext cx="2497971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2634" y="4876800"/>
            <a:ext cx="4358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5400" b="1" dirty="0">
                <a:ln w="0"/>
                <a:solidFill>
                  <a:srgbClr val="FFFF00"/>
                </a:solidFill>
                <a:ea typeface="ＭＳ Ｐゴシック" panose="020B0600070205080204" pitchFamily="34" charset="-128"/>
              </a:rPr>
              <a:t>Their Meaning</a:t>
            </a:r>
          </a:p>
        </p:txBody>
      </p:sp>
    </p:spTree>
    <p:extLst>
      <p:ext uri="{BB962C8B-B14F-4D97-AF65-F5344CB8AC3E}">
        <p14:creationId xmlns:p14="http://schemas.microsoft.com/office/powerpoint/2010/main" val="36127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Look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/>
              <a:t>Am I noticing signs that safety is at risk?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000" dirty="0" smtClean="0"/>
          </a:p>
          <a:p>
            <a:r>
              <a:rPr lang="en-US" altLang="en-US" sz="3000" dirty="0" smtClean="0"/>
              <a:t>Am I moving to my Style Under Pressure?</a:t>
            </a:r>
          </a:p>
          <a:p>
            <a:endParaRPr lang="en-US" altLang="en-US" sz="3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u="sng" dirty="0" smtClean="0"/>
              <a:t>Activity</a:t>
            </a:r>
            <a:r>
              <a:rPr lang="en-US" altLang="en-US" sz="3000" dirty="0" smtClean="0"/>
              <a:t>:  Take a few minutes to complete the survey independently.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 smtClean="0"/>
              <a:t>		-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2414" y="5202238"/>
            <a:ext cx="43588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Their Meaning</a:t>
            </a:r>
          </a:p>
        </p:txBody>
      </p:sp>
    </p:spTree>
    <p:extLst>
      <p:ext uri="{BB962C8B-B14F-4D97-AF65-F5344CB8AC3E}">
        <p14:creationId xmlns:p14="http://schemas.microsoft.com/office/powerpoint/2010/main" val="2796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Look: Silence or Violence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000" dirty="0"/>
              <a:t>Silence – Withholding information from the pool of meaning</a:t>
            </a:r>
          </a:p>
          <a:p>
            <a:pPr marL="0" indent="0">
              <a:buNone/>
            </a:pPr>
            <a:r>
              <a:rPr lang="en-US" altLang="en-US" sz="3000" dirty="0"/>
              <a:t>Violence – Action taken to compel others to your way of thinking</a:t>
            </a:r>
            <a:endParaRPr lang="en-US" altLang="en-US" sz="3000" dirty="0"/>
          </a:p>
          <a:p>
            <a:r>
              <a:rPr lang="en-US" altLang="en-US" sz="3000" dirty="0"/>
              <a:t>The three most common forms of </a:t>
            </a:r>
            <a:r>
              <a:rPr lang="en-US" altLang="en-US" sz="3000" dirty="0" smtClean="0"/>
              <a:t>violence </a:t>
            </a:r>
            <a:r>
              <a:rPr lang="en-US" altLang="en-US" sz="3000" dirty="0"/>
              <a:t>are:</a:t>
            </a:r>
          </a:p>
          <a:p>
            <a:pPr lvl="1"/>
            <a:r>
              <a:rPr lang="en-US" altLang="en-US" sz="3000" dirty="0"/>
              <a:t>Controlling</a:t>
            </a:r>
          </a:p>
          <a:p>
            <a:pPr lvl="1"/>
            <a:r>
              <a:rPr lang="en-US" altLang="en-US" sz="3000" dirty="0"/>
              <a:t>Labeling</a:t>
            </a:r>
          </a:p>
          <a:p>
            <a:pPr lvl="1"/>
            <a:r>
              <a:rPr lang="en-US" altLang="en-US" sz="3000" dirty="0"/>
              <a:t>Attacking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2414" y="5202238"/>
            <a:ext cx="43588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Their Meaning</a:t>
            </a:r>
          </a:p>
        </p:txBody>
      </p:sp>
    </p:spTree>
    <p:extLst>
      <p:ext uri="{BB962C8B-B14F-4D97-AF65-F5344CB8AC3E}">
        <p14:creationId xmlns:p14="http://schemas.microsoft.com/office/powerpoint/2010/main" val="1985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It Safe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/>
              <a:t>Have I established Mutual Purpose?</a:t>
            </a:r>
          </a:p>
          <a:p>
            <a:r>
              <a:rPr lang="en-US" altLang="en-US" sz="3000" dirty="0" smtClean="0"/>
              <a:t>Have I maintained respect?</a:t>
            </a:r>
          </a:p>
          <a:p>
            <a:r>
              <a:rPr lang="en-US" altLang="en-US" sz="3000" u="sng" dirty="0" smtClean="0"/>
              <a:t>Activity</a:t>
            </a:r>
            <a:r>
              <a:rPr lang="en-US" altLang="en-US" sz="3000" dirty="0" smtClean="0"/>
              <a:t>:  Watch video clip. “Mutual Respect” Share an example of how we can “make it safe” for our staff members.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dirty="0"/>
              <a:t>https://www.youtube.com/watch?v=_YnvaTnzV-0&amp;index=4&amp;list=PL114AB9079C66B3C9</a:t>
            </a:r>
            <a:endParaRPr lang="en-US" altLang="en-US" sz="3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80457" y="5407429"/>
            <a:ext cx="43588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ＭＳ Ｐゴシック" panose="020B0600070205080204" pitchFamily="34" charset="-128"/>
              </a:rPr>
              <a:t>Their Meaning</a:t>
            </a:r>
          </a:p>
        </p:txBody>
      </p:sp>
    </p:spTree>
    <p:extLst>
      <p:ext uri="{BB962C8B-B14F-4D97-AF65-F5344CB8AC3E}">
        <p14:creationId xmlns:p14="http://schemas.microsoft.com/office/powerpoint/2010/main" val="24621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It Safe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sz="3000" dirty="0" smtClean="0"/>
              <a:t>Apologize when appropriate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000" dirty="0" smtClean="0"/>
          </a:p>
          <a:p>
            <a:r>
              <a:rPr lang="en-US" altLang="en-US" sz="3000" dirty="0" smtClean="0"/>
              <a:t>Contrast to fix misunderstandings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000" dirty="0" smtClean="0"/>
          </a:p>
          <a:p>
            <a:r>
              <a:rPr lang="en-US" altLang="en-US" sz="3000" dirty="0" smtClean="0"/>
              <a:t>Create Mutual Purpose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2414" y="5202238"/>
            <a:ext cx="43588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ＭＳ Ｐゴシック" panose="020B0600070205080204" pitchFamily="34" charset="-128"/>
              </a:rPr>
              <a:t>Their Meaning</a:t>
            </a:r>
          </a:p>
        </p:txBody>
      </p:sp>
    </p:spTree>
    <p:extLst>
      <p:ext uri="{BB962C8B-B14F-4D97-AF65-F5344CB8AC3E}">
        <p14:creationId xmlns:p14="http://schemas.microsoft.com/office/powerpoint/2010/main" val="2692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it Safe – Mutual Purpose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USE CRIB to get to mutual purpose </a:t>
            </a:r>
          </a:p>
          <a:p>
            <a:r>
              <a:rPr lang="en-US" sz="3000" dirty="0" smtClean="0"/>
              <a:t>Commit </a:t>
            </a:r>
            <a:r>
              <a:rPr lang="en-US" sz="3000" dirty="0"/>
              <a:t>to seek mutual purpose </a:t>
            </a:r>
          </a:p>
          <a:p>
            <a:r>
              <a:rPr lang="en-US" sz="3000" dirty="0" smtClean="0"/>
              <a:t>Recognize </a:t>
            </a:r>
            <a:r>
              <a:rPr lang="en-US" sz="3000" dirty="0"/>
              <a:t>the purpose behind the strategy </a:t>
            </a:r>
          </a:p>
          <a:p>
            <a:r>
              <a:rPr lang="en-US" sz="3000" dirty="0" smtClean="0"/>
              <a:t>Invent </a:t>
            </a:r>
            <a:r>
              <a:rPr lang="en-US" sz="3000" dirty="0"/>
              <a:t>a mutual purpose </a:t>
            </a:r>
            <a:endParaRPr lang="en-US" sz="3000" dirty="0" smtClean="0"/>
          </a:p>
          <a:p>
            <a:r>
              <a:rPr lang="en-US" sz="3000" dirty="0" smtClean="0"/>
              <a:t>Brainstorm </a:t>
            </a:r>
            <a:r>
              <a:rPr lang="en-US" sz="3000" dirty="0"/>
              <a:t>new strategies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5B324-3A98-43FE-8BD8-3950548E762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1026" name="Picture 2" descr="Image result for safety zon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09" y="38631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6"/>
          <p:cNvSpPr txBox="1">
            <a:spLocks noChangeArrowheads="1"/>
          </p:cNvSpPr>
          <p:nvPr/>
        </p:nvSpPr>
        <p:spPr bwMode="auto">
          <a:xfrm>
            <a:off x="2438400" y="1905001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CC33"/>
              </a:solidFill>
              <a:latin typeface="Adobe Gothic Std B"/>
              <a:ea typeface="Adobe Gothic Std B"/>
              <a:cs typeface="Adobe Gothic Std B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33CC33"/>
              </a:solidFill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41988" name="Content Placeholder 2"/>
          <p:cNvSpPr txBox="1">
            <a:spLocks/>
          </p:cNvSpPr>
          <p:nvPr/>
        </p:nvSpPr>
        <p:spPr bwMode="auto">
          <a:xfrm>
            <a:off x="1981200" y="1600200"/>
            <a:ext cx="40401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700"/>
          </a:p>
        </p:txBody>
      </p:sp>
      <p:sp>
        <p:nvSpPr>
          <p:cNvPr id="41989" name="Content Placeholder 2"/>
          <p:cNvSpPr txBox="1">
            <a:spLocks/>
          </p:cNvSpPr>
          <p:nvPr/>
        </p:nvSpPr>
        <p:spPr bwMode="auto">
          <a:xfrm>
            <a:off x="6172200" y="1600200"/>
            <a:ext cx="4040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1700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10210800" y="6581776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41991" name="Title 1"/>
          <p:cNvSpPr>
            <a:spLocks noGrp="1"/>
          </p:cNvSpPr>
          <p:nvPr>
            <p:ph type="title"/>
          </p:nvPr>
        </p:nvSpPr>
        <p:spPr>
          <a:xfrm>
            <a:off x="1181100" y="-261938"/>
            <a:ext cx="10058400" cy="1450757"/>
          </a:xfrm>
        </p:spPr>
        <p:txBody>
          <a:bodyPr/>
          <a:lstStyle/>
          <a:p>
            <a:r>
              <a:rPr lang="en-US" altLang="en-US" dirty="0" smtClean="0"/>
              <a:t>Jurassic Sales Call</a:t>
            </a:r>
          </a:p>
        </p:txBody>
      </p:sp>
      <p:pic>
        <p:nvPicPr>
          <p:cNvPr id="2" name="Jurassic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290638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28181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Others’ Paths</a:t>
            </a:r>
            <a:r>
              <a:rPr lang="en-US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 smtClean="0"/>
              <a:t>Explore with added </a:t>
            </a:r>
            <a:r>
              <a:rPr lang="en-US" altLang="en-US" sz="3000" b="1" dirty="0" smtClean="0"/>
              <a:t>AMPP</a:t>
            </a:r>
            <a:r>
              <a:rPr lang="en-US" altLang="en-US" sz="3000" dirty="0" smtClean="0"/>
              <a:t>s:</a:t>
            </a:r>
          </a:p>
          <a:p>
            <a:pPr lvl="1"/>
            <a:r>
              <a:rPr lang="en-US" altLang="en-US" sz="3000" b="1" dirty="0" smtClean="0">
                <a:ea typeface="MS PGothic" panose="020B0600070205080204" pitchFamily="34" charset="-128"/>
              </a:rPr>
              <a:t>A</a:t>
            </a:r>
            <a:r>
              <a:rPr lang="en-US" altLang="en-US" sz="3000" dirty="0" smtClean="0">
                <a:ea typeface="MS PGothic" panose="020B0600070205080204" pitchFamily="34" charset="-128"/>
              </a:rPr>
              <a:t>sk</a:t>
            </a:r>
          </a:p>
          <a:p>
            <a:pPr lvl="1"/>
            <a:r>
              <a:rPr lang="en-US" altLang="en-US" sz="3000" b="1" dirty="0" smtClean="0">
                <a:ea typeface="MS PGothic" panose="020B0600070205080204" pitchFamily="34" charset="-128"/>
              </a:rPr>
              <a:t>M</a:t>
            </a:r>
            <a:r>
              <a:rPr lang="en-US" altLang="en-US" sz="3000" dirty="0" smtClean="0">
                <a:ea typeface="MS PGothic" panose="020B0600070205080204" pitchFamily="34" charset="-128"/>
              </a:rPr>
              <a:t>irror</a:t>
            </a:r>
          </a:p>
          <a:p>
            <a:pPr lvl="1"/>
            <a:r>
              <a:rPr lang="en-US" altLang="en-US" sz="3000" b="1" dirty="0" smtClean="0">
                <a:ea typeface="MS PGothic" panose="020B0600070205080204" pitchFamily="34" charset="-128"/>
              </a:rPr>
              <a:t>P</a:t>
            </a:r>
            <a:r>
              <a:rPr lang="en-US" altLang="en-US" sz="3000" dirty="0" smtClean="0">
                <a:ea typeface="MS PGothic" panose="020B0600070205080204" pitchFamily="34" charset="-128"/>
              </a:rPr>
              <a:t>araphrase</a:t>
            </a:r>
          </a:p>
          <a:p>
            <a:pPr lvl="1"/>
            <a:r>
              <a:rPr lang="en-US" altLang="en-US" sz="3000" b="1" dirty="0" smtClean="0">
                <a:ea typeface="MS PGothic" panose="020B0600070205080204" pitchFamily="34" charset="-128"/>
              </a:rPr>
              <a:t>P</a:t>
            </a:r>
            <a:r>
              <a:rPr lang="en-US" altLang="en-US" sz="3000" dirty="0" smtClean="0">
                <a:ea typeface="MS PGothic" panose="020B0600070205080204" pitchFamily="34" charset="-128"/>
              </a:rPr>
              <a:t>rime</a:t>
            </a:r>
          </a:p>
          <a:p>
            <a:r>
              <a:rPr lang="en-US" altLang="en-US" sz="3000" dirty="0" smtClean="0"/>
              <a:t>Am I actively exploring others’ views?</a:t>
            </a:r>
          </a:p>
          <a:p>
            <a:endParaRPr lang="en-US" altLang="en-US" sz="3000" dirty="0" smtClean="0"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1193" y="5202238"/>
            <a:ext cx="43813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ＭＳ Ｐゴシック" panose="020B0600070205080204" pitchFamily="34" charset="-128"/>
              </a:rPr>
              <a:t>Their Meaning</a:t>
            </a:r>
          </a:p>
        </p:txBody>
      </p:sp>
    </p:spTree>
    <p:extLst>
      <p:ext uri="{BB962C8B-B14F-4D97-AF65-F5344CB8AC3E}">
        <p14:creationId xmlns:p14="http://schemas.microsoft.com/office/powerpoint/2010/main" val="27868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180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Conversation </a:t>
            </a:r>
            <a:b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to Action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57401"/>
            <a:ext cx="8927206" cy="4525963"/>
          </a:xfrm>
        </p:spPr>
        <p:txBody>
          <a:bodyPr/>
          <a:lstStyle/>
          <a:p>
            <a:r>
              <a:rPr lang="en-US" altLang="en-US" sz="3000" dirty="0"/>
              <a:t>Turn crucial conversations in action and results</a:t>
            </a:r>
            <a:endParaRPr lang="en-US" altLang="en-US" sz="3000" dirty="0" smtClean="0"/>
          </a:p>
          <a:p>
            <a:r>
              <a:rPr lang="en-US" altLang="en-US" sz="3000" dirty="0" smtClean="0"/>
              <a:t>Decide how to decide</a:t>
            </a:r>
          </a:p>
          <a:p>
            <a:r>
              <a:rPr lang="en-US" altLang="en-US" sz="3000" dirty="0" smtClean="0"/>
              <a:t>Document who does what by when and follow-up</a:t>
            </a:r>
          </a:p>
          <a:p>
            <a:r>
              <a:rPr lang="en-US" altLang="en-US" sz="3000" dirty="0" smtClean="0"/>
              <a:t>How will we follow-up?</a:t>
            </a:r>
          </a:p>
          <a:p>
            <a:r>
              <a:rPr lang="en-US" altLang="en-US" sz="3000" dirty="0" smtClean="0"/>
              <a:t>What is the plan from here?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0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Planner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Individually, identify a needed Crucial Conversations</a:t>
            </a:r>
          </a:p>
          <a:p>
            <a:r>
              <a:rPr lang="en-US" sz="3000" dirty="0" smtClean="0"/>
              <a:t>Complete the Crucial Conversation Planner</a:t>
            </a:r>
          </a:p>
          <a:p>
            <a:r>
              <a:rPr lang="en-US" sz="3000" dirty="0" smtClean="0"/>
              <a:t>Be prepared to share in small groups</a:t>
            </a:r>
          </a:p>
          <a:p>
            <a:endParaRPr lang="en-US" sz="3000" dirty="0" smtClean="0"/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20 minutes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5B324-3A98-43FE-8BD8-3950548E762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2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Conversation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Planner Part 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Divide into triads </a:t>
            </a:r>
          </a:p>
          <a:p>
            <a:r>
              <a:rPr lang="en-US" altLang="en-US" sz="3000" dirty="0"/>
              <a:t>Share a brief background about your needed Crucial Conversation to your triad</a:t>
            </a:r>
          </a:p>
          <a:p>
            <a:r>
              <a:rPr lang="en-US" altLang="en-US" sz="3000" dirty="0"/>
              <a:t>Deliver your conversation to your group</a:t>
            </a:r>
          </a:p>
          <a:p>
            <a:r>
              <a:rPr lang="en-US" altLang="en-US" sz="3000" dirty="0"/>
              <a:t>Provide </a:t>
            </a:r>
            <a:r>
              <a:rPr lang="en-US" altLang="en-US" sz="3000" dirty="0" smtClean="0"/>
              <a:t>supportive and corrective feedback to your team</a:t>
            </a:r>
            <a:endParaRPr lang="en-US" altLang="en-US" sz="3000" dirty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5B324-3A98-43FE-8BD8-3950548E762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Role Plays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5B324-3A98-43FE-8BD8-3950548E762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6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898650" y="57938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Conversations Start with You! 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1981200" y="2789238"/>
            <a:ext cx="8229600" cy="4525963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https://www.youtube.com/watch?v=-TRB6YXU54A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45968" y="41148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/>
              <a:t>“</a:t>
            </a:r>
            <a:r>
              <a:rPr lang="en-US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for talking </a:t>
            </a:r>
          </a:p>
          <a:p>
            <a:pPr marL="0" indent="0" algn="ctr">
              <a:buNone/>
            </a:pPr>
            <a:r>
              <a:rPr lang="en-US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stakes are high”</a:t>
            </a:r>
          </a:p>
          <a:p>
            <a:pPr marL="0" indent="0" algn="ctr">
              <a:buNone/>
            </a:pPr>
            <a:endParaRPr lang="en-US" alt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04" y="3529626"/>
            <a:ext cx="135658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Conversations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51038"/>
            <a:ext cx="8229600" cy="4525962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a conversation “crucial” vs. typical?</a:t>
            </a:r>
          </a:p>
          <a:p>
            <a:pPr lvl="1"/>
            <a:r>
              <a:rPr lang="en-US" altLang="en-US" sz="3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First, opinions vary</a:t>
            </a:r>
          </a:p>
          <a:p>
            <a:pPr lvl="1"/>
            <a:r>
              <a:rPr lang="en-US" altLang="en-US" sz="3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Second, the stakes are high</a:t>
            </a:r>
          </a:p>
          <a:p>
            <a:pPr lvl="1"/>
            <a:r>
              <a:rPr lang="en-US" altLang="en-US" sz="3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Third, emotions run strong</a:t>
            </a:r>
          </a:p>
        </p:txBody>
      </p:sp>
    </p:spTree>
    <p:extLst>
      <p:ext uri="{BB962C8B-B14F-4D97-AF65-F5344CB8AC3E}">
        <p14:creationId xmlns:p14="http://schemas.microsoft.com/office/powerpoint/2010/main" val="36418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Crucial Conversations 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01333"/>
            <a:ext cx="8229600" cy="4319942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How do we typically handle crucial conversations: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We can avoid them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We can face them and handle them poorly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We can face them and handle them well</a:t>
            </a:r>
          </a:p>
        </p:txBody>
      </p:sp>
    </p:spTree>
    <p:extLst>
      <p:ext uri="{BB962C8B-B14F-4D97-AF65-F5344CB8AC3E}">
        <p14:creationId xmlns:p14="http://schemas.microsoft.com/office/powerpoint/2010/main" val="35555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5386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/>
              <a:t>Crucial Conversations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27238"/>
            <a:ext cx="8229600" cy="4525962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Why don’t crucial conversations tend to go well?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Emotions tend to rule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Your body physically reacts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We are under pressure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We are stumped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We act in self defeating ways</a:t>
            </a:r>
          </a:p>
          <a:p>
            <a:pPr lvl="1"/>
            <a:endParaRPr lang="en-US" altLang="en-US" sz="3000" dirty="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2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1797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6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Common” Crucial Conversations?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alt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662238"/>
            <a:ext cx="7772400" cy="4195762"/>
          </a:xfrm>
          <a:extLst/>
        </p:spPr>
        <p:txBody>
          <a:bodyPr numCol="2" rtlCol="0">
            <a:noAutofit/>
          </a:bodyPr>
          <a:lstStyle/>
          <a:p>
            <a:pPr marL="91440" indent="-9144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boss feedback </a:t>
            </a:r>
          </a:p>
          <a:p>
            <a:pPr marL="91440" indent="-9144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Informing a coworker about offensive behavior </a:t>
            </a:r>
          </a:p>
          <a:p>
            <a:pPr marL="91440" indent="-9144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 a colleague’s work performance </a:t>
            </a:r>
          </a:p>
          <a:p>
            <a:pPr marL="91440" indent="-9144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unfavorable performance review </a:t>
            </a:r>
          </a:p>
          <a:p>
            <a:pPr marL="91440" indent="-9144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Dealing with the personal hygiene issue of 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coworker</a:t>
            </a:r>
          </a:p>
          <a:p>
            <a:pPr marL="914400" lvl="2" indent="0">
              <a:buNone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2" indent="-18288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relationship </a:t>
            </a:r>
          </a:p>
          <a:p>
            <a:pPr marL="566928" lvl="2" indent="-18288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Asking a friend to repay a loan </a:t>
            </a:r>
          </a:p>
          <a:p>
            <a:pPr marL="566928" lvl="2" indent="-18288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Resolving custody or visitation issues </a:t>
            </a:r>
          </a:p>
          <a:p>
            <a:pPr marL="566928" lvl="2" indent="-18288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Dealing with a rebellious teen </a:t>
            </a:r>
          </a:p>
          <a:p>
            <a:pPr marL="566928" lvl="2" indent="-182880"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Confronting a loved one about substance abuse issues </a:t>
            </a:r>
          </a:p>
          <a:p>
            <a:pPr marL="566928" lvl="2" indent="-182880"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Conversations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179638"/>
            <a:ext cx="8229600" cy="4525962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Why it is important to master crucial conversation skills: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Kick Start Your Career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Improve Your Organization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Improve Your Relationships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Revitalize Your Community</a:t>
            </a:r>
          </a:p>
          <a:p>
            <a:pPr lvl="1"/>
            <a:r>
              <a:rPr lang="en-US" altLang="en-US" sz="3000" dirty="0" smtClean="0">
                <a:ea typeface="MS PGothic" panose="020B0600070205080204" pitchFamily="34" charset="-128"/>
              </a:rPr>
              <a:t>Improve Your Personal Health</a:t>
            </a:r>
          </a:p>
        </p:txBody>
      </p:sp>
    </p:spTree>
    <p:extLst>
      <p:ext uri="{BB962C8B-B14F-4D97-AF65-F5344CB8AC3E}">
        <p14:creationId xmlns:p14="http://schemas.microsoft.com/office/powerpoint/2010/main" val="26105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7814"/>
            <a:ext cx="9448800" cy="1246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Conversations </a:t>
            </a:r>
            <a:r>
              <a:rPr lang="en-US" alt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Principals </a:t>
            </a:r>
            <a:r>
              <a:rPr lang="en-US" alt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Skills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472267" y="1724379"/>
            <a:ext cx="6711950" cy="4195763"/>
          </a:xfrm>
        </p:spPr>
        <p:txBody>
          <a:bodyPr rtlCol="0">
            <a:noAutofit/>
          </a:bodyPr>
          <a:lstStyle/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Unstuck</a:t>
            </a:r>
          </a:p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heart 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look </a:t>
            </a:r>
          </a:p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safe </a:t>
            </a:r>
          </a:p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Master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stories </a:t>
            </a:r>
          </a:p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path </a:t>
            </a:r>
          </a:p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Explore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other’s paths </a:t>
            </a:r>
          </a:p>
          <a:p>
            <a:pPr marL="91440" indent="-91440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action </a:t>
            </a:r>
          </a:p>
          <a:p>
            <a:pPr marL="91440" indent="-91440"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buNone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buNone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marL="384048" lvl="1" indent="-182880"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Review the Law of Crucial Conversations graphic</a:t>
            </a:r>
          </a:p>
        </p:txBody>
      </p:sp>
      <p:pic>
        <p:nvPicPr>
          <p:cNvPr id="1030" name="Picture 6" descr="Image result for saf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2156058" cy="25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961</Words>
  <Application>Microsoft Office PowerPoint</Application>
  <PresentationFormat>Widescreen</PresentationFormat>
  <Paragraphs>233</Paragraphs>
  <Slides>35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MS PGothic</vt:lpstr>
      <vt:lpstr>MS PGothic</vt:lpstr>
      <vt:lpstr>Adobe Gothic Std B</vt:lpstr>
      <vt:lpstr>Arial</vt:lpstr>
      <vt:lpstr>Calibri</vt:lpstr>
      <vt:lpstr>Calibri Light</vt:lpstr>
      <vt:lpstr>Wingdings</vt:lpstr>
      <vt:lpstr>Wingdings 3</vt:lpstr>
      <vt:lpstr>Retrospect</vt:lpstr>
      <vt:lpstr>PowerPoint Presentation</vt:lpstr>
      <vt:lpstr>Crucial Conversations</vt:lpstr>
      <vt:lpstr>Jurassic Sales Call</vt:lpstr>
      <vt:lpstr>Crucial Conversations</vt:lpstr>
      <vt:lpstr>Crucial Conversations </vt:lpstr>
      <vt:lpstr>Crucial Conversations</vt:lpstr>
      <vt:lpstr>What are Common” Crucial Conversations?      Professional  Personal</vt:lpstr>
      <vt:lpstr>Crucial Conversations</vt:lpstr>
      <vt:lpstr> Crucial Conversations  Principals and  Skills</vt:lpstr>
      <vt:lpstr>Law of Crucial Conversations</vt:lpstr>
      <vt:lpstr>Before the Conversation</vt:lpstr>
      <vt:lpstr>Get Unstuck</vt:lpstr>
      <vt:lpstr>Get Unstuck</vt:lpstr>
      <vt:lpstr>Start with Heart</vt:lpstr>
      <vt:lpstr>Start with the Heart Activity</vt:lpstr>
      <vt:lpstr>Start with Heart</vt:lpstr>
      <vt:lpstr>Master Your Story</vt:lpstr>
      <vt:lpstr>Master My Stories</vt:lpstr>
      <vt:lpstr>Master My Stories</vt:lpstr>
      <vt:lpstr>Performance Review</vt:lpstr>
      <vt:lpstr>During the Conversation</vt:lpstr>
      <vt:lpstr>Pool of Shared Meaning</vt:lpstr>
      <vt:lpstr>STATE My Path</vt:lpstr>
      <vt:lpstr>Learn to Look</vt:lpstr>
      <vt:lpstr>Learn to Look</vt:lpstr>
      <vt:lpstr>Learn to Look: Silence or Violence</vt:lpstr>
      <vt:lpstr>Make It Safe</vt:lpstr>
      <vt:lpstr>Make It Safe</vt:lpstr>
      <vt:lpstr>Make it Safe – Mutual Purpose</vt:lpstr>
      <vt:lpstr>Explore Others’ Paths </vt:lpstr>
      <vt:lpstr>After the Conversation  Move to Action</vt:lpstr>
      <vt:lpstr>Crucial Conversation  Planner Part 1</vt:lpstr>
      <vt:lpstr>Crucial Conversation  Planner Part 2</vt:lpstr>
      <vt:lpstr>Crucial Role Plays</vt:lpstr>
      <vt:lpstr>Crucial Conversations Start with You! 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Turner-Lapp, Patrice S Ms NAF USA IMCOM HQ</dc:creator>
  <cp:lastModifiedBy>Turner-Lapp, Patrice S Ms NAF USA IMCOM HQ</cp:lastModifiedBy>
  <cp:revision>8</cp:revision>
  <dcterms:created xsi:type="dcterms:W3CDTF">2018-09-06T21:02:53Z</dcterms:created>
  <dcterms:modified xsi:type="dcterms:W3CDTF">2018-09-06T22:18:22Z</dcterms:modified>
</cp:coreProperties>
</file>