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</p:sldMasterIdLst>
  <p:notesMasterIdLst>
    <p:notesMasterId r:id="rId14"/>
  </p:notesMasterIdLst>
  <p:handoutMasterIdLst>
    <p:handoutMasterId r:id="rId15"/>
  </p:handoutMasterIdLst>
  <p:sldIdLst>
    <p:sldId id="256" r:id="rId6"/>
    <p:sldId id="266" r:id="rId7"/>
    <p:sldId id="265" r:id="rId8"/>
    <p:sldId id="268" r:id="rId9"/>
    <p:sldId id="271" r:id="rId10"/>
    <p:sldId id="274" r:id="rId11"/>
    <p:sldId id="272" r:id="rId12"/>
    <p:sldId id="27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8" autoAdjust="0"/>
    <p:restoredTop sz="81395" autoAdjust="0"/>
  </p:normalViewPr>
  <p:slideViewPr>
    <p:cSldViewPr snapToGrid="0">
      <p:cViewPr varScale="1">
        <p:scale>
          <a:sx n="61" d="100"/>
          <a:sy n="61" d="100"/>
        </p:scale>
        <p:origin x="4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5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65D49-D275-4F25-9E4E-670C39AD407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60C8-A64C-46E1-9694-5A9CA236A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40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E28CD4-B46F-4740-A1F0-4158116A0CD7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D99428-EB41-4402-96AF-61B720725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57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 of you have ever created a business case?</a:t>
            </a:r>
          </a:p>
          <a:p>
            <a:endParaRPr lang="en-US" dirty="0" smtClean="0"/>
          </a:p>
          <a:p>
            <a:r>
              <a:rPr lang="en-US" dirty="0" smtClean="0"/>
              <a:t>How</a:t>
            </a:r>
            <a:r>
              <a:rPr lang="en-US" baseline="0" dirty="0" smtClean="0"/>
              <a:t> was the process?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99428-EB41-4402-96AF-61B72072562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53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Business case should only contain enough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information to help decision making.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55800-B4CA-4404-9E12-15365435F3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71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a table </a:t>
            </a:r>
            <a:r>
              <a:rPr lang="en-US" baseline="0" dirty="0" smtClean="0"/>
              <a:t>discuss the current business cases at your Garrison. How long have they been in place? Are they effective? Do you have evidence to support or refute?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99428-EB41-4402-96AF-61B72072562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3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55800-B4CA-4404-9E12-15365435F3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61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BLUF.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55800-B4CA-4404-9E12-15365435F3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44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3. # of children enrolled,</a:t>
            </a:r>
            <a:r>
              <a:rPr lang="en-US" baseline="0" dirty="0" smtClean="0"/>
              <a:t> impact on the program,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55800-B4CA-4404-9E12-15365435F3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25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4.</a:t>
            </a:r>
            <a:r>
              <a:rPr lang="en-US" baseline="0" dirty="0" smtClean="0"/>
              <a:t> Increased enrollment, customer satisfaction goal met,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55800-B4CA-4404-9E12-15365435F3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44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55800-B4CA-4404-9E12-15365435F3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23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426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Slid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8551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of Brief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3029447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en-US" sz="44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of Brief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838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036305C-DBD9-414B-A2CB-8A20F1F5D033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884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D56FA92-A175-4464-8EA4-11087237C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64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036305C-DBD9-414B-A2CB-8A20F1F5D033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884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D56FA92-A175-4464-8EA4-11087237C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3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 userDrawn="1"/>
        </p:nvPicPr>
        <p:blipFill rotWithShape="1">
          <a:blip r:embed="rId3" cstate="print"/>
          <a:srcRect t="44063" b="11873"/>
          <a:stretch/>
        </p:blipFill>
        <p:spPr>
          <a:xfrm flipV="1">
            <a:off x="0" y="6365542"/>
            <a:ext cx="9144000" cy="42828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3" cstate="print"/>
          <a:srcRect t="-1" b="11873"/>
          <a:stretch/>
        </p:blipFill>
        <p:spPr>
          <a:xfrm flipH="1" flipV="1">
            <a:off x="-8791" y="0"/>
            <a:ext cx="9152792" cy="984914"/>
          </a:xfrm>
          <a:prstGeom prst="rect">
            <a:avLst/>
          </a:prstGeom>
        </p:spPr>
      </p:pic>
      <p:sp>
        <p:nvSpPr>
          <p:cNvPr id="30" name="Subtitle 2"/>
          <p:cNvSpPr txBox="1">
            <a:spLocks/>
          </p:cNvSpPr>
          <p:nvPr userDrawn="1"/>
        </p:nvSpPr>
        <p:spPr>
          <a:xfrm>
            <a:off x="-8791" y="4699443"/>
            <a:ext cx="9152792" cy="14111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Installation Management Command integrates and delivers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base support to enable readiness for a globally-responsive Army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 are the Army’s Home  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Serving the Rugged Professional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61502" y="355317"/>
            <a:ext cx="957155" cy="46333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367455" y="6520901"/>
            <a:ext cx="2400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UNCLASSIFIED</a:t>
            </a:r>
            <a:endParaRPr lang="en-US" sz="800" b="0" baseline="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of 9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743701" y="6644011"/>
            <a:ext cx="2400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JAN2017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644011"/>
            <a:ext cx="45804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Sonya</a:t>
            </a:r>
            <a:r>
              <a:rPr lang="en-US" sz="800" baseline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Douglas/IMCOMG9/210-466-1387/Sonya.Douglas@us.army.mil</a:t>
            </a:r>
            <a:endParaRPr lang="en-US" sz="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5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 cstate="print"/>
          <a:srcRect t="-1" b="11873"/>
          <a:stretch/>
        </p:blipFill>
        <p:spPr>
          <a:xfrm>
            <a:off x="0" y="5873086"/>
            <a:ext cx="9144000" cy="98491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7" cstate="print"/>
          <a:srcRect t="28484" b="-1"/>
          <a:stretch/>
        </p:blipFill>
        <p:spPr>
          <a:xfrm>
            <a:off x="0" y="0"/>
            <a:ext cx="9144000" cy="896685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8081301" y="6080974"/>
            <a:ext cx="956178" cy="463336"/>
            <a:chOff x="8081301" y="6080974"/>
            <a:chExt cx="956178" cy="463336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8511257" y="6080974"/>
              <a:ext cx="526222" cy="435185"/>
              <a:chOff x="8503764" y="6062881"/>
              <a:chExt cx="526222" cy="435185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8503764" y="6062881"/>
                <a:ext cx="0" cy="435185"/>
              </a:xfrm>
              <a:prstGeom prst="line">
                <a:avLst/>
              </a:prstGeom>
              <a:ln w="9525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4" name="Picture 13" descr="IMCOM.png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85280" y="6062881"/>
                <a:ext cx="444706" cy="414134"/>
              </a:xfrm>
              <a:prstGeom prst="rect">
                <a:avLst/>
              </a:prstGeom>
            </p:spPr>
          </p:pic>
        </p:grp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8081301" y="6080974"/>
              <a:ext cx="341406" cy="463336"/>
            </a:xfrm>
            <a:prstGeom prst="rect">
              <a:avLst/>
            </a:prstGeom>
          </p:spPr>
        </p:pic>
      </p:grpSp>
      <p:sp>
        <p:nvSpPr>
          <p:cNvPr id="24" name="TextBox 23"/>
          <p:cNvSpPr txBox="1"/>
          <p:nvPr userDrawn="1"/>
        </p:nvSpPr>
        <p:spPr>
          <a:xfrm>
            <a:off x="3367455" y="6520901"/>
            <a:ext cx="2400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UNCLASSIFIED</a:t>
            </a:r>
            <a:endParaRPr lang="en-US" sz="800" b="0" baseline="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of 6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6743701" y="6644011"/>
            <a:ext cx="2400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23JAN2017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6" cstate="print"/>
          <a:srcRect t="44063" b="11873"/>
          <a:stretch/>
        </p:blipFill>
        <p:spPr>
          <a:xfrm flipV="1">
            <a:off x="0" y="6365542"/>
            <a:ext cx="9144000" cy="42828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6644011"/>
            <a:ext cx="45804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Sonya</a:t>
            </a:r>
            <a:r>
              <a:rPr lang="en-US" sz="800" baseline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Douglas/IMCOMG9/210-466-1387/Sonya.Douglas@us.army.mil</a:t>
            </a:r>
            <a:endParaRPr lang="en-US" sz="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3519855" y="6546296"/>
            <a:ext cx="2400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UNCLASSIFIED</a:t>
            </a:r>
            <a:endParaRPr lang="en-US" sz="800" b="0" baseline="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of 9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6716363" y="6644011"/>
            <a:ext cx="2400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JAN2017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78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" y="2179502"/>
            <a:ext cx="9143999" cy="1004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lang="en-US" sz="3600" b="1" dirty="0" smtClean="0">
                <a:solidFill>
                  <a:sysClr val="windowText" lastClr="000000"/>
                </a:solidFill>
              </a:rPr>
              <a:t>Business Case</a:t>
            </a:r>
            <a:endParaRPr lang="en-US" sz="36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8791" y="3113849"/>
            <a:ext cx="9152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dirty="0" smtClean="0">
                <a:solidFill>
                  <a:prstClr val="black"/>
                </a:solidFill>
                <a:latin typeface="Arial"/>
                <a:cs typeface="Arial"/>
              </a:rPr>
              <a:t>24 Jan 2017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290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01350"/>
            <a:ext cx="7886700" cy="631163"/>
          </a:xfrm>
        </p:spPr>
        <p:txBody>
          <a:bodyPr/>
          <a:lstStyle/>
          <a:p>
            <a:pPr algn="ctr"/>
            <a:r>
              <a:rPr lang="en-US" sz="4000" dirty="0" smtClean="0">
                <a:latin typeface="+mn-lt"/>
              </a:rPr>
              <a:t>Business Case </a:t>
            </a:r>
            <a:endParaRPr lang="en-US" sz="40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0632" y="1081668"/>
            <a:ext cx="8642871" cy="477490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b="1" dirty="0"/>
              <a:t>What is a business case</a:t>
            </a:r>
            <a:r>
              <a:rPr lang="en-US" b="1" dirty="0" smtClean="0"/>
              <a:t>?</a:t>
            </a:r>
          </a:p>
          <a:p>
            <a:pPr marL="0" lv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     A </a:t>
            </a:r>
            <a:r>
              <a:rPr lang="en-US" dirty="0"/>
              <a:t>justification for a proposed project or undertaking on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the </a:t>
            </a:r>
            <a:r>
              <a:rPr lang="en-US" dirty="0"/>
              <a:t>basis </a:t>
            </a:r>
            <a:r>
              <a:rPr lang="en-US" dirty="0" smtClean="0"/>
              <a:t>of </a:t>
            </a:r>
            <a:r>
              <a:rPr lang="en-US" dirty="0"/>
              <a:t>its expected </a:t>
            </a:r>
            <a:r>
              <a:rPr lang="en-US" dirty="0" smtClean="0"/>
              <a:t>benefit to the organization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b="1" dirty="0"/>
              <a:t>Why </a:t>
            </a:r>
            <a:r>
              <a:rPr lang="en-US" b="1" dirty="0" smtClean="0"/>
              <a:t>do you develop </a:t>
            </a:r>
            <a:r>
              <a:rPr lang="en-US" b="1" dirty="0"/>
              <a:t>a business case</a:t>
            </a:r>
            <a:r>
              <a:rPr lang="en-US" b="1" dirty="0" smtClean="0"/>
              <a:t>?</a:t>
            </a:r>
          </a:p>
          <a:p>
            <a:pPr marL="0" lvl="0" indent="0">
              <a:buNone/>
            </a:pPr>
            <a:endParaRPr lang="en-US" sz="1200" dirty="0"/>
          </a:p>
          <a:p>
            <a:pPr>
              <a:buNone/>
            </a:pPr>
            <a:r>
              <a:rPr lang="en-US" dirty="0" smtClean="0"/>
              <a:t>   The purpose of the business case is </a:t>
            </a:r>
            <a:r>
              <a:rPr lang="en-US" b="1" dirty="0" smtClean="0"/>
              <a:t>communication</a:t>
            </a:r>
            <a:r>
              <a:rPr lang="en-US" dirty="0" smtClean="0"/>
              <a:t>. Therefore, each section should be written in the jargon of the intended audience.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01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1635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Business Case</a:t>
            </a:r>
            <a:endParaRPr lang="en-US" sz="4000" dirty="0" smtClean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0220" y="1153642"/>
            <a:ext cx="31093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20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457200" indent="-457200">
              <a:lnSpc>
                <a:spcPct val="90000"/>
              </a:lnSpc>
              <a:buAutoNum type="arabicPeriod" startAt="2"/>
            </a:pPr>
            <a:endParaRPr lang="en-US" altLang="en-US" sz="20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36884" y="1074821"/>
            <a:ext cx="8178466" cy="502117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3500" dirty="0" smtClean="0"/>
              <a:t>   </a:t>
            </a:r>
            <a:r>
              <a:rPr lang="en-US" sz="3500" b="1" dirty="0" smtClean="0"/>
              <a:t>The business case brings together the benefits, disadvantages, costs, and risks of the current situation and future vision so that management can decide if the project should go ahead.</a:t>
            </a:r>
          </a:p>
          <a:p>
            <a:pPr>
              <a:buNone/>
            </a:pPr>
            <a:endParaRPr lang="en-US" sz="3500" b="1" dirty="0" smtClean="0"/>
          </a:p>
          <a:p>
            <a:pPr>
              <a:buNone/>
            </a:pPr>
            <a:r>
              <a:rPr lang="en-US" sz="3500" b="1" dirty="0" smtClean="0"/>
              <a:t>   If a project is worth doing you need to answer 4 simple questions:</a:t>
            </a:r>
          </a:p>
          <a:p>
            <a:pPr>
              <a:buNone/>
            </a:pPr>
            <a:endParaRPr lang="en-US" sz="3500" dirty="0" smtClean="0"/>
          </a:p>
          <a:p>
            <a:pPr lvl="2"/>
            <a:r>
              <a:rPr lang="en-US" sz="2700" dirty="0" smtClean="0"/>
              <a:t>What is the goal?</a:t>
            </a:r>
          </a:p>
          <a:p>
            <a:pPr lvl="2"/>
            <a:endParaRPr lang="en-US" sz="2700" dirty="0" smtClean="0"/>
          </a:p>
          <a:p>
            <a:pPr lvl="2"/>
            <a:r>
              <a:rPr lang="en-US" sz="2700" dirty="0" smtClean="0"/>
              <a:t>What’s stopping you from reaching the goal?</a:t>
            </a:r>
          </a:p>
          <a:p>
            <a:pPr lvl="2"/>
            <a:endParaRPr lang="en-US" sz="2700" dirty="0" smtClean="0"/>
          </a:p>
          <a:p>
            <a:pPr lvl="2"/>
            <a:r>
              <a:rPr lang="en-US" sz="2700" dirty="0" smtClean="0"/>
              <a:t>How much change is needed to meet the goal?</a:t>
            </a:r>
          </a:p>
          <a:p>
            <a:pPr lvl="2"/>
            <a:endParaRPr lang="en-US" sz="2700" dirty="0" smtClean="0"/>
          </a:p>
          <a:p>
            <a:pPr lvl="2"/>
            <a:r>
              <a:rPr lang="en-US" sz="2700" dirty="0" smtClean="0"/>
              <a:t>Are you certain this will meet the goal?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857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4377"/>
            <a:ext cx="7886700" cy="625431"/>
          </a:xfrm>
        </p:spPr>
        <p:txBody>
          <a:bodyPr/>
          <a:lstStyle/>
          <a:p>
            <a:pPr algn="ctr"/>
            <a:r>
              <a:rPr lang="en-US" sz="4000" dirty="0" smtClean="0">
                <a:latin typeface="+mn-lt"/>
              </a:rPr>
              <a:t>Business Case</a:t>
            </a:r>
            <a:endParaRPr lang="en-US" sz="40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4060" y="1366340"/>
            <a:ext cx="8226592" cy="4877552"/>
          </a:xfrm>
        </p:spPr>
        <p:txBody>
          <a:bodyPr/>
          <a:lstStyle/>
          <a:p>
            <a:r>
              <a:rPr lang="en-US" dirty="0" smtClean="0"/>
              <a:t>Make it interesting, clear and concise</a:t>
            </a:r>
          </a:p>
          <a:p>
            <a:pPr lvl="0"/>
            <a:r>
              <a:rPr lang="en-US" dirty="0" smtClean="0"/>
              <a:t>Eliminate conjecture and minimize jargon</a:t>
            </a:r>
          </a:p>
          <a:p>
            <a:pPr lvl="0"/>
            <a:r>
              <a:rPr lang="en-US" dirty="0"/>
              <a:t>D</a:t>
            </a:r>
            <a:r>
              <a:rPr lang="en-US" dirty="0" smtClean="0"/>
              <a:t>escribe your vision of the future</a:t>
            </a:r>
          </a:p>
          <a:p>
            <a:r>
              <a:rPr lang="en-US" dirty="0" smtClean="0"/>
              <a:t>Demonstrate the value and benefits the project brings to the Garrison</a:t>
            </a:r>
          </a:p>
          <a:p>
            <a:r>
              <a:rPr lang="en-US" dirty="0" smtClean="0"/>
              <a:t>Utilize team members from other functions (i.e. FM, HR) to contribute to the development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8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01350"/>
            <a:ext cx="7886700" cy="631163"/>
          </a:xfrm>
        </p:spPr>
        <p:txBody>
          <a:bodyPr/>
          <a:lstStyle/>
          <a:p>
            <a:pPr algn="ctr"/>
            <a:r>
              <a:rPr lang="en-US" sz="4000" dirty="0" smtClean="0">
                <a:latin typeface="+mn-lt"/>
              </a:rPr>
              <a:t>Building the Business Case</a:t>
            </a:r>
            <a:endParaRPr lang="en-US" sz="40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5221" y="1219200"/>
            <a:ext cx="8165431" cy="467082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/>
              <a:t>The Executive Summary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dirty="0" smtClean="0"/>
              <a:t>The executive summary is the first section of the business case and the last written.</a:t>
            </a:r>
          </a:p>
          <a:p>
            <a:pPr>
              <a:buNone/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dirty="0" smtClean="0"/>
              <a:t>It is a short summary of the entire business case. It succinctly conveys vital information about the project and communicates the entire story to the reader. First impressions are important. Get this right!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09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01350"/>
            <a:ext cx="7886700" cy="631163"/>
          </a:xfrm>
        </p:spPr>
        <p:txBody>
          <a:bodyPr/>
          <a:lstStyle/>
          <a:p>
            <a:pPr algn="ctr"/>
            <a:r>
              <a:rPr lang="en-US" sz="4000" dirty="0" smtClean="0">
                <a:latin typeface="+mn-lt"/>
              </a:rPr>
              <a:t>Building the Business Case</a:t>
            </a:r>
            <a:endParaRPr lang="en-US" sz="40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5221" y="1219200"/>
            <a:ext cx="8165431" cy="4670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2. Description of Service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dirty="0"/>
              <a:t>This section of your business plan provides a high-level review of the different elements of your </a:t>
            </a:r>
            <a:r>
              <a:rPr lang="en-US" dirty="0" smtClean="0"/>
              <a:t>Garrison.  </a:t>
            </a:r>
            <a:r>
              <a:rPr lang="en-US" dirty="0"/>
              <a:t>This is akin to an extended elevator pitch and can help </a:t>
            </a:r>
            <a:r>
              <a:rPr lang="en-US" dirty="0" smtClean="0"/>
              <a:t>the readers </a:t>
            </a:r>
            <a:r>
              <a:rPr lang="en-US" dirty="0"/>
              <a:t>and </a:t>
            </a:r>
            <a:r>
              <a:rPr lang="en-US" dirty="0" smtClean="0"/>
              <a:t>approving official </a:t>
            </a:r>
            <a:r>
              <a:rPr lang="en-US" dirty="0"/>
              <a:t>quickly understand the goal of your </a:t>
            </a:r>
            <a:r>
              <a:rPr lang="en-US" dirty="0" smtClean="0"/>
              <a:t>program and </a:t>
            </a:r>
            <a:r>
              <a:rPr lang="en-US" dirty="0"/>
              <a:t>its </a:t>
            </a:r>
            <a:r>
              <a:rPr lang="en-US" dirty="0" smtClean="0"/>
              <a:t>unique proposition.   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AutoNum type="arabicPeriod" startAt="3"/>
            </a:pPr>
            <a:r>
              <a:rPr lang="en-US" sz="2400" b="1" dirty="0" smtClean="0"/>
              <a:t>Operational Capacity/Spaces Delivered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How many will this impact? </a:t>
            </a: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12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01350"/>
            <a:ext cx="7886700" cy="631163"/>
          </a:xfrm>
        </p:spPr>
        <p:txBody>
          <a:bodyPr/>
          <a:lstStyle/>
          <a:p>
            <a:pPr algn="ctr"/>
            <a:r>
              <a:rPr lang="en-US" sz="4000" dirty="0" smtClean="0">
                <a:latin typeface="+mn-lt"/>
              </a:rPr>
              <a:t>Building the Business Case</a:t>
            </a:r>
            <a:endParaRPr lang="en-US" sz="40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5221" y="1219200"/>
            <a:ext cx="8165431" cy="4892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4.    Financial Impact/Considerations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r>
              <a:rPr lang="en-US" sz="2600" dirty="0" smtClean="0"/>
              <a:t>The purpose of a financial appraisal is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Identify the financial implications for the project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Allow comparison of project costs against the forecast benefits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Ensure the project is affordable; ensure every cost associated with the project is considered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Assess value for money, and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Predict cash flow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09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01350"/>
            <a:ext cx="7886700" cy="631163"/>
          </a:xfrm>
        </p:spPr>
        <p:txBody>
          <a:bodyPr/>
          <a:lstStyle/>
          <a:p>
            <a:pPr algn="ctr"/>
            <a:r>
              <a:rPr lang="en-US" sz="4000" dirty="0" smtClean="0">
                <a:latin typeface="+mn-lt"/>
              </a:rPr>
              <a:t>Building the Business Case</a:t>
            </a:r>
            <a:endParaRPr lang="en-US" sz="40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5221" y="1219200"/>
            <a:ext cx="8165431" cy="5072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5.   Market Analysis</a:t>
            </a:r>
          </a:p>
          <a:p>
            <a:pPr marL="457200" indent="-457200">
              <a:buAutoNum type="arabicPeriod" startAt="5"/>
            </a:pPr>
            <a:endParaRPr lang="en-US" sz="2400" dirty="0"/>
          </a:p>
          <a:p>
            <a:pPr marL="457200" lvl="1" indent="0">
              <a:buNone/>
            </a:pPr>
            <a:r>
              <a:rPr lang="en-US" dirty="0" smtClean="0"/>
              <a:t>Demographics, Potential customers, Competition, Pricing.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 smtClean="0"/>
              <a:t>6.   </a:t>
            </a:r>
            <a:r>
              <a:rPr lang="en-US" sz="2400" b="1" dirty="0"/>
              <a:t>Evaluation of Success</a:t>
            </a:r>
          </a:p>
          <a:p>
            <a:pPr marL="457200" indent="-45720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How are you going to measure success.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dirty="0" smtClean="0"/>
              <a:t>7.  Conclusion </a:t>
            </a:r>
            <a:r>
              <a:rPr lang="en-US" sz="2400" b="1" dirty="0"/>
              <a:t>and Recommendation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24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COM Briefin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 Slide Master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B32BA30151984EA73D3DB0EB85A6F5" ma:contentTypeVersion="10" ma:contentTypeDescription="Create a new document." ma:contentTypeScope="" ma:versionID="4813c7db212973fd9d0ac33b4a8a27e7">
  <xsd:schema xmlns:xsd="http://www.w3.org/2001/XMLSchema" xmlns:xs="http://www.w3.org/2001/XMLSchema" xmlns:p="http://schemas.microsoft.com/office/2006/metadata/properties" xmlns:ns1="http://schemas.microsoft.com/sharepoint/v3" xmlns:ns2="9b8aa274-6aff-4b93-88b0-9cd8c3ce8fa1" xmlns:ns3="8a54b0cd-c350-4c1d-a92d-7c4ef03f79b1" targetNamespace="http://schemas.microsoft.com/office/2006/metadata/properties" ma:root="true" ma:fieldsID="cf8d63040c98e3621f0a0e3d59201ab4" ns1:_="" ns2:_="" ns3:_="">
    <xsd:import namespace="http://schemas.microsoft.com/sharepoint/v3"/>
    <xsd:import namespace="9b8aa274-6aff-4b93-88b0-9cd8c3ce8fa1"/>
    <xsd:import namespace="8a54b0cd-c350-4c1d-a92d-7c4ef03f79b1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3:Child_x002c__x0020_Youth_x0020__x0026__x0020_School_x0020_Services_x0020_Programs" minOccurs="0"/>
                <xsd:element ref="ns2:CYS_x0020_Program_x0020_Subcomponent" minOccurs="0"/>
                <xsd:element ref="ns2:Training_x0020_Type" minOccurs="0"/>
                <xsd:element ref="ns2:Workshop_x0020_Type" minOccurs="0"/>
                <xsd:element ref="ns2:FY" minOccurs="0"/>
                <xsd:element ref="ns1:PublishingStartDate" minOccurs="0"/>
                <xsd:element ref="ns1:PublishingExpirationDate" minOccurs="0"/>
                <xsd:element ref="ns2:Days_x0020_of_x0020_Wee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aa274-6aff-4b93-88b0-9cd8c3ce8fa1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2" ma:displayName="Document Type" ma:format="Dropdown" ma:internalName="Document_x0020_Type">
      <xsd:simpleType>
        <xsd:restriction base="dms:Choice">
          <xsd:enumeration value="N/A"/>
          <xsd:enumeration value="Activity Plan"/>
          <xsd:enumeration value="Briefing"/>
          <xsd:enumeration value="Calendar"/>
          <xsd:enumeration value="Contract"/>
          <xsd:enumeration value="FAQs"/>
          <xsd:enumeration value="General"/>
          <xsd:enumeration value="Guidance"/>
          <xsd:enumeration value="Handbook"/>
          <xsd:enumeration value="Information Paper"/>
          <xsd:enumeration value="Inspections - CARs"/>
          <xsd:enumeration value="Inspections - Exceptions"/>
          <xsd:enumeration value="Marketing"/>
          <xsd:enumeration value="Memorandum of Understanding"/>
          <xsd:enumeration value="Onboarding"/>
          <xsd:enumeration value="Organization Chart"/>
          <xsd:enumeration value="Policy - Exceptions"/>
          <xsd:enumeration value="Policy - IMCOM Regulation"/>
          <xsd:enumeration value="Policy - Operations Manual"/>
          <xsd:enumeration value="Programming Resource(s)"/>
          <xsd:enumeration value="Report"/>
          <xsd:enumeration value="Statement of Understanding"/>
          <xsd:enumeration value="Sponsorship"/>
          <xsd:enumeration value="Technical"/>
          <xsd:enumeration value="Technology Guide (DO NOT USE)"/>
          <xsd:enumeration value="Templates"/>
          <xsd:enumeration value="Training"/>
          <xsd:enumeration value="Workshop"/>
          <xsd:enumeration value="Best Practice"/>
        </xsd:restriction>
      </xsd:simpleType>
    </xsd:element>
    <xsd:element name="CYS_x0020_Program_x0020_Subcomponent" ma:index="4" nillable="true" ma:displayName="Program Component" ma:internalName="CYS_x0020_Program_x0020_Subcomponent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one"/>
                    <xsd:enumeration value="411s"/>
                    <xsd:enumeration value="Addition"/>
                    <xsd:enumeration value="ASAT"/>
                    <xsd:enumeration value="ASAT Elementary"/>
                    <xsd:enumeration value="AYSP"/>
                    <xsd:enumeration value="AYSP Implementation Tools"/>
                    <xsd:enumeration value="AYSP Marketing Posters"/>
                    <xsd:enumeration value="AYSP Marketing Tools"/>
                    <xsd:enumeration value="AYSP Planning Tools"/>
                    <xsd:enumeration value="AYSP Sample Tools"/>
                    <xsd:enumeration value="AYSP Sustaining Tools"/>
                    <xsd:enumeration value="Behavioral Support Guidance"/>
                    <xsd:enumeration value="Change Request (VSS)"/>
                    <xsd:enumeration value="Child Abuse Risk Assessment Tool (CARAT)"/>
                    <xsd:enumeration value="Child Development Associate Credential (CDA)"/>
                    <xsd:enumeration value="Collaboration"/>
                    <xsd:enumeration value="Commercial Enterprise Network"/>
                    <xsd:enumeration value="Conference Calls"/>
                    <xsd:enumeration value="Conversion"/>
                    <xsd:enumeration value="Course Power Points"/>
                    <xsd:enumeration value="CRESR"/>
                    <xsd:enumeration value="CSEFEL"/>
                    <xsd:enumeration value="CYERT"/>
                    <xsd:enumeration value="CYMS"/>
                    <xsd:enumeration value="CYS Position Descriptions"/>
                    <xsd:enumeration value="CYS Recognition Plan"/>
                    <xsd:enumeration value="Deployment Support"/>
                    <xsd:enumeration value="Director Resources"/>
                    <xsd:enumeration value="Facility"/>
                    <xsd:enumeration value="Facilities - FAQ"/>
                    <xsd:enumeration value="FCCERS"/>
                    <xsd:enumeration value="FCC Related Guidance"/>
                    <xsd:enumeration value="Fee Policy and Subsidy"/>
                    <xsd:enumeration value="FINMAN"/>
                    <xsd:enumeration value="Fixtures, Furniture &amp; Equipment (FF&amp;E)"/>
                    <xsd:enumeration value="Food Safety/Sanitation"/>
                    <xsd:enumeration value="Forms and Templates"/>
                    <xsd:enumeration value="Gardens"/>
                    <xsd:enumeration value="Guidebook-Course Curriculum"/>
                    <xsd:enumeration value="Hiring Packet(s)"/>
                    <xsd:enumeration value="Homes Off Post"/>
                    <xsd:enumeration value="ICOP"/>
                    <xsd:enumeration value="IDP"/>
                    <xsd:enumeration value="Interstate Compact"/>
                    <xsd:enumeration value="im Alone"/>
                    <xsd:enumeration value="In Progress Review (IPR)"/>
                    <xsd:enumeration value="Installs"/>
                    <xsd:enumeration value="Kids on Site (KOS) Off Post"/>
                    <xsd:enumeration value="Kids on Site (KOS) On Post"/>
                    <xsd:enumeration value="KIT"/>
                    <xsd:enumeration value="Kitchens"/>
                    <xsd:enumeration value="Leadership Lessons Resources"/>
                    <xsd:enumeration value="Marketing, Logos and Posters"/>
                    <xsd:enumeration value="MAC"/>
                    <xsd:enumeration value="Major Repair/Alterations"/>
                    <xsd:enumeration value="Mentoring"/>
                    <xsd:enumeration value="Menus and Recipes"/>
                    <xsd:enumeration value="Meeting Minutes"/>
                    <xsd:enumeration value="Military Construction (MILCON)"/>
                    <xsd:enumeration value="Minor Repair"/>
                    <xsd:enumeration value="Mobilization and Contingency Plan"/>
                    <xsd:enumeration value="NAFCC Accreditation"/>
                    <xsd:enumeration value="NAF Major Construction (NAFMC)"/>
                    <xsd:enumeration value="New Construction"/>
                    <xsd:enumeration value="Nutrition"/>
                    <xsd:enumeration value="Parent Advisory Board (PAB)"/>
                    <xsd:enumeration value="Parent Central Services"/>
                    <xsd:enumeration value="Parent Participation"/>
                    <xsd:enumeration value="Pay Lanes Chart"/>
                    <xsd:enumeration value="Pay Lanes Charts"/>
                    <xsd:enumeration value="Pay Lanes Chart CYPA"/>
                    <xsd:enumeration value="Planning Resource(s)"/>
                    <xsd:enumeration value="Planning Tool(s)"/>
                    <xsd:enumeration value="Playground"/>
                    <xsd:enumeration value="PRB"/>
                    <xsd:enumeration value="Pre-Occupancy Inspections (Pre-Occs)"/>
                    <xsd:enumeration value="Professional Development"/>
                    <xsd:enumeration value="Provider Certification"/>
                    <xsd:enumeration value="Provider Resources"/>
                    <xsd:enumeration value="Pyramid Model"/>
                    <xsd:enumeration value="Resources"/>
                    <xsd:enumeration value="SAC"/>
                    <xsd:enumeration value="School Support"/>
                    <xsd:enumeration value="SharePoint"/>
                    <xsd:enumeration value="Show me the money"/>
                    <xsd:enumeration value="SIDS"/>
                    <xsd:enumeration value="SKIES"/>
                    <xsd:enumeration value="Sports &amp; Fitness"/>
                    <xsd:enumeration value="Standardized Forms"/>
                    <xsd:enumeration value="Strong Beginnings"/>
                    <xsd:enumeration value="Subsidy"/>
                    <xsd:enumeration value="Supplemental Materials"/>
                    <xsd:enumeration value="Technical Assistance Visits (TAV)"/>
                    <xsd:enumeration value="Training"/>
                    <xsd:enumeration value="Training Guides"/>
                    <xsd:enumeration value="Training Specialists"/>
                    <xsd:enumeration value="Transition Tool"/>
                    <xsd:enumeration value="TS Gold- Creative Curriculum"/>
                    <xsd:enumeration value="USDA CACFP"/>
                    <xsd:enumeration value="Useful Links"/>
                    <xsd:enumeration value="Video Surveillance System (VSS)"/>
                    <xsd:enumeration value="Waitlist/MCC"/>
                    <xsd:enumeration value="Youth Credential"/>
                    <xsd:enumeration value="Youth Leadership Forum"/>
                    <xsd:enumeration value="Youth Operations"/>
                    <xsd:enumeration value="Youth Technology Lab"/>
                    <xsd:enumeration value="Youth Training Module"/>
                  </xsd:restriction>
                </xsd:simpleType>
              </xsd:element>
            </xsd:sequence>
          </xsd:extension>
        </xsd:complexContent>
      </xsd:complexType>
    </xsd:element>
    <xsd:element name="Training_x0020_Type" ma:index="5" nillable="true" ma:displayName="Training Type" ma:format="Dropdown" ma:internalName="Training_x0020_Type">
      <xsd:simpleType>
        <xsd:restriction base="dms:Choice">
          <xsd:enumeration value="N/A"/>
          <xsd:enumeration value="CDC Director"/>
          <xsd:enumeration value="Coordinator"/>
          <xsd:enumeration value="FCC Director"/>
          <xsd:enumeration value="Functional Technology Specialist"/>
          <xsd:enumeration value="Online"/>
          <xsd:enumeration value="New Coordinator-Program Ops"/>
          <xsd:enumeration value="Nurses and Special Needs Directors"/>
          <xsd:enumeration value="Parent and Outreach Services"/>
          <xsd:enumeration value="Program Operations Specialist"/>
          <xsd:enumeration value="Program Review Board (PRB)"/>
          <xsd:enumeration value="School Age Services Director"/>
          <xsd:enumeration value="School Liaison Officer"/>
          <xsd:enumeration value="Strong Beginnings"/>
          <xsd:enumeration value="Train-the-Trainer LEAD CYPA"/>
          <xsd:enumeration value="Youth Director"/>
        </xsd:restriction>
      </xsd:simpleType>
    </xsd:element>
    <xsd:element name="Workshop_x0020_Type" ma:index="6" nillable="true" ma:displayName="Workshop Type" ma:internalName="Workshop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/A"/>
                    <xsd:enumeration value="Adopt a School"/>
                    <xsd:enumeration value="Advocating for Your Child"/>
                    <xsd:enumeration value="Advocating for Your Child 2"/>
                    <xsd:enumeration value="Best Practices"/>
                    <xsd:enumeration value="College and Career Readiness"/>
                    <xsd:enumeration value="Common Core"/>
                    <xsd:enumeration value="Interstate Compact"/>
                    <xsd:enumeration value="Interstate Compact Parent Workshop"/>
                    <xsd:enumeration value="Marketing"/>
                    <xsd:enumeration value="Military Culture Course"/>
                    <xsd:enumeration value="Sponsorship"/>
                    <xsd:enumeration value="Supporting Military Students"/>
                    <xsd:enumeration value="Transition Support"/>
                    <xsd:enumeration value="Transition Support 2"/>
                  </xsd:restriction>
                </xsd:simpleType>
              </xsd:element>
            </xsd:sequence>
          </xsd:extension>
        </xsd:complexContent>
      </xsd:complexType>
    </xsd:element>
    <xsd:element name="FY" ma:index="7" nillable="true" ma:displayName="Year" ma:format="Dropdown" ma:internalName="FY">
      <xsd:simpleType>
        <xsd:restriction base="dms:Choice">
          <xsd:enumeration value="N/A"/>
          <xsd:enumeration value="FY16"/>
          <xsd:enumeration value="CY16"/>
          <xsd:enumeration value="SY16"/>
          <xsd:enumeration value="FY17"/>
          <xsd:enumeration value="CY17"/>
          <xsd:enumeration value="SY17"/>
          <xsd:enumeration value="FY18"/>
          <xsd:enumeration value="CY18"/>
          <xsd:enumeration value="SY18"/>
        </xsd:restriction>
      </xsd:simpleType>
    </xsd:element>
    <xsd:element name="Days_x0020_of_x0020_Week" ma:index="16" nillable="true" ma:displayName="Days of Week" ma:format="Dropdown" ma:internalName="Days_x0020_of_x0020_Week">
      <xsd:simpleType>
        <xsd:restriction base="dms:Choice">
          <xsd:enumeration value="N/A"/>
          <xsd:enumeration value="Monday"/>
          <xsd:enumeration value="Tuesday"/>
          <xsd:enumeration value="Wednesday"/>
          <xsd:enumeration value="Thursday"/>
          <xsd:enumeration value="Friday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54b0cd-c350-4c1d-a92d-7c4ef03f79b1" elementFormDefault="qualified">
    <xsd:import namespace="http://schemas.microsoft.com/office/2006/documentManagement/types"/>
    <xsd:import namespace="http://schemas.microsoft.com/office/infopath/2007/PartnerControls"/>
    <xsd:element name="Child_x002c__x0020_Youth_x0020__x0026__x0020_School_x0020_Services_x0020_Programs" ma:index="3" nillable="true" ma:displayName="Child &amp; Youth Services Programs" ma:description="Programs&#10;If your document pertains to more than one program, choose each of the programs that will utilize this document." ma:internalName="Child_x002C__x0020_Youth_x0020__x0026__x0020_School_x0020_Services_x0020_Programs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MCOM G9 CYS"/>
                    <xsd:enumeration value="Child Development Services"/>
                    <xsd:enumeration value="Facilities"/>
                    <xsd:enumeration value="Family Child Care"/>
                    <xsd:enumeration value="Inspections and Analysis"/>
                    <xsd:enumeration value="Nutrition"/>
                    <xsd:enumeration value="Parent and Outreach Services"/>
                    <xsd:enumeration value="School Support Services"/>
                    <xsd:enumeration value="School-Age Services"/>
                    <xsd:enumeration value="Special Needs"/>
                    <xsd:enumeration value="Technology"/>
                    <xsd:enumeration value="Workforce Development"/>
                    <xsd:enumeration value="Youth Programs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 (Not Required)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hild_x002c__x0020_Youth_x0020__x0026__x0020_School_x0020_Services_x0020_Programs xmlns="8a54b0cd-c350-4c1d-a92d-7c4ef03f79b1">
      <Value>Workforce Development</Value>
    </Child_x002c__x0020_Youth_x0020__x0026__x0020_School_x0020_Services_x0020_Programs>
    <Document_x0020_Type xmlns="9b8aa274-6aff-4b93-88b0-9cd8c3ce8fa1">Training</Document_x0020_Type>
    <Workshop_x0020_Type xmlns="9b8aa274-6aff-4b93-88b0-9cd8c3ce8fa1">
      <Value>N/A</Value>
    </Workshop_x0020_Type>
    <FY xmlns="9b8aa274-6aff-4b93-88b0-9cd8c3ce8fa1">FY17</FY>
    <Training_x0020_Type xmlns="9b8aa274-6aff-4b93-88b0-9cd8c3ce8fa1">Program Operations Specialist</Training_x0020_Type>
    <Days_x0020_of_x0020_Week xmlns="9b8aa274-6aff-4b93-88b0-9cd8c3ce8fa1">Tuesday</Days_x0020_of_x0020_Week>
    <PublishingExpirationDate xmlns="http://schemas.microsoft.com/sharepoint/v3" xsi:nil="true"/>
    <PublishingStartDate xmlns="http://schemas.microsoft.com/sharepoint/v3" xsi:nil="true"/>
    <CYS_x0020_Program_x0020_Subcomponent xmlns="9b8aa274-6aff-4b93-88b0-9cd8c3ce8fa1">
      <Value>Training</Value>
    </CYS_x0020_Program_x0020_Subcomponent>
  </documentManagement>
</p:properties>
</file>

<file path=customXml/itemProps1.xml><?xml version="1.0" encoding="utf-8"?>
<ds:datastoreItem xmlns:ds="http://schemas.openxmlformats.org/officeDocument/2006/customXml" ds:itemID="{4B85934C-62B6-44E2-8FF5-7C6266294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b8aa274-6aff-4b93-88b0-9cd8c3ce8fa1"/>
    <ds:schemaRef ds:uri="8a54b0cd-c350-4c1d-a92d-7c4ef03f79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C4125E-0B5C-49CC-B2E1-9C7F5C2D6F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F10C9A-0739-46BB-BDDA-1C1156F398F5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a54b0cd-c350-4c1d-a92d-7c4ef03f79b1"/>
    <ds:schemaRef ds:uri="9b8aa274-6aff-4b93-88b0-9cd8c3ce8fa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2326</TotalTime>
  <Words>509</Words>
  <Application>Microsoft Office PowerPoint</Application>
  <PresentationFormat>On-screen Show (4:3)</PresentationFormat>
  <Paragraphs>84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IMCOM Briefing Template</vt:lpstr>
      <vt:lpstr>Content Slide Master Template</vt:lpstr>
      <vt:lpstr>PowerPoint Presentation</vt:lpstr>
      <vt:lpstr>Business Case </vt:lpstr>
      <vt:lpstr>PowerPoint Presentation</vt:lpstr>
      <vt:lpstr>Business Case</vt:lpstr>
      <vt:lpstr>Building the Business Case</vt:lpstr>
      <vt:lpstr>Building the Business Case</vt:lpstr>
      <vt:lpstr>Building the Business Case</vt:lpstr>
      <vt:lpstr>Building the Business Case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katy.d.carter2</dc:creator>
  <cp:lastModifiedBy>DoD Admin</cp:lastModifiedBy>
  <cp:revision>92</cp:revision>
  <cp:lastPrinted>2017-01-06T16:29:41Z</cp:lastPrinted>
  <dcterms:created xsi:type="dcterms:W3CDTF">2016-08-03T18:26:40Z</dcterms:created>
  <dcterms:modified xsi:type="dcterms:W3CDTF">2018-08-20T20:18:13Z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0x0101002DB32BA30151984EA73D3DB0EB85A6F5</vt:lpwstr>
  </property>
</Properties>
</file>