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10"/>
  </p:notesMasterIdLst>
  <p:sldIdLst>
    <p:sldId id="256" r:id="rId3"/>
    <p:sldId id="264" r:id="rId4"/>
    <p:sldId id="270" r:id="rId5"/>
    <p:sldId id="268" r:id="rId6"/>
    <p:sldId id="282" r:id="rId7"/>
    <p:sldId id="279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5B1582-F7BA-47E3-8909-C9CFA93B0D9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97181E-921F-4587-8EE7-8DA4A3AC87BE}">
      <dgm:prSet phldrT="[Text]"/>
      <dgm:spPr>
        <a:xfrm>
          <a:off x="4118" y="1357788"/>
          <a:ext cx="1981051" cy="1810385"/>
        </a:xfr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b="1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Baseline (APF) Authorizations for Manpower </a:t>
          </a:r>
          <a:r>
            <a:rPr lang="en-US" b="1" dirty="0" err="1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IAW</a:t>
          </a:r>
          <a:r>
            <a:rPr lang="en-US" b="1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 annual QDPC </a:t>
          </a:r>
          <a:r>
            <a:rPr lang="en-US" b="1" dirty="0" err="1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CEAC</a:t>
          </a:r>
          <a:r>
            <a:rPr lang="en-US" b="1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 rate</a:t>
          </a:r>
        </a:p>
        <a:p>
          <a:endParaRPr lang="en-US" b="1" dirty="0" smtClean="0">
            <a:solidFill>
              <a:srgbClr val="000000"/>
            </a:solidFill>
            <a:latin typeface="Trebuchet MS"/>
            <a:ea typeface="+mn-ea"/>
            <a:cs typeface="+mn-cs"/>
          </a:endParaRPr>
        </a:p>
        <a:p>
          <a:r>
            <a:rPr lang="en-US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Drivers: ASIP, </a:t>
          </a:r>
          <a:r>
            <a:rPr lang="en-US" dirty="0" err="1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RPLANS</a:t>
          </a:r>
          <a:r>
            <a:rPr lang="en-US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 (</a:t>
          </a:r>
          <a:r>
            <a:rPr lang="en-US" dirty="0" err="1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sq.ft</a:t>
          </a:r>
          <a:r>
            <a:rPr lang="en-US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.), Hours of Operations, etc.</a:t>
          </a:r>
          <a:endParaRPr lang="en-US" dirty="0">
            <a:solidFill>
              <a:srgbClr val="000000"/>
            </a:solidFill>
            <a:latin typeface="Trebuchet MS"/>
            <a:ea typeface="+mn-ea"/>
            <a:cs typeface="+mn-cs"/>
          </a:endParaRPr>
        </a:p>
      </dgm:t>
    </dgm:pt>
    <dgm:pt modelId="{505654D4-E6B1-435A-B946-D7F11B9C0F12}" type="parTrans" cxnId="{716CC65E-67F5-44CE-ABEC-587DBB83C97E}">
      <dgm:prSet/>
      <dgm:spPr/>
      <dgm:t>
        <a:bodyPr/>
        <a:lstStyle/>
        <a:p>
          <a:endParaRPr lang="en-US"/>
        </a:p>
      </dgm:t>
    </dgm:pt>
    <dgm:pt modelId="{0BBFF573-1497-48E6-9955-F178467A33F9}" type="sibTrans" cxnId="{716CC65E-67F5-44CE-ABEC-587DBB83C97E}">
      <dgm:prSet/>
      <dgm:spPr/>
      <dgm:t>
        <a:bodyPr/>
        <a:lstStyle/>
        <a:p>
          <a:endParaRPr lang="en-US"/>
        </a:p>
      </dgm:t>
    </dgm:pt>
    <dgm:pt modelId="{228AD2AE-B8A0-4E5C-9BDF-FA310A30CD1A}">
      <dgm:prSet phldrT="[Text]"/>
      <dgm:spPr>
        <a:xfrm>
          <a:off x="2084222" y="1357788"/>
          <a:ext cx="1981051" cy="1810385"/>
        </a:xfr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b="1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Baseline (</a:t>
          </a:r>
          <a:r>
            <a:rPr lang="en-US" b="1" dirty="0" err="1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APF</a:t>
          </a:r>
          <a:r>
            <a:rPr lang="en-US" b="1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) Requirements for contracts, equipment, supplies, </a:t>
          </a:r>
          <a:r>
            <a:rPr lang="en-US" b="1" dirty="0" err="1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TTSE</a:t>
          </a:r>
          <a:endParaRPr lang="en-US" dirty="0" smtClean="0">
            <a:solidFill>
              <a:srgbClr val="000000"/>
            </a:solidFill>
            <a:latin typeface="Trebuchet MS"/>
            <a:ea typeface="+mn-ea"/>
            <a:cs typeface="+mn-cs"/>
          </a:endParaRPr>
        </a:p>
        <a:p>
          <a:endParaRPr lang="en-US" dirty="0" smtClean="0">
            <a:solidFill>
              <a:srgbClr val="000000"/>
            </a:solidFill>
            <a:latin typeface="Trebuchet MS"/>
            <a:ea typeface="+mn-ea"/>
            <a:cs typeface="+mn-cs"/>
          </a:endParaRPr>
        </a:p>
        <a:p>
          <a:r>
            <a:rPr lang="en-US" b="1" i="1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“Command Requirements”</a:t>
          </a:r>
        </a:p>
      </dgm:t>
    </dgm:pt>
    <dgm:pt modelId="{2A8DB5B3-8AC5-4027-844E-751581919159}" type="parTrans" cxnId="{B01B943A-E15F-44D0-85DE-B80919501A03}">
      <dgm:prSet/>
      <dgm:spPr/>
      <dgm:t>
        <a:bodyPr/>
        <a:lstStyle/>
        <a:p>
          <a:endParaRPr lang="en-US"/>
        </a:p>
      </dgm:t>
    </dgm:pt>
    <dgm:pt modelId="{46E4E985-E38F-43F8-AB5C-23DA51042517}" type="sibTrans" cxnId="{B01B943A-E15F-44D0-85DE-B80919501A03}">
      <dgm:prSet/>
      <dgm:spPr/>
      <dgm:t>
        <a:bodyPr/>
        <a:lstStyle/>
        <a:p>
          <a:endParaRPr lang="en-US"/>
        </a:p>
      </dgm:t>
    </dgm:pt>
    <dgm:pt modelId="{C6B8BE6F-8EAE-4664-A871-553A16E78E6B}">
      <dgm:prSet/>
      <dgm:spPr>
        <a:xfrm>
          <a:off x="4164326" y="1357788"/>
          <a:ext cx="1981051" cy="1810385"/>
        </a:xfr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b="1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IMCOM Directorate Funding Targets </a:t>
          </a:r>
          <a:r>
            <a:rPr lang="en-US" b="1" dirty="0" err="1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IAW</a:t>
          </a:r>
          <a:r>
            <a:rPr lang="en-US" b="1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 Aggregate Garrison % of Requirement Funded</a:t>
          </a:r>
        </a:p>
        <a:p>
          <a:r>
            <a:rPr lang="en-US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May be</a:t>
          </a:r>
        </a:p>
        <a:p>
          <a:r>
            <a:rPr lang="en-US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&gt; Than</a:t>
          </a:r>
        </a:p>
        <a:p>
          <a:r>
            <a:rPr lang="en-US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&lt; Than</a:t>
          </a:r>
        </a:p>
        <a:p>
          <a:r>
            <a:rPr lang="en-US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Or = previous FY</a:t>
          </a:r>
          <a:endParaRPr lang="en-US" dirty="0">
            <a:solidFill>
              <a:srgbClr val="000000"/>
            </a:solidFill>
            <a:latin typeface="Trebuchet MS"/>
            <a:ea typeface="+mn-ea"/>
            <a:cs typeface="+mn-cs"/>
          </a:endParaRPr>
        </a:p>
      </dgm:t>
    </dgm:pt>
    <dgm:pt modelId="{26B79EB3-6EED-4597-9FAD-67239907B0CD}" type="parTrans" cxnId="{EA370E3C-55FC-4C10-921C-2225211410E0}">
      <dgm:prSet/>
      <dgm:spPr/>
      <dgm:t>
        <a:bodyPr/>
        <a:lstStyle/>
        <a:p>
          <a:endParaRPr lang="en-US"/>
        </a:p>
      </dgm:t>
    </dgm:pt>
    <dgm:pt modelId="{E14CCD6B-6363-4F40-B90D-C399DBE0BF58}" type="sibTrans" cxnId="{EA370E3C-55FC-4C10-921C-2225211410E0}">
      <dgm:prSet/>
      <dgm:spPr/>
      <dgm:t>
        <a:bodyPr/>
        <a:lstStyle/>
        <a:p>
          <a:endParaRPr lang="en-US"/>
        </a:p>
      </dgm:t>
    </dgm:pt>
    <dgm:pt modelId="{ECB9B4E4-069B-4570-A430-77D985A8EAFB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b="1" dirty="0" err="1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POM</a:t>
          </a:r>
          <a:r>
            <a:rPr lang="en-US" b="1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 Identifies Critical Funding Requirements, which are less than Command Requirements</a:t>
          </a:r>
        </a:p>
        <a:p>
          <a:r>
            <a:rPr lang="en-US" b="1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(% of Requirement Funded) </a:t>
          </a:r>
          <a:endParaRPr lang="en-US" dirty="0"/>
        </a:p>
      </dgm:t>
    </dgm:pt>
    <dgm:pt modelId="{8DBE449E-E143-4A35-86FB-0F3D35B0029C}" type="parTrans" cxnId="{19A355D1-BFE1-4A20-AEE9-62D5FBA8C8E9}">
      <dgm:prSet/>
      <dgm:spPr/>
      <dgm:t>
        <a:bodyPr/>
        <a:lstStyle/>
        <a:p>
          <a:endParaRPr lang="en-US"/>
        </a:p>
      </dgm:t>
    </dgm:pt>
    <dgm:pt modelId="{F1BCAAB8-A830-4EC1-9356-EB407B461FBD}" type="sibTrans" cxnId="{19A355D1-BFE1-4A20-AEE9-62D5FBA8C8E9}">
      <dgm:prSet/>
      <dgm:spPr/>
      <dgm:t>
        <a:bodyPr/>
        <a:lstStyle/>
        <a:p>
          <a:endParaRPr lang="en-US"/>
        </a:p>
      </dgm:t>
    </dgm:pt>
    <dgm:pt modelId="{2B6D71A7-DFE7-44EB-9985-A11000B66DD1}" type="pres">
      <dgm:prSet presAssocID="{1E5B1582-F7BA-47E3-8909-C9CFA93B0D9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42A8D0-EF97-4C52-9A58-7D48C23E25DC}" type="pres">
      <dgm:prSet presAssocID="{1E5B1582-F7BA-47E3-8909-C9CFA93B0D98}" presName="arrow" presStyleLbl="bgShp" presStyleIdx="0" presStyleCnt="1" custLinFactNeighborY="-262"/>
      <dgm:spPr>
        <a:xfrm>
          <a:off x="617219" y="0"/>
          <a:ext cx="6995160" cy="4525963"/>
        </a:xfrm>
        <a:prstGeom prst="rightArrow">
          <a:avLst/>
        </a:prstGeom>
        <a:solidFill>
          <a:schemeClr val="bg1">
            <a:lumMod val="85000"/>
          </a:scheme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B6DF4BAA-1F0C-4C9C-9B7B-CF43A1ED4C13}" type="pres">
      <dgm:prSet presAssocID="{1E5B1582-F7BA-47E3-8909-C9CFA93B0D98}" presName="linearProcess" presStyleCnt="0"/>
      <dgm:spPr/>
    </dgm:pt>
    <dgm:pt modelId="{1E80BF2F-BD1E-41C6-B20A-DCD765E47EA2}" type="pres">
      <dgm:prSet presAssocID="{1997181E-921F-4587-8EE7-8DA4A3AC87BE}" presName="textNode" presStyleLbl="node1" presStyleIdx="0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B14CF9F-F4C9-4D08-918E-EEFE1F1E2504}" type="pres">
      <dgm:prSet presAssocID="{0BBFF573-1497-48E6-9955-F178467A33F9}" presName="sibTrans" presStyleCnt="0"/>
      <dgm:spPr/>
    </dgm:pt>
    <dgm:pt modelId="{CA028B94-3DBC-41E7-8473-7D45092D78FC}" type="pres">
      <dgm:prSet presAssocID="{228AD2AE-B8A0-4E5C-9BDF-FA310A30CD1A}" presName="textNode" presStyleLbl="node1" presStyleIdx="1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F6CE4DF-7B54-443D-AD6C-057170443A93}" type="pres">
      <dgm:prSet presAssocID="{46E4E985-E38F-43F8-AB5C-23DA51042517}" presName="sibTrans" presStyleCnt="0"/>
      <dgm:spPr/>
    </dgm:pt>
    <dgm:pt modelId="{A8FA26F5-2D69-4B12-BB8B-8403EC44B0E8}" type="pres">
      <dgm:prSet presAssocID="{ECB9B4E4-069B-4570-A430-77D985A8EAFB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485FC4-E14F-44DD-935E-C3886C1AA867}" type="pres">
      <dgm:prSet presAssocID="{F1BCAAB8-A830-4EC1-9356-EB407B461FBD}" presName="sibTrans" presStyleCnt="0"/>
      <dgm:spPr/>
    </dgm:pt>
    <dgm:pt modelId="{AED7B8B7-4E26-450D-992E-BF62F3652374}" type="pres">
      <dgm:prSet presAssocID="{C6B8BE6F-8EAE-4664-A871-553A16E78E6B}" presName="textNode" presStyleLbl="node1" presStyleIdx="3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9A0EC44A-53D6-4ED8-B53A-ACB91CCD9405}" type="presOf" srcId="{228AD2AE-B8A0-4E5C-9BDF-FA310A30CD1A}" destId="{CA028B94-3DBC-41E7-8473-7D45092D78FC}" srcOrd="0" destOrd="0" presId="urn:microsoft.com/office/officeart/2005/8/layout/hProcess9"/>
    <dgm:cxn modelId="{ED069334-CE4B-4C20-9C7B-B59704A17ECC}" type="presOf" srcId="{1E5B1582-F7BA-47E3-8909-C9CFA93B0D98}" destId="{2B6D71A7-DFE7-44EB-9985-A11000B66DD1}" srcOrd="0" destOrd="0" presId="urn:microsoft.com/office/officeart/2005/8/layout/hProcess9"/>
    <dgm:cxn modelId="{716CC65E-67F5-44CE-ABEC-587DBB83C97E}" srcId="{1E5B1582-F7BA-47E3-8909-C9CFA93B0D98}" destId="{1997181E-921F-4587-8EE7-8DA4A3AC87BE}" srcOrd="0" destOrd="0" parTransId="{505654D4-E6B1-435A-B946-D7F11B9C0F12}" sibTransId="{0BBFF573-1497-48E6-9955-F178467A33F9}"/>
    <dgm:cxn modelId="{B01B943A-E15F-44D0-85DE-B80919501A03}" srcId="{1E5B1582-F7BA-47E3-8909-C9CFA93B0D98}" destId="{228AD2AE-B8A0-4E5C-9BDF-FA310A30CD1A}" srcOrd="1" destOrd="0" parTransId="{2A8DB5B3-8AC5-4027-844E-751581919159}" sibTransId="{46E4E985-E38F-43F8-AB5C-23DA51042517}"/>
    <dgm:cxn modelId="{19A355D1-BFE1-4A20-AEE9-62D5FBA8C8E9}" srcId="{1E5B1582-F7BA-47E3-8909-C9CFA93B0D98}" destId="{ECB9B4E4-069B-4570-A430-77D985A8EAFB}" srcOrd="2" destOrd="0" parTransId="{8DBE449E-E143-4A35-86FB-0F3D35B0029C}" sibTransId="{F1BCAAB8-A830-4EC1-9356-EB407B461FBD}"/>
    <dgm:cxn modelId="{A7131A61-93A2-42E2-96F8-4E14591B7EA3}" type="presOf" srcId="{C6B8BE6F-8EAE-4664-A871-553A16E78E6B}" destId="{AED7B8B7-4E26-450D-992E-BF62F3652374}" srcOrd="0" destOrd="0" presId="urn:microsoft.com/office/officeart/2005/8/layout/hProcess9"/>
    <dgm:cxn modelId="{9FF4E7EF-642D-41D6-A723-02D6A85EFD5E}" type="presOf" srcId="{1997181E-921F-4587-8EE7-8DA4A3AC87BE}" destId="{1E80BF2F-BD1E-41C6-B20A-DCD765E47EA2}" srcOrd="0" destOrd="0" presId="urn:microsoft.com/office/officeart/2005/8/layout/hProcess9"/>
    <dgm:cxn modelId="{601C75B5-E719-4362-869E-94559E09D63C}" type="presOf" srcId="{ECB9B4E4-069B-4570-A430-77D985A8EAFB}" destId="{A8FA26F5-2D69-4B12-BB8B-8403EC44B0E8}" srcOrd="0" destOrd="0" presId="urn:microsoft.com/office/officeart/2005/8/layout/hProcess9"/>
    <dgm:cxn modelId="{EA370E3C-55FC-4C10-921C-2225211410E0}" srcId="{1E5B1582-F7BA-47E3-8909-C9CFA93B0D98}" destId="{C6B8BE6F-8EAE-4664-A871-553A16E78E6B}" srcOrd="3" destOrd="0" parTransId="{26B79EB3-6EED-4597-9FAD-67239907B0CD}" sibTransId="{E14CCD6B-6363-4F40-B90D-C399DBE0BF58}"/>
    <dgm:cxn modelId="{D6A45D38-78BE-452A-B2ED-DBA3B5669F14}" type="presParOf" srcId="{2B6D71A7-DFE7-44EB-9985-A11000B66DD1}" destId="{6042A8D0-EF97-4C52-9A58-7D48C23E25DC}" srcOrd="0" destOrd="0" presId="urn:microsoft.com/office/officeart/2005/8/layout/hProcess9"/>
    <dgm:cxn modelId="{3DED44FB-B17B-46D5-9B75-4F06191449BF}" type="presParOf" srcId="{2B6D71A7-DFE7-44EB-9985-A11000B66DD1}" destId="{B6DF4BAA-1F0C-4C9C-9B7B-CF43A1ED4C13}" srcOrd="1" destOrd="0" presId="urn:microsoft.com/office/officeart/2005/8/layout/hProcess9"/>
    <dgm:cxn modelId="{090F94A4-662A-478A-936F-18CF4511237F}" type="presParOf" srcId="{B6DF4BAA-1F0C-4C9C-9B7B-CF43A1ED4C13}" destId="{1E80BF2F-BD1E-41C6-B20A-DCD765E47EA2}" srcOrd="0" destOrd="0" presId="urn:microsoft.com/office/officeart/2005/8/layout/hProcess9"/>
    <dgm:cxn modelId="{6459B753-4464-4278-BC18-1CC2287403E8}" type="presParOf" srcId="{B6DF4BAA-1F0C-4C9C-9B7B-CF43A1ED4C13}" destId="{1B14CF9F-F4C9-4D08-918E-EEFE1F1E2504}" srcOrd="1" destOrd="0" presId="urn:microsoft.com/office/officeart/2005/8/layout/hProcess9"/>
    <dgm:cxn modelId="{A54FD5F1-5853-4808-B8DA-74A41BAD91A4}" type="presParOf" srcId="{B6DF4BAA-1F0C-4C9C-9B7B-CF43A1ED4C13}" destId="{CA028B94-3DBC-41E7-8473-7D45092D78FC}" srcOrd="2" destOrd="0" presId="urn:microsoft.com/office/officeart/2005/8/layout/hProcess9"/>
    <dgm:cxn modelId="{B88989F9-8018-4F38-8282-AC422815632A}" type="presParOf" srcId="{B6DF4BAA-1F0C-4C9C-9B7B-CF43A1ED4C13}" destId="{8F6CE4DF-7B54-443D-AD6C-057170443A93}" srcOrd="3" destOrd="0" presId="urn:microsoft.com/office/officeart/2005/8/layout/hProcess9"/>
    <dgm:cxn modelId="{BBA5465B-BB68-47DE-9F26-AB6F0DFEAE61}" type="presParOf" srcId="{B6DF4BAA-1F0C-4C9C-9B7B-CF43A1ED4C13}" destId="{A8FA26F5-2D69-4B12-BB8B-8403EC44B0E8}" srcOrd="4" destOrd="0" presId="urn:microsoft.com/office/officeart/2005/8/layout/hProcess9"/>
    <dgm:cxn modelId="{40C6BDF1-5317-4C88-AEA9-8F057D3CE293}" type="presParOf" srcId="{B6DF4BAA-1F0C-4C9C-9B7B-CF43A1ED4C13}" destId="{14485FC4-E14F-44DD-935E-C3886C1AA867}" srcOrd="5" destOrd="0" presId="urn:microsoft.com/office/officeart/2005/8/layout/hProcess9"/>
    <dgm:cxn modelId="{36850B24-044E-4FE4-85C2-779FA8535E7B}" type="presParOf" srcId="{B6DF4BAA-1F0C-4C9C-9B7B-CF43A1ED4C13}" destId="{AED7B8B7-4E26-450D-992E-BF62F365237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2A8D0-EF97-4C52-9A58-7D48C23E25DC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80BF2F-BD1E-41C6-B20A-DCD765E47EA2}">
      <dsp:nvSpPr>
        <dsp:cNvPr id="0" name=""/>
        <dsp:cNvSpPr/>
      </dsp:nvSpPr>
      <dsp:spPr>
        <a:xfrm>
          <a:off x="4118" y="1357788"/>
          <a:ext cx="1981051" cy="1810385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Baseline (APF) Authorizations for Manpower </a:t>
          </a:r>
          <a:r>
            <a:rPr lang="en-US" sz="1200" b="1" kern="1200" dirty="0" err="1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IAW</a:t>
          </a:r>
          <a:r>
            <a:rPr lang="en-US" sz="1200" b="1" kern="1200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 annual QDPC </a:t>
          </a:r>
          <a:r>
            <a:rPr lang="en-US" sz="1200" b="1" kern="1200" dirty="0" err="1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CEAC</a:t>
          </a:r>
          <a:r>
            <a:rPr lang="en-US" sz="1200" b="1" kern="1200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 rate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 smtClean="0">
            <a:solidFill>
              <a:srgbClr val="000000"/>
            </a:solidFill>
            <a:latin typeface="Trebuchet MS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Drivers: ASIP, </a:t>
          </a:r>
          <a:r>
            <a:rPr lang="en-US" sz="1200" kern="1200" dirty="0" err="1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RPLANS</a:t>
          </a:r>
          <a:r>
            <a:rPr lang="en-US" sz="1200" kern="1200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 (</a:t>
          </a:r>
          <a:r>
            <a:rPr lang="en-US" sz="1200" kern="1200" dirty="0" err="1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sq.ft</a:t>
          </a:r>
          <a:r>
            <a:rPr lang="en-US" sz="1200" kern="1200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.), Hours of Operations, etc.</a:t>
          </a:r>
          <a:endParaRPr lang="en-US" sz="1200" kern="1200" dirty="0">
            <a:solidFill>
              <a:srgbClr val="000000"/>
            </a:solidFill>
            <a:latin typeface="Trebuchet MS"/>
            <a:ea typeface="+mn-ea"/>
            <a:cs typeface="+mn-cs"/>
          </a:endParaRPr>
        </a:p>
      </dsp:txBody>
      <dsp:txXfrm>
        <a:off x="92494" y="1446164"/>
        <a:ext cx="1804299" cy="1633633"/>
      </dsp:txXfrm>
    </dsp:sp>
    <dsp:sp modelId="{CA028B94-3DBC-41E7-8473-7D45092D78FC}">
      <dsp:nvSpPr>
        <dsp:cNvPr id="0" name=""/>
        <dsp:cNvSpPr/>
      </dsp:nvSpPr>
      <dsp:spPr>
        <a:xfrm>
          <a:off x="2084222" y="1357788"/>
          <a:ext cx="1981051" cy="1810385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Baseline (</a:t>
          </a:r>
          <a:r>
            <a:rPr lang="en-US" sz="1200" b="1" kern="1200" dirty="0" err="1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APF</a:t>
          </a:r>
          <a:r>
            <a:rPr lang="en-US" sz="1200" b="1" kern="1200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) Requirements for contracts, equipment, supplies, </a:t>
          </a:r>
          <a:r>
            <a:rPr lang="en-US" sz="1200" b="1" kern="1200" dirty="0" err="1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TTSE</a:t>
          </a:r>
          <a:endParaRPr lang="en-US" sz="1200" kern="1200" dirty="0" smtClean="0">
            <a:solidFill>
              <a:srgbClr val="000000"/>
            </a:solidFill>
            <a:latin typeface="Trebuchet MS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0000"/>
            </a:solidFill>
            <a:latin typeface="Trebuchet MS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1" kern="1200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“Command Requirements”</a:t>
          </a:r>
        </a:p>
      </dsp:txBody>
      <dsp:txXfrm>
        <a:off x="2172598" y="1446164"/>
        <a:ext cx="1804299" cy="1633633"/>
      </dsp:txXfrm>
    </dsp:sp>
    <dsp:sp modelId="{A8FA26F5-2D69-4B12-BB8B-8403EC44B0E8}">
      <dsp:nvSpPr>
        <dsp:cNvPr id="0" name=""/>
        <dsp:cNvSpPr/>
      </dsp:nvSpPr>
      <dsp:spPr>
        <a:xfrm>
          <a:off x="4164326" y="1357788"/>
          <a:ext cx="1981051" cy="1810385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POM</a:t>
          </a:r>
          <a:r>
            <a:rPr lang="en-US" sz="1200" b="1" kern="1200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 Identifies Critical Funding Requirements, which are less than Command Requirements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(% of Requirement Funded) </a:t>
          </a:r>
          <a:endParaRPr lang="en-US" sz="1200" kern="1200" dirty="0"/>
        </a:p>
      </dsp:txBody>
      <dsp:txXfrm>
        <a:off x="4252702" y="1446164"/>
        <a:ext cx="1804299" cy="1633633"/>
      </dsp:txXfrm>
    </dsp:sp>
    <dsp:sp modelId="{AED7B8B7-4E26-450D-992E-BF62F3652374}">
      <dsp:nvSpPr>
        <dsp:cNvPr id="0" name=""/>
        <dsp:cNvSpPr/>
      </dsp:nvSpPr>
      <dsp:spPr>
        <a:xfrm>
          <a:off x="6244430" y="1357788"/>
          <a:ext cx="1981051" cy="1810385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IMCOM Directorate Funding Targets </a:t>
          </a:r>
          <a:r>
            <a:rPr lang="en-US" sz="1200" b="1" kern="1200" dirty="0" err="1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IAW</a:t>
          </a:r>
          <a:r>
            <a:rPr lang="en-US" sz="1200" b="1" kern="1200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 Aggregate Garrison % of Requirement Funded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May be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&gt; Than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&lt; Than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0000"/>
              </a:solidFill>
              <a:latin typeface="Trebuchet MS"/>
              <a:ea typeface="+mn-ea"/>
              <a:cs typeface="+mn-cs"/>
            </a:rPr>
            <a:t>Or = previous FY</a:t>
          </a:r>
          <a:endParaRPr lang="en-US" sz="1200" kern="1200" dirty="0">
            <a:solidFill>
              <a:srgbClr val="000000"/>
            </a:solidFill>
            <a:latin typeface="Trebuchet MS"/>
            <a:ea typeface="+mn-ea"/>
            <a:cs typeface="+mn-cs"/>
          </a:endParaRPr>
        </a:p>
      </dsp:txBody>
      <dsp:txXfrm>
        <a:off x="6332806" y="1446164"/>
        <a:ext cx="1804299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E28CD4-B46F-4740-A1F0-4158116A0CD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D99428-EB41-4402-96AF-61B720725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57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426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630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239000" y="6677025"/>
            <a:ext cx="857250" cy="180975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9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0" y="6629400"/>
            <a:ext cx="4419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Josh</a:t>
            </a:r>
            <a:r>
              <a:rPr lang="en-US" sz="800" baseline="0" dirty="0" smtClean="0">
                <a:solidFill>
                  <a:prstClr val="black"/>
                </a:solidFill>
              </a:rPr>
              <a:t> Gwinn</a:t>
            </a:r>
            <a:r>
              <a:rPr lang="en-US" sz="800" dirty="0" smtClean="0">
                <a:solidFill>
                  <a:prstClr val="black"/>
                </a:solidFill>
              </a:rPr>
              <a:t>, IMWR-CR,</a:t>
            </a:r>
            <a:r>
              <a:rPr lang="en-US" sz="800" baseline="0" dirty="0" smtClean="0">
                <a:solidFill>
                  <a:prstClr val="black"/>
                </a:solidFill>
              </a:rPr>
              <a:t> </a:t>
            </a:r>
            <a:r>
              <a:rPr lang="en-US" sz="800" dirty="0" smtClean="0">
                <a:solidFill>
                  <a:prstClr val="black"/>
                </a:solidFill>
              </a:rPr>
              <a:t>(210) 466-1357, Joshua.p.Gwinn.naf@mail.mil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8116616" y="6631587"/>
            <a:ext cx="13620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dirty="0" smtClean="0"/>
              <a:t>271145SAPR16</a:t>
            </a:r>
            <a:endParaRPr lang="en-US" sz="80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492875"/>
            <a:ext cx="381000" cy="365125"/>
          </a:xfrm>
          <a:prstGeom prst="rect">
            <a:avLst/>
          </a:prstGeom>
        </p:spPr>
        <p:txBody>
          <a:bodyPr anchor="ctr"/>
          <a:lstStyle>
            <a:lvl1pPr algn="ctr">
              <a:defRPr sz="1000"/>
            </a:lvl1pPr>
          </a:lstStyle>
          <a:p>
            <a:pPr>
              <a:defRPr/>
            </a:pPr>
            <a:fld id="{77B4C2E7-56DC-46F5-A9B2-26EEDD058E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9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Content Slid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313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Slid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8551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of Brief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3029447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en-US" sz="44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of Brief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83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239000" y="6677025"/>
            <a:ext cx="857250" cy="180975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30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 userDrawn="1"/>
        </p:nvPicPr>
        <p:blipFill rotWithShape="1">
          <a:blip r:embed="rId7"/>
          <a:srcRect t="44063" b="11873"/>
          <a:stretch/>
        </p:blipFill>
        <p:spPr>
          <a:xfrm flipV="1">
            <a:off x="0" y="6365543"/>
            <a:ext cx="9144000" cy="49245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7"/>
          <a:srcRect t="-1" b="11873"/>
          <a:stretch/>
        </p:blipFill>
        <p:spPr>
          <a:xfrm flipH="1" flipV="1">
            <a:off x="-8791" y="0"/>
            <a:ext cx="9152792" cy="984914"/>
          </a:xfrm>
          <a:prstGeom prst="rect">
            <a:avLst/>
          </a:prstGeom>
        </p:spPr>
      </p:pic>
      <p:sp>
        <p:nvSpPr>
          <p:cNvPr id="30" name="Subtitle 2"/>
          <p:cNvSpPr txBox="1">
            <a:spLocks/>
          </p:cNvSpPr>
          <p:nvPr userDrawn="1"/>
        </p:nvSpPr>
        <p:spPr>
          <a:xfrm>
            <a:off x="-8791" y="4699443"/>
            <a:ext cx="9152792" cy="14111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Installation Management Command integrates and delivers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base support to enable readiness for a globally-responsive Army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We are the Army’s Home  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Serving the Rugged Professional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61502" y="355317"/>
            <a:ext cx="957155" cy="46333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644011"/>
            <a:ext cx="343565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Jennifer </a:t>
            </a:r>
            <a:r>
              <a:rPr lang="en-US" sz="800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Britos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/ G9</a:t>
            </a:r>
            <a:r>
              <a:rPr lang="en-US" sz="800" baseline="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CR 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/ 210-466-1360 </a:t>
            </a:r>
            <a:r>
              <a:rPr lang="en-US" sz="800" dirty="0">
                <a:solidFill>
                  <a:prstClr val="black"/>
                </a:solidFill>
                <a:latin typeface="Arial" charset="0"/>
                <a:cs typeface="Arial" charset="0"/>
              </a:rPr>
              <a:t>/ 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jennifer.m.britos.naf@mail.mil</a:t>
            </a:r>
            <a:endParaRPr lang="en-US" sz="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3367455" y="6520901"/>
            <a:ext cx="2400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UNCLASSIFIED</a:t>
            </a:r>
            <a:endParaRPr lang="en-US" sz="800" b="0" baseline="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C318D-DFA6-44A0-90B0-ABFCB78A54B4}" type="slidenum"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743701" y="6644011"/>
            <a:ext cx="2400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211600SSEP2017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65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74" r:id="rId4"/>
    <p:sldLayoutId id="214748367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/>
          <a:srcRect t="-1" b="11873"/>
          <a:stretch/>
        </p:blipFill>
        <p:spPr>
          <a:xfrm>
            <a:off x="0" y="5873086"/>
            <a:ext cx="9144000" cy="98491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6"/>
          <a:srcRect t="28484" b="-1"/>
          <a:stretch/>
        </p:blipFill>
        <p:spPr>
          <a:xfrm>
            <a:off x="0" y="0"/>
            <a:ext cx="9144000" cy="896685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8081301" y="6080974"/>
            <a:ext cx="956178" cy="463336"/>
            <a:chOff x="8081301" y="6080974"/>
            <a:chExt cx="956178" cy="463336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8511257" y="6080974"/>
              <a:ext cx="526222" cy="435185"/>
              <a:chOff x="8503764" y="6062881"/>
              <a:chExt cx="526222" cy="435185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8503764" y="6062881"/>
                <a:ext cx="0" cy="435185"/>
              </a:xfrm>
              <a:prstGeom prst="line">
                <a:avLst/>
              </a:prstGeom>
              <a:ln w="9525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4" name="Picture 13" descr="IMCOM.png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85280" y="6062881"/>
                <a:ext cx="444706" cy="414134"/>
              </a:xfrm>
              <a:prstGeom prst="rect">
                <a:avLst/>
              </a:prstGeom>
            </p:spPr>
          </p:pic>
        </p:grp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8081301" y="6080974"/>
              <a:ext cx="341406" cy="463336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 userDrawn="1"/>
        </p:nvSpPr>
        <p:spPr>
          <a:xfrm>
            <a:off x="3367455" y="6520901"/>
            <a:ext cx="2400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UNCLASSIFIED</a:t>
            </a:r>
            <a:endParaRPr lang="en-US" sz="800" b="0" baseline="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C318D-DFA6-44A0-90B0-ABFCB78A54B4}" type="slidenum"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6743701" y="6644011"/>
            <a:ext cx="2400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211600SSEP2017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78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" y="2179502"/>
            <a:ext cx="9143999" cy="1004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MDEP QDPC</a:t>
            </a:r>
            <a:endParaRPr lang="en-US" sz="3600" b="1" dirty="0">
              <a:solidFill>
                <a:sysClr val="windowText" lastClr="000000"/>
              </a:solidFill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Performance</a:t>
            </a:r>
            <a:r>
              <a:rPr lang="en-US" sz="3600" b="1" dirty="0" smtClean="0">
                <a:solidFill>
                  <a:sysClr val="windowText" lastClr="000000"/>
                </a:solidFill>
              </a:rPr>
              <a:t> 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Support of Readiness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8791" y="3113849"/>
            <a:ext cx="9152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dirty="0" smtClean="0">
                <a:solidFill>
                  <a:prstClr val="black"/>
                </a:solidFill>
                <a:latin typeface="Arial"/>
                <a:cs typeface="Arial"/>
              </a:rPr>
              <a:t>Joshua Gwinn</a:t>
            </a:r>
          </a:p>
          <a:p>
            <a:pPr algn="ctr" defTabSz="457200"/>
            <a:r>
              <a:rPr lang="en-US" sz="2400" dirty="0" smtClean="0">
                <a:solidFill>
                  <a:prstClr val="black"/>
                </a:solidFill>
                <a:latin typeface="Arial"/>
                <a:cs typeface="Arial"/>
              </a:rPr>
              <a:t>12 January 2018</a:t>
            </a:r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290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11"/>
          <p:cNvSpPr txBox="1">
            <a:spLocks noChangeArrowheads="1"/>
          </p:cNvSpPr>
          <p:nvPr/>
        </p:nvSpPr>
        <p:spPr bwMode="auto">
          <a:xfrm>
            <a:off x="0" y="5715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 altLang="ko-KR" dirty="0"/>
              <a:t>MDEP QDPC Definition</a:t>
            </a:r>
            <a:endParaRPr lang="ko-KR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102637" y="927489"/>
            <a:ext cx="8798767" cy="1004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Resources 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O&amp;M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 SAG 131 Base Operations Support civilian manpower (direct and reimbursable), contracts, training and development, equipment and supplies for all 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COMPOs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 to enable the development and delivery of Soldier Programs, Community Recreation, and Direct Common 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FMWR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 Support Services that sustain the Total Army, 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IAW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 the Army Campaign Plan and the CSA's Strategic 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Priorities.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Programs 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funded within this MDEP include sports, fitness and aquatics, Better Opportunities for Single Soldiers (BOSS), recreation centers, libraries, outdoor recreation, skill development, bowling (16 lanes or less); Direct Common 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FMWR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 Support Services (essential command and control and risk management programs for property, funds and personnel) for Family and Morale, Welfare and Recreation (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FMWR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); and, as designated by Congress, Category C 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FMWR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 activities at Remote and Isolated 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sites.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These 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programs (1) enable Readiness by building upon physical, emotional, social and psychological coping skills; and (2) foster self-reliance and morale by offering positive discretionary activities to 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mitigate 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aberrant behaviors. MDEP funds opportunities for Soldiers to reintegrate and Families to reconstitute between deployments, supports survivors and enables rehabilitation for Soldiers through individual skill development and team </a:t>
            </a: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participation.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/>
              </a:rPr>
              <a:t>This 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MDEP does not fund Rotational Forces and/or Forward Deployed sites.</a:t>
            </a:r>
          </a:p>
        </p:txBody>
      </p:sp>
    </p:spTree>
    <p:extLst>
      <p:ext uri="{BB962C8B-B14F-4D97-AF65-F5344CB8AC3E}">
        <p14:creationId xmlns:p14="http://schemas.microsoft.com/office/powerpoint/2010/main" val="249639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089215"/>
              </p:ext>
            </p:extLst>
          </p:nvPr>
        </p:nvGraphicFramePr>
        <p:xfrm>
          <a:off x="457200" y="116601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" name="Rectangle 40"/>
          <p:cNvSpPr/>
          <p:nvPr/>
        </p:nvSpPr>
        <p:spPr>
          <a:xfrm>
            <a:off x="457199" y="4916265"/>
            <a:ext cx="50292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 smtClean="0">
                <a:solidFill>
                  <a:srgbClr val="000000"/>
                </a:solidFill>
                <a:latin typeface="Trebuchet MS"/>
                <a:ea typeface="+mn-ea"/>
              </a:rPr>
              <a:t>MIS is enabler of analysis and planning in order to optimize resources and operations across the Enterprise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2682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Arial"/>
                <a:cs typeface="Arial"/>
              </a:rPr>
              <a:t>Transparency in MDEP QDPC</a:t>
            </a:r>
            <a:endParaRPr lang="en-US" sz="500" dirty="0" smtClean="0">
              <a:latin typeface="Arial"/>
              <a:cs typeface="Arial"/>
            </a:endParaRPr>
          </a:p>
          <a:p>
            <a:pPr algn="ctr"/>
            <a:endParaRPr lang="en-US" b="1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969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371919"/>
              </p:ext>
            </p:extLst>
          </p:nvPr>
        </p:nvGraphicFramePr>
        <p:xfrm>
          <a:off x="696287" y="949830"/>
          <a:ext cx="7776594" cy="5039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9309"/>
                <a:gridCol w="1023457"/>
                <a:gridCol w="1023457"/>
                <a:gridCol w="1023457"/>
                <a:gridCol w="1023457"/>
                <a:gridCol w="1023457"/>
              </a:tblGrid>
              <a:tr h="327297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CLS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SSP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OOE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NIBD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NIBD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27297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253A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Physical Fitness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45,574K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42,478K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16,754K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($97,895)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1.31%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27297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253B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Intramural Sports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12,078K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10,647K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7,344K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1,473K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184.7%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27297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253C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Library Services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15,449K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$ 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13,042K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$ 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5,609K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1,865K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389.9%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27297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253D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Aquatics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Programs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12,218K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12,169K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2,951K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$175,190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54.8%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27297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253E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Community Recreation Programs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12,635K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15,147K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3,624K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$390,253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6.88%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27297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253F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Outdoor Recreation Programs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19,818K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36,338K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20,742K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22,920K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40.62%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27297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253G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Automotive Skills Programs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6,545K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10,448K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2,563K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4,302K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35.3%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27297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253H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Arts and Crafts Programs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2,245K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3,951K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$995,222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$903,628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18.9%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27297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253J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Leisure Travel Programs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2,099K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3,954K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1,737K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3,435K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14.5%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27297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253K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Entertainment Programs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1,270K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1,225K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$497,768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$184,720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28.6%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27297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253L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Common Support Functions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62,426K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142,971K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48,743K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3,781K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(3.35%)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2729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254: Business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Programs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6,804K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104,905K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58,362K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30,135K</a:t>
                      </a: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12.87%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2729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Recreation Planning (JN/JP/</a:t>
                      </a:r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JQ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4,184K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3,430K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9,919K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2,070K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(-29.3%)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2729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203,345K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400,704K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179,840K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53,159K</a:t>
                      </a:r>
                      <a:endParaRPr lang="en-US" sz="11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2682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Arial"/>
                <a:cs typeface="Arial"/>
              </a:rPr>
              <a:t>MDEP QDPC </a:t>
            </a:r>
            <a:r>
              <a:rPr lang="en-US" sz="2800" b="1" dirty="0" err="1" smtClean="0">
                <a:solidFill>
                  <a:srgbClr val="000000"/>
                </a:solidFill>
                <a:latin typeface="Arial"/>
                <a:cs typeface="Arial"/>
              </a:rPr>
              <a:t>FY17</a:t>
            </a:r>
            <a:endParaRPr lang="en-US" sz="500" dirty="0" smtClean="0">
              <a:latin typeface="Arial"/>
              <a:cs typeface="Arial"/>
            </a:endParaRPr>
          </a:p>
          <a:p>
            <a:pPr algn="ctr"/>
            <a:endParaRPr lang="en-US" b="1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609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1524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MDEP QDPC 3-Year Trend by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SSP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332553"/>
              </p:ext>
            </p:extLst>
          </p:nvPr>
        </p:nvGraphicFramePr>
        <p:xfrm>
          <a:off x="182881" y="1078131"/>
          <a:ext cx="8778238" cy="4701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118"/>
                <a:gridCol w="890140"/>
                <a:gridCol w="890140"/>
                <a:gridCol w="890140"/>
                <a:gridCol w="890140"/>
                <a:gridCol w="890140"/>
                <a:gridCol w="890140"/>
                <a:gridCol w="890140"/>
                <a:gridCol w="890140"/>
              </a:tblGrid>
              <a:tr h="4345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FY15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#</a:t>
                      </a: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FY15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UFM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FY15 NIBD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FY16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UFM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FY16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NIBD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FY17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UFM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FY17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NIBD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FY17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#</a:t>
                      </a: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071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Physical Fitness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213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48,925K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$898,189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49,760K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$967,243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45,574K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($97,895)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071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Intramurals (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HH,JA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13,801K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($836,831)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10,340K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4,372K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12,078K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1,473K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071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Library Programs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18,345K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$83,742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19,190K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$112,724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15,449K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1,865K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071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Aquatics (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HJ,JF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10,952K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1,255K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11,161K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1,128K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12,218K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$175,190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3453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Recreation Centers (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HC,WZ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11,816K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$123,941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9,384K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3,220K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12,635K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$390,253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6071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Outdoor Recreation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13,836K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11,281K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11,673K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9,840K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19,818K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22,920K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071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 Skills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4,207K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1,020K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3,898K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($40,240)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6,545K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4,302K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071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Arts and Crafts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1,978K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$237,472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1,819K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$91,354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2,245K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$903,628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071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Leisure Travel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$722,517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2,719K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1,026K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1,865K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2,099K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3,435K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6071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Entertainment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1,299K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($370,048)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$948,373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($826,356)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1,270K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$184,720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3453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Recreation Planning (JN/JP/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JQ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3,275K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6,964K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3,339K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5,369K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4,184K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2,070K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896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Programs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4,001K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25,105K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2,069K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24,214K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6,804K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30,135K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3453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Common FMWR Support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42,011K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1,577K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14,333K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59,804K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62,426K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3,781K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8968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778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176,318K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27,297K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139,914K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</a:t>
                      </a:r>
                      <a:r>
                        <a:rPr lang="en-US" sz="11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39,701K</a:t>
                      </a:r>
                      <a:r>
                        <a:rPr lang="en-US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203,345K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1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53,159K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764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686132" y="5851128"/>
            <a:ext cx="9291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Year of Execution decrements impact revenue generation which funds Soldier Programs and Capital Reinvestment.</a:t>
            </a:r>
          </a:p>
          <a:p>
            <a:pPr algn="ctr"/>
            <a:r>
              <a:rPr lang="en-US" sz="1200" b="1" dirty="0" smtClean="0"/>
              <a:t>Additionally, impacts Garrison ability to effectively plan and strategically execute programs which results in poor budgeting.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7209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5" y="914400"/>
            <a:ext cx="8904303" cy="1069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228600" marR="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1pPr>
            <a:lvl2pPr marL="685800" marR="0" lvl="1" indent="-228600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2pPr>
            <a:lvl3pPr marL="1143000" marR="0" lvl="2" indent="-228600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2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3pPr>
            <a:lvl4pPr marL="1600200" marR="0" lvl="3" indent="-228600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4pPr>
            <a:lvl5pPr marL="2057400" marR="0" lvl="4" indent="-228600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1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sz="2400" dirty="0"/>
              <a:t>NEAR TERM</a:t>
            </a:r>
          </a:p>
          <a:p>
            <a:pPr lvl="1"/>
            <a:r>
              <a:rPr lang="en-US" sz="2200" dirty="0" smtClean="0"/>
              <a:t>CAT </a:t>
            </a:r>
            <a:r>
              <a:rPr lang="en-US" sz="2200" dirty="0"/>
              <a:t>A – right size requirement to community demand</a:t>
            </a:r>
          </a:p>
          <a:p>
            <a:pPr lvl="1"/>
            <a:r>
              <a:rPr lang="en-US" sz="2200" dirty="0"/>
              <a:t>CAT B and C – cost controls, revenue generation, consolidation</a:t>
            </a:r>
          </a:p>
          <a:p>
            <a:pPr lvl="1"/>
            <a:r>
              <a:rPr lang="en-US" sz="2200" dirty="0"/>
              <a:t>Overhead – apply maximum standard; if NIBD is below standard, must readdress expenses (labor)</a:t>
            </a:r>
          </a:p>
          <a:p>
            <a:pPr lvl="1"/>
            <a:r>
              <a:rPr lang="en-US" sz="2200" dirty="0"/>
              <a:t>NIBD - Must pay attention; sustain/grow income; in taking care of Soldiers, Garrisons can generate NIBD</a:t>
            </a:r>
          </a:p>
          <a:p>
            <a:r>
              <a:rPr lang="en-US" sz="2400" dirty="0" smtClean="0"/>
              <a:t>FAR </a:t>
            </a:r>
            <a:r>
              <a:rPr lang="en-US" sz="2400" dirty="0"/>
              <a:t>TERM</a:t>
            </a:r>
          </a:p>
          <a:p>
            <a:pPr lvl="1"/>
            <a:r>
              <a:rPr lang="en-US" sz="2200" dirty="0"/>
              <a:t>CAT A – monitor/adjust requirements IAW demand, seek efficiencies</a:t>
            </a:r>
          </a:p>
          <a:p>
            <a:pPr lvl="1"/>
            <a:r>
              <a:rPr lang="en-US" sz="2200" dirty="0"/>
              <a:t>CAT B and C – recurring R/As to monitor/adjust costs/revenue, consolidation, possibly closure</a:t>
            </a:r>
          </a:p>
          <a:p>
            <a:pPr lvl="1"/>
            <a:r>
              <a:rPr lang="en-US" sz="2200" dirty="0"/>
              <a:t>Overhead – seek efficiencies; if NIBD is below standard, must readdress expenses (labor)</a:t>
            </a:r>
          </a:p>
          <a:p>
            <a:pPr lvl="1"/>
            <a:r>
              <a:rPr lang="en-US" sz="2200" dirty="0"/>
              <a:t>NIBD - sustain/grow income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2682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Arial"/>
                <a:cs typeface="Arial"/>
              </a:rPr>
              <a:t>MDEP QDPC Considerations for Way Ahead</a:t>
            </a:r>
            <a:endParaRPr lang="en-US" sz="500" dirty="0" smtClean="0">
              <a:latin typeface="Arial"/>
              <a:cs typeface="Arial"/>
            </a:endParaRPr>
          </a:p>
          <a:p>
            <a:pPr algn="ctr"/>
            <a:endParaRPr lang="en-US" b="1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499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844126"/>
      </p:ext>
    </p:extLst>
  </p:cSld>
  <p:clrMapOvr>
    <a:masterClrMapping/>
  </p:clrMapOvr>
</p:sld>
</file>

<file path=ppt/theme/theme1.xml><?xml version="1.0" encoding="utf-8"?>
<a:theme xmlns:a="http://schemas.openxmlformats.org/drawingml/2006/main" name="IMCOM Briefin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 Slide Master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572</TotalTime>
  <Words>985</Words>
  <Application>Microsoft Office PowerPoint</Application>
  <PresentationFormat>On-screen Show (4:3)</PresentationFormat>
  <Paragraphs>259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맑은 고딕</vt:lpstr>
      <vt:lpstr>Arial</vt:lpstr>
      <vt:lpstr>Calibri</vt:lpstr>
      <vt:lpstr>Calibri Light</vt:lpstr>
      <vt:lpstr>Trebuchet MS</vt:lpstr>
      <vt:lpstr>IMCOM Briefing Template</vt:lpstr>
      <vt:lpstr>Content Slide Master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katy.d.carter2</dc:creator>
  <cp:lastModifiedBy>DoD Admin</cp:lastModifiedBy>
  <cp:revision>65</cp:revision>
  <cp:lastPrinted>2018-01-17T20:27:39Z</cp:lastPrinted>
  <dcterms:created xsi:type="dcterms:W3CDTF">2016-08-03T18:26:40Z</dcterms:created>
  <dcterms:modified xsi:type="dcterms:W3CDTF">2018-06-04T15:37:44Z</dcterms:modified>
</cp:coreProperties>
</file>