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6858000" cy="9144000" type="screen4x3"/>
  <p:notesSz cx="6858000" cy="9144000"/>
  <p:custDataLst>
    <p:tags r:id="rId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4" d="100"/>
          <a:sy n="34" d="100"/>
        </p:scale>
        <p:origin x="-2227" y="-538"/>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17BC71-51E3-4EB1-A342-1AEC075E7252}" type="datetimeFigureOut">
              <a:rPr lang="en-US" smtClean="0"/>
              <a:pPr/>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70A4C-23B8-44D1-8E3C-0D391B8480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17BC71-51E3-4EB1-A342-1AEC075E7252}" type="datetimeFigureOut">
              <a:rPr lang="en-US" smtClean="0"/>
              <a:pPr/>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70A4C-23B8-44D1-8E3C-0D391B8480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17BC71-51E3-4EB1-A342-1AEC075E7252}" type="datetimeFigureOut">
              <a:rPr lang="en-US" smtClean="0"/>
              <a:pPr/>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70A4C-23B8-44D1-8E3C-0D391B8480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17BC71-51E3-4EB1-A342-1AEC075E7252}" type="datetimeFigureOut">
              <a:rPr lang="en-US" smtClean="0"/>
              <a:pPr/>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70A4C-23B8-44D1-8E3C-0D391B8480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17BC71-51E3-4EB1-A342-1AEC075E7252}" type="datetimeFigureOut">
              <a:rPr lang="en-US" smtClean="0"/>
              <a:pPr/>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70A4C-23B8-44D1-8E3C-0D391B8480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17BC71-51E3-4EB1-A342-1AEC075E7252}" type="datetimeFigureOut">
              <a:rPr lang="en-US" smtClean="0"/>
              <a:pPr/>
              <a:t>5/10/2013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770A4C-23B8-44D1-8E3C-0D391B8480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17BC71-51E3-4EB1-A342-1AEC075E7252}" type="datetimeFigureOut">
              <a:rPr lang="en-US" smtClean="0"/>
              <a:pPr/>
              <a:t>5/10/2013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770A4C-23B8-44D1-8E3C-0D391B8480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17BC71-51E3-4EB1-A342-1AEC075E7252}" type="datetimeFigureOut">
              <a:rPr lang="en-US" smtClean="0"/>
              <a:pPr/>
              <a:t>5/10/2013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770A4C-23B8-44D1-8E3C-0D391B8480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17BC71-51E3-4EB1-A342-1AEC075E7252}" type="datetimeFigureOut">
              <a:rPr lang="en-US" smtClean="0"/>
              <a:pPr/>
              <a:t>5/10/2013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770A4C-23B8-44D1-8E3C-0D391B8480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7BC71-51E3-4EB1-A342-1AEC075E7252}" type="datetimeFigureOut">
              <a:rPr lang="en-US" smtClean="0"/>
              <a:pPr/>
              <a:t>5/10/2013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770A4C-23B8-44D1-8E3C-0D391B8480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7BC71-51E3-4EB1-A342-1AEC075E7252}" type="datetimeFigureOut">
              <a:rPr lang="en-US" smtClean="0"/>
              <a:pPr/>
              <a:t>5/10/2013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770A4C-23B8-44D1-8E3C-0D391B8480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417BC71-51E3-4EB1-A342-1AEC075E7252}" type="datetimeFigureOut">
              <a:rPr lang="en-US" smtClean="0"/>
              <a:pPr/>
              <a:t>5/10/2013</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F770A4C-23B8-44D1-8E3C-0D391B8480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dco.dod.mil/" TargetMode="External"/><Relationship Id="rId7"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http://www.imcomacademy.com/imca/virtua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vc_catalog_cover.jpg"/>
          <p:cNvPicPr>
            <a:picLocks noChangeAspect="1"/>
          </p:cNvPicPr>
          <p:nvPr/>
        </p:nvPicPr>
        <p:blipFill>
          <a:blip r:embed="rId2" cstate="print"/>
          <a:stretch>
            <a:fillRect/>
          </a:stretch>
        </p:blipFill>
        <p:spPr>
          <a:xfrm>
            <a:off x="0" y="0"/>
            <a:ext cx="6858000" cy="9144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6553200" y="0"/>
            <a:ext cx="0" cy="9144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600200" y="1295400"/>
            <a:ext cx="4572000" cy="6858000"/>
          </a:xfrm>
          <a:prstGeom prst="rect">
            <a:avLst/>
          </a:prstGeom>
        </p:spPr>
        <p:txBody>
          <a:bodyPr wrap="square">
            <a:spAutoFit/>
          </a:bodyPr>
          <a:lstStyle/>
          <a:p>
            <a:r>
              <a:rPr lang="en-US" b="1" dirty="0" smtClean="0">
                <a:latin typeface="Times New Roman" pitchFamily="18" charset="0"/>
                <a:cs typeface="Times New Roman" pitchFamily="18" charset="0"/>
              </a:rPr>
              <a:t>Course Title: NAF Internal Control</a:t>
            </a:r>
            <a:r>
              <a:rPr lang="en-US" dirty="0" smtClean="0">
                <a:latin typeface="Times New Roman" pitchFamily="18" charset="0"/>
                <a:cs typeface="Times New Roman" pitchFamily="18" charset="0"/>
              </a:rPr>
              <a:t> </a:t>
            </a:r>
          </a:p>
          <a:p>
            <a:endParaRPr lang="en-US" sz="1200" dirty="0" smtClean="0">
              <a:latin typeface="Times New Roman" pitchFamily="18" charset="0"/>
              <a:cs typeface="Times New Roman" pitchFamily="18" charset="0"/>
            </a:endParaRPr>
          </a:p>
          <a:p>
            <a:r>
              <a:rPr lang="en-US" sz="1200" b="1" dirty="0" smtClean="0">
                <a:latin typeface="Times New Roman" pitchFamily="18" charset="0"/>
                <a:cs typeface="Times New Roman" pitchFamily="18" charset="0"/>
              </a:rPr>
              <a:t>Target Audience: </a:t>
            </a:r>
            <a:r>
              <a:rPr lang="en-US" sz="1200" dirty="0" smtClean="0">
                <a:latin typeface="Times New Roman" pitchFamily="18" charset="0"/>
                <a:cs typeface="Times New Roman" pitchFamily="18" charset="0"/>
              </a:rPr>
              <a:t>Family and MWR Program Managers</a:t>
            </a:r>
          </a:p>
          <a:p>
            <a:endParaRPr lang="en-US" sz="1200" dirty="0" smtClean="0">
              <a:latin typeface="Times New Roman" pitchFamily="18" charset="0"/>
              <a:cs typeface="Times New Roman" pitchFamily="18" charset="0"/>
            </a:endParaRPr>
          </a:p>
          <a:p>
            <a:r>
              <a:rPr lang="en-US" sz="1200" b="1" dirty="0" smtClean="0">
                <a:latin typeface="Times New Roman" pitchFamily="18" charset="0"/>
                <a:cs typeface="Times New Roman" pitchFamily="18" charset="0"/>
              </a:rPr>
              <a:t>Course Description:</a:t>
            </a:r>
            <a:r>
              <a:rPr lang="en-US" sz="1200" dirty="0" smtClean="0">
                <a:latin typeface="Times New Roman" pitchFamily="18" charset="0"/>
                <a:cs typeface="Times New Roman" pitchFamily="18" charset="0"/>
              </a:rPr>
              <a:t> In this four (4) week VIRTUAL course learners will compare local internal control practices and procedures to established standards to identify inadequacies then take appropriate actions of correction.  Course topics will cover cash control, physical and personal security, fixed assets and inventory, RIMP, insurance, and bonding.  As a result of taking this course, participants will be able to apply appropriate techniques, tools, devices, checks or balances to ensure “what should or should not happen  does or does not happen” during day-to-day operations.</a:t>
            </a:r>
          </a:p>
          <a:p>
            <a:endParaRPr lang="en-US" sz="1200" dirty="0" smtClean="0">
              <a:latin typeface="Times New Roman" pitchFamily="18" charset="0"/>
              <a:cs typeface="Times New Roman" pitchFamily="18" charset="0"/>
            </a:endParaRPr>
          </a:p>
          <a:p>
            <a:r>
              <a:rPr lang="en-US" sz="1200" b="1" dirty="0" smtClean="0">
                <a:latin typeface="Times New Roman" pitchFamily="18" charset="0"/>
                <a:cs typeface="Times New Roman" pitchFamily="18" charset="0"/>
              </a:rPr>
              <a:t>Prerequisites: </a:t>
            </a:r>
            <a:r>
              <a:rPr lang="en-US" sz="1200" dirty="0" smtClean="0">
                <a:latin typeface="Times New Roman" pitchFamily="18" charset="0"/>
                <a:cs typeface="Times New Roman" pitchFamily="18" charset="0"/>
              </a:rPr>
              <a:t>Family &amp; MWR Orientation Course (Online), Family and MWR Basic Management Course (Online), Operation Excellence – Online Customer Service Training, Introduction to the Virtual Classroom (Virtual).</a:t>
            </a:r>
          </a:p>
          <a:p>
            <a:endParaRPr lang="en-US" sz="1200" dirty="0" smtClean="0">
              <a:latin typeface="Times New Roman" pitchFamily="18" charset="0"/>
              <a:cs typeface="Times New Roman" pitchFamily="18" charset="0"/>
            </a:endParaRPr>
          </a:p>
          <a:p>
            <a:r>
              <a:rPr lang="en-US" sz="1200" b="1" dirty="0" smtClean="0">
                <a:latin typeface="Times New Roman" pitchFamily="18" charset="0"/>
                <a:cs typeface="Times New Roman" pitchFamily="18" charset="0"/>
              </a:rPr>
              <a:t>Requirements:</a:t>
            </a:r>
            <a:r>
              <a:rPr lang="en-US" sz="1200" dirty="0" smtClean="0">
                <a:latin typeface="Times New Roman" pitchFamily="18" charset="0"/>
                <a:cs typeface="Times New Roman" pitchFamily="18" charset="0"/>
              </a:rPr>
              <a:t> Computer with Army Standard Desktop Settings, IMCOM Academy account, a Defense Connect Online (DCO) account (register for one at </a:t>
            </a:r>
            <a:r>
              <a:rPr lang="en-US" sz="1200" dirty="0" smtClean="0">
                <a:latin typeface="Times New Roman" pitchFamily="18" charset="0"/>
                <a:cs typeface="Times New Roman" pitchFamily="18" charset="0"/>
                <a:hlinkClick r:id="rId3"/>
              </a:rPr>
              <a:t>https://www.dco.dod.mil/</a:t>
            </a:r>
            <a:r>
              <a:rPr lang="en-US" sz="1200" dirty="0" smtClean="0">
                <a:latin typeface="Times New Roman" pitchFamily="18" charset="0"/>
                <a:cs typeface="Times New Roman" pitchFamily="18" charset="0"/>
              </a:rPr>
              <a:t>).</a:t>
            </a:r>
          </a:p>
          <a:p>
            <a:endParaRPr lang="en-US" sz="1200" dirty="0" smtClean="0">
              <a:latin typeface="Times New Roman" pitchFamily="18" charset="0"/>
              <a:cs typeface="Times New Roman" pitchFamily="18" charset="0"/>
            </a:endParaRPr>
          </a:p>
          <a:p>
            <a:r>
              <a:rPr lang="en-US" sz="1200" b="1" dirty="0" smtClean="0">
                <a:latin typeface="Times New Roman" pitchFamily="18" charset="0"/>
                <a:cs typeface="Times New Roman" pitchFamily="18" charset="0"/>
              </a:rPr>
              <a:t>Time to Complete:</a:t>
            </a:r>
            <a:r>
              <a:rPr lang="en-US" sz="1200" dirty="0" smtClean="0">
                <a:latin typeface="Times New Roman" pitchFamily="18" charset="0"/>
                <a:cs typeface="Times New Roman" pitchFamily="18" charset="0"/>
              </a:rPr>
              <a:t> Approximately 27 hours (includes pre-work, weekly live online sessions, research and post session assignments)</a:t>
            </a:r>
          </a:p>
          <a:p>
            <a:r>
              <a:rPr lang="en-US" sz="1200" b="1" dirty="0" smtClean="0">
                <a:latin typeface="Times New Roman" pitchFamily="18" charset="0"/>
                <a:cs typeface="Times New Roman" pitchFamily="18" charset="0"/>
              </a:rPr>
              <a:t>Online Sessions:</a:t>
            </a:r>
            <a:r>
              <a:rPr lang="en-US" sz="1200" dirty="0" smtClean="0">
                <a:latin typeface="Times New Roman" pitchFamily="18" charset="0"/>
                <a:cs typeface="Times New Roman" pitchFamily="18" charset="0"/>
              </a:rPr>
              <a:t> Live online sessions will be conducted once a week for four (4) weeks. Each session is two (2) hours in length. You’ll participate via the Defense Connect Online (DCO) platform plus a teleconference for audio. Special software is not required. All you need is a standard web browser and a telephone to participate!</a:t>
            </a:r>
          </a:p>
          <a:p>
            <a:endParaRPr lang="en-US" sz="1200" dirty="0" smtClean="0">
              <a:latin typeface="Times New Roman" pitchFamily="18" charset="0"/>
              <a:cs typeface="Times New Roman" pitchFamily="18" charset="0"/>
            </a:endParaRPr>
          </a:p>
          <a:p>
            <a:r>
              <a:rPr lang="en-US" sz="1200" b="1" dirty="0" smtClean="0">
                <a:latin typeface="Times New Roman" pitchFamily="18" charset="0"/>
                <a:cs typeface="Times New Roman" pitchFamily="18" charset="0"/>
              </a:rPr>
              <a:t>Upcoming Sections:</a:t>
            </a:r>
          </a:p>
          <a:p>
            <a:endParaRPr lang="en-US" sz="12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Mondays 18:00-20:00 CT: June 3, 2013 – June 24, 2013</a:t>
            </a:r>
          </a:p>
          <a:p>
            <a:r>
              <a:rPr lang="en-US" sz="1200" dirty="0" smtClean="0">
                <a:latin typeface="Times New Roman" pitchFamily="18" charset="0"/>
                <a:cs typeface="Times New Roman" pitchFamily="18" charset="0"/>
              </a:rPr>
              <a:t>Thursdays 8:00 – 10:00 CT: June 6, 2013 – June 27, 2013</a:t>
            </a:r>
          </a:p>
          <a:p>
            <a:r>
              <a:rPr lang="en-US" sz="1200" dirty="0" smtClean="0">
                <a:latin typeface="Times New Roman" pitchFamily="18" charset="0"/>
                <a:cs typeface="Times New Roman" pitchFamily="18" charset="0"/>
                <a:hlinkClick r:id="rId4"/>
              </a:rPr>
              <a:t>Virtual Course Calendar</a:t>
            </a:r>
            <a:endParaRPr lang="en-US" sz="1200" dirty="0">
              <a:latin typeface="Times New Roman" pitchFamily="18" charset="0"/>
              <a:cs typeface="Times New Roman" pitchFamily="18" charset="0"/>
            </a:endParaRPr>
          </a:p>
        </p:txBody>
      </p:sp>
      <p:pic>
        <p:nvPicPr>
          <p:cNvPr id="3" name="Picture 2" descr="tab_blue.jpg"/>
          <p:cNvPicPr>
            <a:picLocks noChangeAspect="1"/>
          </p:cNvPicPr>
          <p:nvPr/>
        </p:nvPicPr>
        <p:blipFill>
          <a:blip r:embed="rId5" cstate="print"/>
          <a:stretch>
            <a:fillRect/>
          </a:stretch>
        </p:blipFill>
        <p:spPr>
          <a:xfrm rot="5400000">
            <a:off x="6172200" y="457200"/>
            <a:ext cx="1066800" cy="304800"/>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tab_orange.jpg"/>
          <p:cNvPicPr>
            <a:picLocks noChangeAspect="1"/>
          </p:cNvPicPr>
          <p:nvPr/>
        </p:nvPicPr>
        <p:blipFill>
          <a:blip r:embed="rId6" cstate="print"/>
          <a:stretch>
            <a:fillRect/>
          </a:stretch>
        </p:blipFill>
        <p:spPr>
          <a:xfrm rot="5400000">
            <a:off x="6172200" y="1600200"/>
            <a:ext cx="1066800" cy="304800"/>
          </a:xfrm>
          <a:prstGeom prst="rect">
            <a:avLst/>
          </a:prstGeom>
          <a:solidFill>
            <a:srgbClr val="FFFFFF">
              <a:shade val="85000"/>
            </a:srgbClr>
          </a:solidFill>
          <a:ln w="3175"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descr="tab_green.jpg"/>
          <p:cNvPicPr>
            <a:picLocks noChangeAspect="1"/>
          </p:cNvPicPr>
          <p:nvPr/>
        </p:nvPicPr>
        <p:blipFill>
          <a:blip r:embed="rId7" cstate="print"/>
          <a:stretch>
            <a:fillRect/>
          </a:stretch>
        </p:blipFill>
        <p:spPr>
          <a:xfrm rot="5400000">
            <a:off x="6172200" y="2743200"/>
            <a:ext cx="1066800" cy="304800"/>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6553200" y="0"/>
            <a:ext cx="0" cy="9144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 name="Picture 1" descr="tab_blue.jpg"/>
          <p:cNvPicPr>
            <a:picLocks noChangeAspect="1"/>
          </p:cNvPicPr>
          <p:nvPr/>
        </p:nvPicPr>
        <p:blipFill>
          <a:blip r:embed="rId3" cstate="print"/>
          <a:stretch>
            <a:fillRect/>
          </a:stretch>
        </p:blipFill>
        <p:spPr>
          <a:xfrm rot="5400000">
            <a:off x="6172200" y="457200"/>
            <a:ext cx="1066800" cy="304800"/>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tab_orange.jpg"/>
          <p:cNvPicPr>
            <a:picLocks noChangeAspect="1"/>
          </p:cNvPicPr>
          <p:nvPr/>
        </p:nvPicPr>
        <p:blipFill>
          <a:blip r:embed="rId4" cstate="print"/>
          <a:stretch>
            <a:fillRect/>
          </a:stretch>
        </p:blipFill>
        <p:spPr>
          <a:xfrm rot="5400000">
            <a:off x="6019800" y="1447800"/>
            <a:ext cx="1066800" cy="609600"/>
          </a:xfrm>
          <a:prstGeom prst="rect">
            <a:avLst/>
          </a:prstGeom>
          <a:solidFill>
            <a:srgbClr val="FFFFFF">
              <a:shade val="85000"/>
            </a:srgbClr>
          </a:solidFill>
          <a:ln w="3175"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descr="tab_green.jpg"/>
          <p:cNvPicPr>
            <a:picLocks noChangeAspect="1"/>
          </p:cNvPicPr>
          <p:nvPr/>
        </p:nvPicPr>
        <p:blipFill>
          <a:blip r:embed="rId5" cstate="print"/>
          <a:stretch>
            <a:fillRect/>
          </a:stretch>
        </p:blipFill>
        <p:spPr>
          <a:xfrm rot="5400000">
            <a:off x="6172200" y="2743200"/>
            <a:ext cx="1066800" cy="304800"/>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3</Words>
  <Application>Microsoft Office PowerPoint</Application>
  <PresentationFormat>On-screen Show (4:3)</PresentationFormat>
  <Paragraphs>18</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Slide 1</vt:lpstr>
      <vt:lpstr>Slide 2</vt:lpstr>
      <vt:lpstr>Slide 3</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Thanh Bui</dc:creator>
  <cp:lastModifiedBy>Thanh Bui</cp:lastModifiedBy>
  <cp:revision>11</cp:revision>
  <dcterms:created xsi:type="dcterms:W3CDTF">2013-05-09T18:30:41Z</dcterms:created>
  <dcterms:modified xsi:type="dcterms:W3CDTF">2013-05-10T17:55:44Z</dcterms:modified>
</cp:coreProperties>
</file>